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25"/>
  </p:notesMasterIdLst>
  <p:sldIdLst>
    <p:sldId id="256" r:id="rId2"/>
    <p:sldId id="359" r:id="rId3"/>
    <p:sldId id="357" r:id="rId4"/>
    <p:sldId id="278" r:id="rId5"/>
    <p:sldId id="257" r:id="rId6"/>
    <p:sldId id="360"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9" r:id="rId28"/>
    <p:sldId id="280" r:id="rId29"/>
    <p:sldId id="329" r:id="rId30"/>
    <p:sldId id="281" r:id="rId31"/>
    <p:sldId id="282" r:id="rId32"/>
    <p:sldId id="283" r:id="rId33"/>
    <p:sldId id="284" r:id="rId34"/>
    <p:sldId id="348" r:id="rId35"/>
    <p:sldId id="328"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363" r:id="rId49"/>
    <p:sldId id="298" r:id="rId50"/>
    <p:sldId id="299" r:id="rId51"/>
    <p:sldId id="300" r:id="rId52"/>
    <p:sldId id="361" r:id="rId53"/>
    <p:sldId id="370" r:id="rId54"/>
    <p:sldId id="365" r:id="rId55"/>
    <p:sldId id="366" r:id="rId56"/>
    <p:sldId id="367" r:id="rId57"/>
    <p:sldId id="368" r:id="rId58"/>
    <p:sldId id="369" r:id="rId59"/>
    <p:sldId id="371" r:id="rId60"/>
    <p:sldId id="372" r:id="rId61"/>
    <p:sldId id="373" r:id="rId62"/>
    <p:sldId id="374" r:id="rId63"/>
    <p:sldId id="375" r:id="rId64"/>
    <p:sldId id="301" r:id="rId65"/>
    <p:sldId id="302" r:id="rId66"/>
    <p:sldId id="303"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30" r:id="rId81"/>
    <p:sldId id="331" r:id="rId82"/>
    <p:sldId id="318" r:id="rId83"/>
    <p:sldId id="319" r:id="rId84"/>
    <p:sldId id="332" r:id="rId85"/>
    <p:sldId id="333" r:id="rId86"/>
    <p:sldId id="320" r:id="rId87"/>
    <p:sldId id="321" r:id="rId88"/>
    <p:sldId id="322" r:id="rId89"/>
    <p:sldId id="334" r:id="rId90"/>
    <p:sldId id="335" r:id="rId91"/>
    <p:sldId id="336" r:id="rId92"/>
    <p:sldId id="323" r:id="rId93"/>
    <p:sldId id="324" r:id="rId94"/>
    <p:sldId id="325" r:id="rId95"/>
    <p:sldId id="326" r:id="rId96"/>
    <p:sldId id="327" r:id="rId97"/>
    <p:sldId id="344" r:id="rId98"/>
    <p:sldId id="349" r:id="rId99"/>
    <p:sldId id="338" r:id="rId100"/>
    <p:sldId id="339" r:id="rId101"/>
    <p:sldId id="376" r:id="rId102"/>
    <p:sldId id="377" r:id="rId103"/>
    <p:sldId id="378" r:id="rId104"/>
    <p:sldId id="379" r:id="rId105"/>
    <p:sldId id="380" r:id="rId106"/>
    <p:sldId id="381" r:id="rId107"/>
    <p:sldId id="382" r:id="rId108"/>
    <p:sldId id="341" r:id="rId109"/>
    <p:sldId id="383" r:id="rId110"/>
    <p:sldId id="384" r:id="rId111"/>
    <p:sldId id="343" r:id="rId112"/>
    <p:sldId id="347" r:id="rId113"/>
    <p:sldId id="342" r:id="rId114"/>
    <p:sldId id="346" r:id="rId115"/>
    <p:sldId id="351" r:id="rId116"/>
    <p:sldId id="350" r:id="rId117"/>
    <p:sldId id="352" r:id="rId118"/>
    <p:sldId id="353" r:id="rId119"/>
    <p:sldId id="358" r:id="rId120"/>
    <p:sldId id="354" r:id="rId121"/>
    <p:sldId id="355" r:id="rId122"/>
    <p:sldId id="356" r:id="rId123"/>
    <p:sldId id="362" r:id="rId1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88" autoAdjust="0"/>
  </p:normalViewPr>
  <p:slideViewPr>
    <p:cSldViewPr>
      <p:cViewPr>
        <p:scale>
          <a:sx n="159" d="100"/>
          <a:sy n="159" d="100"/>
        </p:scale>
        <p:origin x="810"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stafa Özçelik" userId="6a572564bf3828be" providerId="LiveId" clId="{B2D2F46B-E1D4-40B7-983E-AA8D92887CF7}"/>
    <pc:docChg chg="undo custSel addSld delSld modSld modMainMaster">
      <pc:chgData name="Mustafa Özçelik" userId="6a572564bf3828be" providerId="LiveId" clId="{B2D2F46B-E1D4-40B7-983E-AA8D92887CF7}" dt="2017-12-02T01:31:36.454" v="2994"/>
      <pc:docMkLst>
        <pc:docMk/>
      </pc:docMkLst>
      <pc:sldChg chg="addSp delSp modSp modTransition">
        <pc:chgData name="Mustafa Özçelik" userId="6a572564bf3828be" providerId="LiveId" clId="{B2D2F46B-E1D4-40B7-983E-AA8D92887CF7}" dt="2017-12-02T01:31:36.454" v="2994"/>
        <pc:sldMkLst>
          <pc:docMk/>
          <pc:sldMk cId="3045438845" sldId="256"/>
        </pc:sldMkLst>
        <pc:spChg chg="add mod">
          <ac:chgData name="Mustafa Özçelik" userId="6a572564bf3828be" providerId="LiveId" clId="{B2D2F46B-E1D4-40B7-983E-AA8D92887CF7}" dt="2017-12-01T10:56:43.795" v="197" actId="1076"/>
          <ac:spMkLst>
            <pc:docMk/>
            <pc:sldMk cId="3045438845" sldId="256"/>
            <ac:spMk id="8" creationId="{D1160D36-52F8-408C-903C-30853D16778C}"/>
          </ac:spMkLst>
        </pc:spChg>
        <pc:spChg chg="add mod">
          <ac:chgData name="Mustafa Özçelik" userId="6a572564bf3828be" providerId="LiveId" clId="{B2D2F46B-E1D4-40B7-983E-AA8D92887CF7}" dt="2017-12-01T10:52:46.821" v="187" actId="1038"/>
          <ac:spMkLst>
            <pc:docMk/>
            <pc:sldMk cId="3045438845" sldId="256"/>
            <ac:spMk id="10" creationId="{41E3D392-896A-4079-B191-A91A18931BD1}"/>
          </ac:spMkLst>
        </pc:spChg>
        <pc:picChg chg="del mod">
          <ac:chgData name="Mustafa Özçelik" userId="6a572564bf3828be" providerId="LiveId" clId="{B2D2F46B-E1D4-40B7-983E-AA8D92887CF7}" dt="2017-12-01T10:46:59.444" v="102" actId="478"/>
          <ac:picMkLst>
            <pc:docMk/>
            <pc:sldMk cId="3045438845" sldId="256"/>
            <ac:picMk id="4" creationId="{00000000-0000-0000-0000-000000000000}"/>
          </ac:picMkLst>
        </pc:picChg>
        <pc:picChg chg="add mod">
          <ac:chgData name="Mustafa Özçelik" userId="6a572564bf3828be" providerId="LiveId" clId="{B2D2F46B-E1D4-40B7-983E-AA8D92887CF7}" dt="2017-12-01T10:56:32.226" v="196" actId="1076"/>
          <ac:picMkLst>
            <pc:docMk/>
            <pc:sldMk cId="3045438845" sldId="256"/>
            <ac:picMk id="5" creationId="{320C6A3D-93B1-4711-A146-2898DBC82E99}"/>
          </ac:picMkLst>
        </pc:picChg>
        <pc:picChg chg="add mod">
          <ac:chgData name="Mustafa Özçelik" userId="6a572564bf3828be" providerId="LiveId" clId="{B2D2F46B-E1D4-40B7-983E-AA8D92887CF7}" dt="2017-12-01T10:52:46.821" v="187" actId="1038"/>
          <ac:picMkLst>
            <pc:docMk/>
            <pc:sldMk cId="3045438845" sldId="256"/>
            <ac:picMk id="7" creationId="{58108BD4-19B9-4BC6-BCDA-FDC8138E7276}"/>
          </ac:picMkLst>
        </pc:picChg>
        <pc:picChg chg="del mod">
          <ac:chgData name="Mustafa Özçelik" userId="6a572564bf3828be" providerId="LiveId" clId="{B2D2F46B-E1D4-40B7-983E-AA8D92887CF7}" dt="2017-12-01T10:49:07.233" v="111" actId="478"/>
          <ac:picMkLst>
            <pc:docMk/>
            <pc:sldMk cId="3045438845" sldId="256"/>
            <ac:picMk id="1029" creationId="{00000000-0000-0000-0000-000000000000}"/>
          </ac:picMkLst>
        </pc:picChg>
      </pc:sldChg>
      <pc:sldChg chg="modSp modTransition setBg">
        <pc:chgData name="Mustafa Özçelik" userId="6a572564bf3828be" providerId="LiveId" clId="{B2D2F46B-E1D4-40B7-983E-AA8D92887CF7}" dt="2017-12-02T01:31:36.454" v="2994"/>
        <pc:sldMkLst>
          <pc:docMk/>
          <pc:sldMk cId="219201930" sldId="257"/>
        </pc:sldMkLst>
        <pc:spChg chg="mod">
          <ac:chgData name="Mustafa Özçelik" userId="6a572564bf3828be" providerId="LiveId" clId="{B2D2F46B-E1D4-40B7-983E-AA8D92887CF7}" dt="2017-12-01T14:08:13.247" v="581" actId="14100"/>
          <ac:spMkLst>
            <pc:docMk/>
            <pc:sldMk cId="219201930" sldId="257"/>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017650258" sldId="258"/>
        </pc:sldMkLst>
        <pc:spChg chg="mod">
          <ac:chgData name="Mustafa Özçelik" userId="6a572564bf3828be" providerId="LiveId" clId="{B2D2F46B-E1D4-40B7-983E-AA8D92887CF7}" dt="2017-12-01T14:08:41.608" v="639" actId="20577"/>
          <ac:spMkLst>
            <pc:docMk/>
            <pc:sldMk cId="2017650258" sldId="25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4293062729" sldId="259"/>
        </pc:sldMkLst>
        <pc:spChg chg="mod">
          <ac:chgData name="Mustafa Özçelik" userId="6a572564bf3828be" providerId="LiveId" clId="{B2D2F46B-E1D4-40B7-983E-AA8D92887CF7}" dt="2017-12-01T14:08:55.628" v="665" actId="20577"/>
          <ac:spMkLst>
            <pc:docMk/>
            <pc:sldMk cId="4293062729" sldId="25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564859765" sldId="260"/>
        </pc:sldMkLst>
        <pc:spChg chg="mod">
          <ac:chgData name="Mustafa Özçelik" userId="6a572564bf3828be" providerId="LiveId" clId="{B2D2F46B-E1D4-40B7-983E-AA8D92887CF7}" dt="2017-12-01T14:09:08.464" v="692" actId="20577"/>
          <ac:spMkLst>
            <pc:docMk/>
            <pc:sldMk cId="3564859765" sldId="26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749939304" sldId="261"/>
        </pc:sldMkLst>
        <pc:spChg chg="mod">
          <ac:chgData name="Mustafa Özçelik" userId="6a572564bf3828be" providerId="LiveId" clId="{B2D2F46B-E1D4-40B7-983E-AA8D92887CF7}" dt="2017-12-01T14:09:23.184" v="713" actId="20577"/>
          <ac:spMkLst>
            <pc:docMk/>
            <pc:sldMk cId="3749939304" sldId="26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4018028060" sldId="262"/>
        </pc:sldMkLst>
        <pc:spChg chg="mod">
          <ac:chgData name="Mustafa Özçelik" userId="6a572564bf3828be" providerId="LiveId" clId="{B2D2F46B-E1D4-40B7-983E-AA8D92887CF7}" dt="2017-12-01T14:09:38.295" v="735" actId="20577"/>
          <ac:spMkLst>
            <pc:docMk/>
            <pc:sldMk cId="4018028060" sldId="26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844437684" sldId="263"/>
        </pc:sldMkLst>
        <pc:spChg chg="mod">
          <ac:chgData name="Mustafa Özçelik" userId="6a572564bf3828be" providerId="LiveId" clId="{B2D2F46B-E1D4-40B7-983E-AA8D92887CF7}" dt="2017-12-01T14:09:51.324" v="759" actId="20577"/>
          <ac:spMkLst>
            <pc:docMk/>
            <pc:sldMk cId="2844437684" sldId="26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607590911" sldId="264"/>
        </pc:sldMkLst>
        <pc:spChg chg="mod">
          <ac:chgData name="Mustafa Özçelik" userId="6a572564bf3828be" providerId="LiveId" clId="{B2D2F46B-E1D4-40B7-983E-AA8D92887CF7}" dt="2017-12-01T14:10:04.974" v="789" actId="20577"/>
          <ac:spMkLst>
            <pc:docMk/>
            <pc:sldMk cId="3607590911" sldId="264"/>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274024507" sldId="265"/>
        </pc:sldMkLst>
        <pc:spChg chg="mod">
          <ac:chgData name="Mustafa Özçelik" userId="6a572564bf3828be" providerId="LiveId" clId="{B2D2F46B-E1D4-40B7-983E-AA8D92887CF7}" dt="2017-12-01T14:10:23.020" v="813" actId="20577"/>
          <ac:spMkLst>
            <pc:docMk/>
            <pc:sldMk cId="1274024507" sldId="26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789987749" sldId="266"/>
        </pc:sldMkLst>
        <pc:spChg chg="mod">
          <ac:chgData name="Mustafa Özçelik" userId="6a572564bf3828be" providerId="LiveId" clId="{B2D2F46B-E1D4-40B7-983E-AA8D92887CF7}" dt="2017-12-01T14:10:34.673" v="841" actId="20577"/>
          <ac:spMkLst>
            <pc:docMk/>
            <pc:sldMk cId="1789987749" sldId="26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376217353" sldId="267"/>
        </pc:sldMkLst>
        <pc:spChg chg="mod">
          <ac:chgData name="Mustafa Özçelik" userId="6a572564bf3828be" providerId="LiveId" clId="{B2D2F46B-E1D4-40B7-983E-AA8D92887CF7}" dt="2017-12-01T14:10:46.864" v="863" actId="20577"/>
          <ac:spMkLst>
            <pc:docMk/>
            <pc:sldMk cId="2376217353" sldId="267"/>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891114673" sldId="268"/>
        </pc:sldMkLst>
        <pc:spChg chg="mod">
          <ac:chgData name="Mustafa Özçelik" userId="6a572564bf3828be" providerId="LiveId" clId="{B2D2F46B-E1D4-40B7-983E-AA8D92887CF7}" dt="2017-12-01T14:10:58.845" v="890" actId="20577"/>
          <ac:spMkLst>
            <pc:docMk/>
            <pc:sldMk cId="1891114673" sldId="26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571029435" sldId="269"/>
        </pc:sldMkLst>
        <pc:spChg chg="mod">
          <ac:chgData name="Mustafa Özçelik" userId="6a572564bf3828be" providerId="LiveId" clId="{B2D2F46B-E1D4-40B7-983E-AA8D92887CF7}" dt="2017-12-01T14:11:09.519" v="912" actId="20577"/>
          <ac:spMkLst>
            <pc:docMk/>
            <pc:sldMk cId="571029435" sldId="26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155221373" sldId="270"/>
        </pc:sldMkLst>
        <pc:spChg chg="mod">
          <ac:chgData name="Mustafa Özçelik" userId="6a572564bf3828be" providerId="LiveId" clId="{B2D2F46B-E1D4-40B7-983E-AA8D92887CF7}" dt="2017-12-01T14:11:45.504" v="940" actId="20577"/>
          <ac:spMkLst>
            <pc:docMk/>
            <pc:sldMk cId="1155221373" sldId="27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559693387" sldId="271"/>
        </pc:sldMkLst>
        <pc:spChg chg="mod">
          <ac:chgData name="Mustafa Özçelik" userId="6a572564bf3828be" providerId="LiveId" clId="{B2D2F46B-E1D4-40B7-983E-AA8D92887CF7}" dt="2017-12-01T14:12:10.331" v="962" actId="20577"/>
          <ac:spMkLst>
            <pc:docMk/>
            <pc:sldMk cId="3559693387" sldId="27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602656819" sldId="272"/>
        </pc:sldMkLst>
        <pc:spChg chg="mod">
          <ac:chgData name="Mustafa Özçelik" userId="6a572564bf3828be" providerId="LiveId" clId="{B2D2F46B-E1D4-40B7-983E-AA8D92887CF7}" dt="2017-12-01T14:12:22.554" v="988" actId="20577"/>
          <ac:spMkLst>
            <pc:docMk/>
            <pc:sldMk cId="1602656819" sldId="27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414717133" sldId="273"/>
        </pc:sldMkLst>
        <pc:spChg chg="mod">
          <ac:chgData name="Mustafa Özçelik" userId="6a572564bf3828be" providerId="LiveId" clId="{B2D2F46B-E1D4-40B7-983E-AA8D92887CF7}" dt="2017-12-01T14:12:33.592" v="1015" actId="20577"/>
          <ac:spMkLst>
            <pc:docMk/>
            <pc:sldMk cId="2414717133" sldId="27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213582985" sldId="274"/>
        </pc:sldMkLst>
        <pc:spChg chg="mod">
          <ac:chgData name="Mustafa Özçelik" userId="6a572564bf3828be" providerId="LiveId" clId="{B2D2F46B-E1D4-40B7-983E-AA8D92887CF7}" dt="2017-12-01T14:12:43.376" v="1041" actId="20577"/>
          <ac:spMkLst>
            <pc:docMk/>
            <pc:sldMk cId="2213582985" sldId="274"/>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256687679" sldId="275"/>
        </pc:sldMkLst>
        <pc:spChg chg="mod">
          <ac:chgData name="Mustafa Özçelik" userId="6a572564bf3828be" providerId="LiveId" clId="{B2D2F46B-E1D4-40B7-983E-AA8D92887CF7}" dt="2017-12-01T14:12:53.866" v="1058" actId="20577"/>
          <ac:spMkLst>
            <pc:docMk/>
            <pc:sldMk cId="2256687679" sldId="27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982233038" sldId="276"/>
        </pc:sldMkLst>
        <pc:spChg chg="mod">
          <ac:chgData name="Mustafa Özçelik" userId="6a572564bf3828be" providerId="LiveId" clId="{B2D2F46B-E1D4-40B7-983E-AA8D92887CF7}" dt="2017-12-01T14:13:22.213" v="1088" actId="20577"/>
          <ac:spMkLst>
            <pc:docMk/>
            <pc:sldMk cId="982233038" sldId="276"/>
            <ac:spMk id="5" creationId="{00000000-0000-0000-0000-000000000000}"/>
          </ac:spMkLst>
        </pc:spChg>
      </pc:sldChg>
      <pc:sldChg chg="modTransition setBg">
        <pc:chgData name="Mustafa Özçelik" userId="6a572564bf3828be" providerId="LiveId" clId="{B2D2F46B-E1D4-40B7-983E-AA8D92887CF7}" dt="2017-12-02T01:31:36.454" v="2994"/>
        <pc:sldMkLst>
          <pc:docMk/>
          <pc:sldMk cId="2500843284" sldId="277"/>
        </pc:sldMkLst>
      </pc:sldChg>
      <pc:sldChg chg="modTransition setBg">
        <pc:chgData name="Mustafa Özçelik" userId="6a572564bf3828be" providerId="LiveId" clId="{B2D2F46B-E1D4-40B7-983E-AA8D92887CF7}" dt="2017-12-02T01:31:36.454" v="2994"/>
        <pc:sldMkLst>
          <pc:docMk/>
          <pc:sldMk cId="3664117241" sldId="278"/>
        </pc:sldMkLst>
      </pc:sldChg>
      <pc:sldChg chg="modSp modTransition">
        <pc:chgData name="Mustafa Özçelik" userId="6a572564bf3828be" providerId="LiveId" clId="{B2D2F46B-E1D4-40B7-983E-AA8D92887CF7}" dt="2017-12-02T01:31:36.454" v="2994"/>
        <pc:sldMkLst>
          <pc:docMk/>
          <pc:sldMk cId="4182592089" sldId="279"/>
        </pc:sldMkLst>
        <pc:spChg chg="mod">
          <ac:chgData name="Mustafa Özçelik" userId="6a572564bf3828be" providerId="LiveId" clId="{B2D2F46B-E1D4-40B7-983E-AA8D92887CF7}" dt="2017-12-01T14:13:42.872" v="1112" actId="20577"/>
          <ac:spMkLst>
            <pc:docMk/>
            <pc:sldMk cId="4182592089" sldId="27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407363533" sldId="280"/>
        </pc:sldMkLst>
        <pc:spChg chg="mod">
          <ac:chgData name="Mustafa Özçelik" userId="6a572564bf3828be" providerId="LiveId" clId="{B2D2F46B-E1D4-40B7-983E-AA8D92887CF7}" dt="2017-12-01T14:14:17.002" v="1153" actId="20577"/>
          <ac:spMkLst>
            <pc:docMk/>
            <pc:sldMk cId="1407363533" sldId="28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706921703" sldId="281"/>
        </pc:sldMkLst>
        <pc:spChg chg="mod">
          <ac:chgData name="Mustafa Özçelik" userId="6a572564bf3828be" providerId="LiveId" clId="{B2D2F46B-E1D4-40B7-983E-AA8D92887CF7}" dt="2017-12-01T14:16:34.107" v="1224" actId="20577"/>
          <ac:spMkLst>
            <pc:docMk/>
            <pc:sldMk cId="1706921703" sldId="28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234879281" sldId="282"/>
        </pc:sldMkLst>
        <pc:spChg chg="mod">
          <ac:chgData name="Mustafa Özçelik" userId="6a572564bf3828be" providerId="LiveId" clId="{B2D2F46B-E1D4-40B7-983E-AA8D92887CF7}" dt="2017-12-01T14:16:49.282" v="1271" actId="20577"/>
          <ac:spMkLst>
            <pc:docMk/>
            <pc:sldMk cId="3234879281" sldId="28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427798147" sldId="283"/>
        </pc:sldMkLst>
        <pc:spChg chg="mod">
          <ac:chgData name="Mustafa Özçelik" userId="6a572564bf3828be" providerId="LiveId" clId="{B2D2F46B-E1D4-40B7-983E-AA8D92887CF7}" dt="2017-12-01T14:17:02.129" v="1300" actId="20577"/>
          <ac:spMkLst>
            <pc:docMk/>
            <pc:sldMk cId="1427798147" sldId="28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4267208924" sldId="284"/>
        </pc:sldMkLst>
        <pc:spChg chg="mod">
          <ac:chgData name="Mustafa Özçelik" userId="6a572564bf3828be" providerId="LiveId" clId="{B2D2F46B-E1D4-40B7-983E-AA8D92887CF7}" dt="2017-12-01T14:17:17.490" v="1331" actId="20577"/>
          <ac:spMkLst>
            <pc:docMk/>
            <pc:sldMk cId="4267208924" sldId="284"/>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874126275" sldId="285"/>
        </pc:sldMkLst>
        <pc:spChg chg="mod">
          <ac:chgData name="Mustafa Özçelik" userId="6a572564bf3828be" providerId="LiveId" clId="{B2D2F46B-E1D4-40B7-983E-AA8D92887CF7}" dt="2017-12-01T14:19:01.181" v="1341" actId="20577"/>
          <ac:spMkLst>
            <pc:docMk/>
            <pc:sldMk cId="3874126275" sldId="285"/>
            <ac:spMk id="2" creationId="{00000000-0000-0000-0000-000000000000}"/>
          </ac:spMkLst>
        </pc:spChg>
        <pc:spChg chg="mod">
          <ac:chgData name="Mustafa Özçelik" userId="6a572564bf3828be" providerId="LiveId" clId="{B2D2F46B-E1D4-40B7-983E-AA8D92887CF7}" dt="2017-12-01T14:18:53.620" v="1339" actId="20577"/>
          <ac:spMkLst>
            <pc:docMk/>
            <pc:sldMk cId="3874126275" sldId="285"/>
            <ac:spMk id="3" creationId="{00000000-0000-0000-0000-000000000000}"/>
          </ac:spMkLst>
        </pc:spChg>
      </pc:sldChg>
      <pc:sldChg chg="modSp modTransition">
        <pc:chgData name="Mustafa Özçelik" userId="6a572564bf3828be" providerId="LiveId" clId="{B2D2F46B-E1D4-40B7-983E-AA8D92887CF7}" dt="2017-12-02T01:31:36.454" v="2994"/>
        <pc:sldMkLst>
          <pc:docMk/>
          <pc:sldMk cId="437898619" sldId="286"/>
        </pc:sldMkLst>
        <pc:spChg chg="mod">
          <ac:chgData name="Mustafa Özçelik" userId="6a572564bf3828be" providerId="LiveId" clId="{B2D2F46B-E1D4-40B7-983E-AA8D92887CF7}" dt="2017-12-01T14:19:28.843" v="1345" actId="20577"/>
          <ac:spMkLst>
            <pc:docMk/>
            <pc:sldMk cId="437898619" sldId="28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652757092" sldId="287"/>
        </pc:sldMkLst>
        <pc:spChg chg="mod">
          <ac:chgData name="Mustafa Özçelik" userId="6a572564bf3828be" providerId="LiveId" clId="{B2D2F46B-E1D4-40B7-983E-AA8D92887CF7}" dt="2017-12-01T14:19:54.333" v="1349" actId="20577"/>
          <ac:spMkLst>
            <pc:docMk/>
            <pc:sldMk cId="3652757092" sldId="287"/>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496409794" sldId="288"/>
        </pc:sldMkLst>
        <pc:spChg chg="mod">
          <ac:chgData name="Mustafa Özçelik" userId="6a572564bf3828be" providerId="LiveId" clId="{B2D2F46B-E1D4-40B7-983E-AA8D92887CF7}" dt="2017-12-01T14:20:24.917" v="1352" actId="20577"/>
          <ac:spMkLst>
            <pc:docMk/>
            <pc:sldMk cId="496409794" sldId="28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706677865" sldId="289"/>
        </pc:sldMkLst>
        <pc:spChg chg="mod">
          <ac:chgData name="Mustafa Özçelik" userId="6a572564bf3828be" providerId="LiveId" clId="{B2D2F46B-E1D4-40B7-983E-AA8D92887CF7}" dt="2017-12-01T14:20:46.551" v="1354" actId="20577"/>
          <ac:spMkLst>
            <pc:docMk/>
            <pc:sldMk cId="2706677865" sldId="28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94816353" sldId="290"/>
        </pc:sldMkLst>
        <pc:spChg chg="mod">
          <ac:chgData name="Mustafa Özçelik" userId="6a572564bf3828be" providerId="LiveId" clId="{B2D2F46B-E1D4-40B7-983E-AA8D92887CF7}" dt="2017-12-01T14:37:23.624" v="1370" actId="20577"/>
          <ac:spMkLst>
            <pc:docMk/>
            <pc:sldMk cId="294816353" sldId="290"/>
            <ac:spMk id="7" creationId="{00000000-0000-0000-0000-000000000000}"/>
          </ac:spMkLst>
        </pc:spChg>
      </pc:sldChg>
      <pc:sldChg chg="modSp modTransition">
        <pc:chgData name="Mustafa Özçelik" userId="6a572564bf3828be" providerId="LiveId" clId="{B2D2F46B-E1D4-40B7-983E-AA8D92887CF7}" dt="2017-12-02T01:31:36.454" v="2994"/>
        <pc:sldMkLst>
          <pc:docMk/>
          <pc:sldMk cId="593050562" sldId="291"/>
        </pc:sldMkLst>
        <pc:spChg chg="mod">
          <ac:chgData name="Mustafa Özçelik" userId="6a572564bf3828be" providerId="LiveId" clId="{B2D2F46B-E1D4-40B7-983E-AA8D92887CF7}" dt="2017-12-01T14:38:25.297" v="1374" actId="20577"/>
          <ac:spMkLst>
            <pc:docMk/>
            <pc:sldMk cId="593050562" sldId="29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203394805" sldId="292"/>
        </pc:sldMkLst>
        <pc:spChg chg="mod">
          <ac:chgData name="Mustafa Özçelik" userId="6a572564bf3828be" providerId="LiveId" clId="{B2D2F46B-E1D4-40B7-983E-AA8D92887CF7}" dt="2017-12-01T14:38:47.242" v="1377" actId="20577"/>
          <ac:spMkLst>
            <pc:docMk/>
            <pc:sldMk cId="2203394805" sldId="292"/>
            <ac:spMk id="5" creationId="{00000000-0000-0000-0000-000000000000}"/>
          </ac:spMkLst>
        </pc:spChg>
      </pc:sldChg>
      <pc:sldChg chg="modTransition">
        <pc:chgData name="Mustafa Özçelik" userId="6a572564bf3828be" providerId="LiveId" clId="{B2D2F46B-E1D4-40B7-983E-AA8D92887CF7}" dt="2017-12-02T01:31:36.454" v="2994"/>
        <pc:sldMkLst>
          <pc:docMk/>
          <pc:sldMk cId="38060918" sldId="293"/>
        </pc:sldMkLst>
      </pc:sldChg>
      <pc:sldChg chg="modTransition">
        <pc:chgData name="Mustafa Özçelik" userId="6a572564bf3828be" providerId="LiveId" clId="{B2D2F46B-E1D4-40B7-983E-AA8D92887CF7}" dt="2017-12-02T01:31:36.454" v="2994"/>
        <pc:sldMkLst>
          <pc:docMk/>
          <pc:sldMk cId="2583677225" sldId="294"/>
        </pc:sldMkLst>
      </pc:sldChg>
      <pc:sldChg chg="modTransition">
        <pc:chgData name="Mustafa Özçelik" userId="6a572564bf3828be" providerId="LiveId" clId="{B2D2F46B-E1D4-40B7-983E-AA8D92887CF7}" dt="2017-12-02T01:31:36.454" v="2994"/>
        <pc:sldMkLst>
          <pc:docMk/>
          <pc:sldMk cId="910279910" sldId="295"/>
        </pc:sldMkLst>
      </pc:sldChg>
      <pc:sldChg chg="modSp modTransition">
        <pc:chgData name="Mustafa Özçelik" userId="6a572564bf3828be" providerId="LiveId" clId="{B2D2F46B-E1D4-40B7-983E-AA8D92887CF7}" dt="2017-12-02T01:31:36.454" v="2994"/>
        <pc:sldMkLst>
          <pc:docMk/>
          <pc:sldMk cId="2871010144" sldId="296"/>
        </pc:sldMkLst>
        <pc:spChg chg="mod">
          <ac:chgData name="Mustafa Özçelik" userId="6a572564bf3828be" providerId="LiveId" clId="{B2D2F46B-E1D4-40B7-983E-AA8D92887CF7}" dt="2017-12-01T14:48:29.041" v="1404" actId="20577"/>
          <ac:spMkLst>
            <pc:docMk/>
            <pc:sldMk cId="2871010144" sldId="296"/>
            <ac:spMk id="5" creationId="{00000000-0000-0000-0000-000000000000}"/>
          </ac:spMkLst>
        </pc:spChg>
      </pc:sldChg>
      <pc:sldChg chg="modSp del">
        <pc:chgData name="Mustafa Özçelik" userId="6a572564bf3828be" providerId="LiveId" clId="{B2D2F46B-E1D4-40B7-983E-AA8D92887CF7}" dt="2017-12-01T14:52:44.580" v="1537" actId="2696"/>
        <pc:sldMkLst>
          <pc:docMk/>
          <pc:sldMk cId="1864694907" sldId="297"/>
        </pc:sldMkLst>
        <pc:spChg chg="mod">
          <ac:chgData name="Mustafa Özçelik" userId="6a572564bf3828be" providerId="LiveId" clId="{B2D2F46B-E1D4-40B7-983E-AA8D92887CF7}" dt="2017-12-01T14:52:01.450" v="1533" actId="14100"/>
          <ac:spMkLst>
            <pc:docMk/>
            <pc:sldMk cId="1864694907" sldId="297"/>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782016910" sldId="298"/>
        </pc:sldMkLst>
        <pc:spChg chg="mod">
          <ac:chgData name="Mustafa Özçelik" userId="6a572564bf3828be" providerId="LiveId" clId="{B2D2F46B-E1D4-40B7-983E-AA8D92887CF7}" dt="2017-12-01T14:53:14.312" v="1539" actId="20577"/>
          <ac:spMkLst>
            <pc:docMk/>
            <pc:sldMk cId="3782016910" sldId="29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659296719" sldId="299"/>
        </pc:sldMkLst>
        <pc:spChg chg="mod">
          <ac:chgData name="Mustafa Özçelik" userId="6a572564bf3828be" providerId="LiveId" clId="{B2D2F46B-E1D4-40B7-983E-AA8D92887CF7}" dt="2017-12-01T14:53:23.980" v="1541" actId="20577"/>
          <ac:spMkLst>
            <pc:docMk/>
            <pc:sldMk cId="3659296719" sldId="29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857974995" sldId="300"/>
        </pc:sldMkLst>
        <pc:spChg chg="mod">
          <ac:chgData name="Mustafa Özçelik" userId="6a572564bf3828be" providerId="LiveId" clId="{B2D2F46B-E1D4-40B7-983E-AA8D92887CF7}" dt="2017-12-01T14:53:45.460" v="1543" actId="20577"/>
          <ac:spMkLst>
            <pc:docMk/>
            <pc:sldMk cId="3857974995" sldId="30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070590257" sldId="301"/>
        </pc:sldMkLst>
        <pc:spChg chg="mod">
          <ac:chgData name="Mustafa Özçelik" userId="6a572564bf3828be" providerId="LiveId" clId="{B2D2F46B-E1D4-40B7-983E-AA8D92887CF7}" dt="2017-12-01T14:57:20.802" v="1577" actId="20577"/>
          <ac:spMkLst>
            <pc:docMk/>
            <pc:sldMk cId="1070590257" sldId="30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386730840" sldId="302"/>
        </pc:sldMkLst>
        <pc:spChg chg="mod">
          <ac:chgData name="Mustafa Özçelik" userId="6a572564bf3828be" providerId="LiveId" clId="{B2D2F46B-E1D4-40B7-983E-AA8D92887CF7}" dt="2017-12-01T14:57:52.427" v="1580" actId="20577"/>
          <ac:spMkLst>
            <pc:docMk/>
            <pc:sldMk cId="1386730840" sldId="30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4101332708" sldId="303"/>
        </pc:sldMkLst>
        <pc:spChg chg="mod">
          <ac:chgData name="Mustafa Özçelik" userId="6a572564bf3828be" providerId="LiveId" clId="{B2D2F46B-E1D4-40B7-983E-AA8D92887CF7}" dt="2017-12-01T14:58:34.485" v="1584" actId="20577"/>
          <ac:spMkLst>
            <pc:docMk/>
            <pc:sldMk cId="4101332708" sldId="30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227522944" sldId="305"/>
        </pc:sldMkLst>
        <pc:spChg chg="mod">
          <ac:chgData name="Mustafa Özçelik" userId="6a572564bf3828be" providerId="LiveId" clId="{B2D2F46B-E1D4-40B7-983E-AA8D92887CF7}" dt="2017-12-01T14:58:46.825" v="1586" actId="20577"/>
          <ac:spMkLst>
            <pc:docMk/>
            <pc:sldMk cId="3227522944" sldId="30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915152526" sldId="306"/>
        </pc:sldMkLst>
        <pc:spChg chg="mod">
          <ac:chgData name="Mustafa Özçelik" userId="6a572564bf3828be" providerId="LiveId" clId="{B2D2F46B-E1D4-40B7-983E-AA8D92887CF7}" dt="2017-12-01T14:58:57.968" v="1588" actId="20577"/>
          <ac:spMkLst>
            <pc:docMk/>
            <pc:sldMk cId="1915152526" sldId="30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149061772" sldId="307"/>
        </pc:sldMkLst>
        <pc:spChg chg="mod">
          <ac:chgData name="Mustafa Özçelik" userId="6a572564bf3828be" providerId="LiveId" clId="{B2D2F46B-E1D4-40B7-983E-AA8D92887CF7}" dt="2017-12-01T14:59:12.526" v="1589" actId="20577"/>
          <ac:spMkLst>
            <pc:docMk/>
            <pc:sldMk cId="3149061772" sldId="307"/>
            <ac:spMk id="2" creationId="{00000000-0000-0000-0000-000000000000}"/>
          </ac:spMkLst>
        </pc:spChg>
        <pc:spChg chg="mod">
          <ac:chgData name="Mustafa Özçelik" userId="6a572564bf3828be" providerId="LiveId" clId="{B2D2F46B-E1D4-40B7-983E-AA8D92887CF7}" dt="2017-12-01T14:59:19.117" v="1591" actId="20577"/>
          <ac:spMkLst>
            <pc:docMk/>
            <pc:sldMk cId="3149061772" sldId="307"/>
            <ac:spMk id="3" creationId="{00000000-0000-0000-0000-000000000000}"/>
          </ac:spMkLst>
        </pc:spChg>
      </pc:sldChg>
      <pc:sldChg chg="modSp modTransition">
        <pc:chgData name="Mustafa Özçelik" userId="6a572564bf3828be" providerId="LiveId" clId="{B2D2F46B-E1D4-40B7-983E-AA8D92887CF7}" dt="2017-12-02T01:31:36.454" v="2994"/>
        <pc:sldMkLst>
          <pc:docMk/>
          <pc:sldMk cId="1687787516" sldId="308"/>
        </pc:sldMkLst>
        <pc:spChg chg="mod">
          <ac:chgData name="Mustafa Özçelik" userId="6a572564bf3828be" providerId="LiveId" clId="{B2D2F46B-E1D4-40B7-983E-AA8D92887CF7}" dt="2017-12-01T14:59:29.900" v="1593" actId="20577"/>
          <ac:spMkLst>
            <pc:docMk/>
            <pc:sldMk cId="1687787516" sldId="30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556755458" sldId="309"/>
        </pc:sldMkLst>
        <pc:spChg chg="mod">
          <ac:chgData name="Mustafa Özçelik" userId="6a572564bf3828be" providerId="LiveId" clId="{B2D2F46B-E1D4-40B7-983E-AA8D92887CF7}" dt="2017-12-01T15:00:01.263" v="1599" actId="20577"/>
          <ac:spMkLst>
            <pc:docMk/>
            <pc:sldMk cId="1556755458" sldId="30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113681528" sldId="310"/>
        </pc:sldMkLst>
        <pc:spChg chg="mod">
          <ac:chgData name="Mustafa Özçelik" userId="6a572564bf3828be" providerId="LiveId" clId="{B2D2F46B-E1D4-40B7-983E-AA8D92887CF7}" dt="2017-12-01T15:00:32.563" v="1606" actId="20577"/>
          <ac:spMkLst>
            <pc:docMk/>
            <pc:sldMk cId="1113681528" sldId="31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233583759" sldId="311"/>
        </pc:sldMkLst>
        <pc:spChg chg="mod">
          <ac:chgData name="Mustafa Özçelik" userId="6a572564bf3828be" providerId="LiveId" clId="{B2D2F46B-E1D4-40B7-983E-AA8D92887CF7}" dt="2017-12-01T15:01:16.989" v="1612" actId="20577"/>
          <ac:spMkLst>
            <pc:docMk/>
            <pc:sldMk cId="3233583759" sldId="31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690889743" sldId="312"/>
        </pc:sldMkLst>
        <pc:spChg chg="mod">
          <ac:chgData name="Mustafa Özçelik" userId="6a572564bf3828be" providerId="LiveId" clId="{B2D2F46B-E1D4-40B7-983E-AA8D92887CF7}" dt="2017-12-01T15:01:35.104" v="1615" actId="20577"/>
          <ac:spMkLst>
            <pc:docMk/>
            <pc:sldMk cId="1690889743" sldId="31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698442184" sldId="313"/>
        </pc:sldMkLst>
        <pc:spChg chg="mod">
          <ac:chgData name="Mustafa Özçelik" userId="6a572564bf3828be" providerId="LiveId" clId="{B2D2F46B-E1D4-40B7-983E-AA8D92887CF7}" dt="2017-12-01T15:01:48.431" v="1617" actId="20577"/>
          <ac:spMkLst>
            <pc:docMk/>
            <pc:sldMk cId="698442184" sldId="31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343358116" sldId="314"/>
        </pc:sldMkLst>
        <pc:spChg chg="mod">
          <ac:chgData name="Mustafa Özçelik" userId="6a572564bf3828be" providerId="LiveId" clId="{B2D2F46B-E1D4-40B7-983E-AA8D92887CF7}" dt="2017-12-01T15:02:25.681" v="1622" actId="20577"/>
          <ac:spMkLst>
            <pc:docMk/>
            <pc:sldMk cId="1343358116" sldId="314"/>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70048419" sldId="315"/>
        </pc:sldMkLst>
        <pc:spChg chg="mod">
          <ac:chgData name="Mustafa Özçelik" userId="6a572564bf3828be" providerId="LiveId" clId="{B2D2F46B-E1D4-40B7-983E-AA8D92887CF7}" dt="2017-12-01T15:02:48.284" v="1626" actId="20577"/>
          <ac:spMkLst>
            <pc:docMk/>
            <pc:sldMk cId="70048419" sldId="31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31858999" sldId="316"/>
        </pc:sldMkLst>
        <pc:spChg chg="mod">
          <ac:chgData name="Mustafa Özçelik" userId="6a572564bf3828be" providerId="LiveId" clId="{B2D2F46B-E1D4-40B7-983E-AA8D92887CF7}" dt="2017-12-01T15:37:00.462" v="1715" actId="20577"/>
          <ac:spMkLst>
            <pc:docMk/>
            <pc:sldMk cId="331858999" sldId="31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50536945" sldId="317"/>
        </pc:sldMkLst>
        <pc:spChg chg="mod">
          <ac:chgData name="Mustafa Özçelik" userId="6a572564bf3828be" providerId="LiveId" clId="{B2D2F46B-E1D4-40B7-983E-AA8D92887CF7}" dt="2017-12-01T15:37:15.995" v="1717" actId="20577"/>
          <ac:spMkLst>
            <pc:docMk/>
            <pc:sldMk cId="50536945" sldId="317"/>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886740434" sldId="318"/>
        </pc:sldMkLst>
        <pc:spChg chg="mod">
          <ac:chgData name="Mustafa Özçelik" userId="6a572564bf3828be" providerId="LiveId" clId="{B2D2F46B-E1D4-40B7-983E-AA8D92887CF7}" dt="2017-12-01T15:37:52.956" v="1724" actId="20577"/>
          <ac:spMkLst>
            <pc:docMk/>
            <pc:sldMk cId="3886740434" sldId="31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093433992" sldId="319"/>
        </pc:sldMkLst>
        <pc:spChg chg="mod">
          <ac:chgData name="Mustafa Özçelik" userId="6a572564bf3828be" providerId="LiveId" clId="{B2D2F46B-E1D4-40B7-983E-AA8D92887CF7}" dt="2017-12-01T15:39:51.210" v="1733" actId="313"/>
          <ac:spMkLst>
            <pc:docMk/>
            <pc:sldMk cId="2093433992" sldId="31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514970979" sldId="320"/>
        </pc:sldMkLst>
        <pc:spChg chg="mod">
          <ac:chgData name="Mustafa Özçelik" userId="6a572564bf3828be" providerId="LiveId" clId="{B2D2F46B-E1D4-40B7-983E-AA8D92887CF7}" dt="2017-12-01T15:42:02.619" v="1748" actId="20577"/>
          <ac:spMkLst>
            <pc:docMk/>
            <pc:sldMk cId="514970979" sldId="32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229768798" sldId="321"/>
        </pc:sldMkLst>
        <pc:spChg chg="mod">
          <ac:chgData name="Mustafa Özçelik" userId="6a572564bf3828be" providerId="LiveId" clId="{B2D2F46B-E1D4-40B7-983E-AA8D92887CF7}" dt="2017-12-01T15:42:44.465" v="1752" actId="20577"/>
          <ac:spMkLst>
            <pc:docMk/>
            <pc:sldMk cId="3229768798" sldId="321"/>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519831529" sldId="322"/>
        </pc:sldMkLst>
        <pc:spChg chg="mod">
          <ac:chgData name="Mustafa Özçelik" userId="6a572564bf3828be" providerId="LiveId" clId="{B2D2F46B-E1D4-40B7-983E-AA8D92887CF7}" dt="2017-12-01T15:42:54.680" v="1754" actId="20577"/>
          <ac:spMkLst>
            <pc:docMk/>
            <pc:sldMk cId="3519831529" sldId="32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895639603" sldId="323"/>
        </pc:sldMkLst>
        <pc:spChg chg="mod">
          <ac:chgData name="Mustafa Özçelik" userId="6a572564bf3828be" providerId="LiveId" clId="{B2D2F46B-E1D4-40B7-983E-AA8D92887CF7}" dt="2017-12-01T15:45:03.853" v="1768" actId="20577"/>
          <ac:spMkLst>
            <pc:docMk/>
            <pc:sldMk cId="2895639603" sldId="32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32944641" sldId="324"/>
        </pc:sldMkLst>
        <pc:spChg chg="mod">
          <ac:chgData name="Mustafa Özçelik" userId="6a572564bf3828be" providerId="LiveId" clId="{B2D2F46B-E1D4-40B7-983E-AA8D92887CF7}" dt="2017-12-01T15:45:16.541" v="1771" actId="20577"/>
          <ac:spMkLst>
            <pc:docMk/>
            <pc:sldMk cId="132944641" sldId="324"/>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721590634" sldId="325"/>
        </pc:sldMkLst>
        <pc:spChg chg="mod">
          <ac:chgData name="Mustafa Özçelik" userId="6a572564bf3828be" providerId="LiveId" clId="{B2D2F46B-E1D4-40B7-983E-AA8D92887CF7}" dt="2017-12-01T15:45:38.749" v="1773" actId="20577"/>
          <ac:spMkLst>
            <pc:docMk/>
            <pc:sldMk cId="1721590634" sldId="32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659768254" sldId="326"/>
        </pc:sldMkLst>
        <pc:spChg chg="mod">
          <ac:chgData name="Mustafa Özçelik" userId="6a572564bf3828be" providerId="LiveId" clId="{B2D2F46B-E1D4-40B7-983E-AA8D92887CF7}" dt="2017-12-01T15:46:07.369" v="1776" actId="20577"/>
          <ac:spMkLst>
            <pc:docMk/>
            <pc:sldMk cId="3659768254" sldId="32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936108394" sldId="327"/>
        </pc:sldMkLst>
        <pc:spChg chg="mod">
          <ac:chgData name="Mustafa Özçelik" userId="6a572564bf3828be" providerId="LiveId" clId="{B2D2F46B-E1D4-40B7-983E-AA8D92887CF7}" dt="2017-12-01T15:46:21.894" v="1779" actId="20577"/>
          <ac:spMkLst>
            <pc:docMk/>
            <pc:sldMk cId="3936108394" sldId="327"/>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230468852" sldId="328"/>
        </pc:sldMkLst>
        <pc:spChg chg="mod">
          <ac:chgData name="Mustafa Özçelik" userId="6a572564bf3828be" providerId="LiveId" clId="{B2D2F46B-E1D4-40B7-983E-AA8D92887CF7}" dt="2017-12-01T14:18:43.123" v="1338" actId="20577"/>
          <ac:spMkLst>
            <pc:docMk/>
            <pc:sldMk cId="1230468852" sldId="32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30183393" sldId="329"/>
        </pc:sldMkLst>
        <pc:spChg chg="mod">
          <ac:chgData name="Mustafa Özçelik" userId="6a572564bf3828be" providerId="LiveId" clId="{B2D2F46B-E1D4-40B7-983E-AA8D92887CF7}" dt="2017-12-02T01:21:31.167" v="2975" actId="255"/>
          <ac:spMkLst>
            <pc:docMk/>
            <pc:sldMk cId="330183393" sldId="329"/>
            <ac:spMk id="4" creationId="{00000000-0000-0000-0000-000000000000}"/>
          </ac:spMkLst>
        </pc:spChg>
      </pc:sldChg>
      <pc:sldChg chg="modSp modTransition">
        <pc:chgData name="Mustafa Özçelik" userId="6a572564bf3828be" providerId="LiveId" clId="{B2D2F46B-E1D4-40B7-983E-AA8D92887CF7}" dt="2017-12-02T01:31:36.454" v="2994"/>
        <pc:sldMkLst>
          <pc:docMk/>
          <pc:sldMk cId="2720209763" sldId="330"/>
        </pc:sldMkLst>
        <pc:spChg chg="mod">
          <ac:chgData name="Mustafa Özçelik" userId="6a572564bf3828be" providerId="LiveId" clId="{B2D2F46B-E1D4-40B7-983E-AA8D92887CF7}" dt="2017-12-01T15:37:26.671" v="1719" actId="20577"/>
          <ac:spMkLst>
            <pc:docMk/>
            <pc:sldMk cId="2720209763" sldId="330"/>
            <ac:spMk id="3" creationId="{00000000-0000-0000-0000-000000000000}"/>
          </ac:spMkLst>
        </pc:spChg>
      </pc:sldChg>
      <pc:sldChg chg="modSp modTransition">
        <pc:chgData name="Mustafa Özçelik" userId="6a572564bf3828be" providerId="LiveId" clId="{B2D2F46B-E1D4-40B7-983E-AA8D92887CF7}" dt="2017-12-02T01:31:36.454" v="2994"/>
        <pc:sldMkLst>
          <pc:docMk/>
          <pc:sldMk cId="3864753241" sldId="331"/>
        </pc:sldMkLst>
        <pc:spChg chg="mod">
          <ac:chgData name="Mustafa Özçelik" userId="6a572564bf3828be" providerId="LiveId" clId="{B2D2F46B-E1D4-40B7-983E-AA8D92887CF7}" dt="2017-12-01T15:37:36.906" v="1721" actId="20577"/>
          <ac:spMkLst>
            <pc:docMk/>
            <pc:sldMk cId="3864753241" sldId="331"/>
            <ac:spMk id="3" creationId="{00000000-0000-0000-0000-000000000000}"/>
          </ac:spMkLst>
        </pc:spChg>
      </pc:sldChg>
      <pc:sldChg chg="modSp modTransition">
        <pc:chgData name="Mustafa Özçelik" userId="6a572564bf3828be" providerId="LiveId" clId="{B2D2F46B-E1D4-40B7-983E-AA8D92887CF7}" dt="2017-12-02T01:31:36.454" v="2994"/>
        <pc:sldMkLst>
          <pc:docMk/>
          <pc:sldMk cId="2968208879" sldId="332"/>
        </pc:sldMkLst>
        <pc:spChg chg="mod">
          <ac:chgData name="Mustafa Özçelik" userId="6a572564bf3828be" providerId="LiveId" clId="{B2D2F46B-E1D4-40B7-983E-AA8D92887CF7}" dt="2017-12-01T15:40:10.328" v="1736" actId="20577"/>
          <ac:spMkLst>
            <pc:docMk/>
            <pc:sldMk cId="2968208879" sldId="332"/>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793309998" sldId="333"/>
        </pc:sldMkLst>
        <pc:spChg chg="mod">
          <ac:chgData name="Mustafa Özçelik" userId="6a572564bf3828be" providerId="LiveId" clId="{B2D2F46B-E1D4-40B7-983E-AA8D92887CF7}" dt="2017-12-01T15:40:50.411" v="1740" actId="20577"/>
          <ac:spMkLst>
            <pc:docMk/>
            <pc:sldMk cId="793309998" sldId="33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4065396747" sldId="334"/>
        </pc:sldMkLst>
        <pc:spChg chg="mod">
          <ac:chgData name="Mustafa Özçelik" userId="6a572564bf3828be" providerId="LiveId" clId="{B2D2F46B-E1D4-40B7-983E-AA8D92887CF7}" dt="2017-12-01T15:43:34.278" v="1759" actId="20577"/>
          <ac:spMkLst>
            <pc:docMk/>
            <pc:sldMk cId="4065396747" sldId="334"/>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76589002" sldId="335"/>
        </pc:sldMkLst>
        <pc:spChg chg="mod">
          <ac:chgData name="Mustafa Özçelik" userId="6a572564bf3828be" providerId="LiveId" clId="{B2D2F46B-E1D4-40B7-983E-AA8D92887CF7}" dt="2017-12-01T15:43:56.697" v="1761" actId="20577"/>
          <ac:spMkLst>
            <pc:docMk/>
            <pc:sldMk cId="76589002" sldId="33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555868280" sldId="336"/>
        </pc:sldMkLst>
        <pc:spChg chg="mod">
          <ac:chgData name="Mustafa Özçelik" userId="6a572564bf3828be" providerId="LiveId" clId="{B2D2F46B-E1D4-40B7-983E-AA8D92887CF7}" dt="2017-12-01T15:44:38.016" v="1765" actId="20577"/>
          <ac:spMkLst>
            <pc:docMk/>
            <pc:sldMk cId="3555868280" sldId="33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966082047" sldId="338"/>
        </pc:sldMkLst>
        <pc:spChg chg="mod">
          <ac:chgData name="Mustafa Özçelik" userId="6a572564bf3828be" providerId="LiveId" clId="{B2D2F46B-E1D4-40B7-983E-AA8D92887CF7}" dt="2017-12-01T14:05:46.946" v="501" actId="20577"/>
          <ac:spMkLst>
            <pc:docMk/>
            <pc:sldMk cId="966082047" sldId="338"/>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305782425" sldId="339"/>
        </pc:sldMkLst>
        <pc:spChg chg="mod">
          <ac:chgData name="Mustafa Özçelik" userId="6a572564bf3828be" providerId="LiveId" clId="{B2D2F46B-E1D4-40B7-983E-AA8D92887CF7}" dt="2017-12-01T14:06:04.165" v="528" actId="20577"/>
          <ac:spMkLst>
            <pc:docMk/>
            <pc:sldMk cId="1305782425" sldId="33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715370343" sldId="341"/>
        </pc:sldMkLst>
        <pc:spChg chg="mod">
          <ac:chgData name="Mustafa Özçelik" userId="6a572564bf3828be" providerId="LiveId" clId="{B2D2F46B-E1D4-40B7-983E-AA8D92887CF7}" dt="2017-12-02T01:00:31.664" v="2914" actId="255"/>
          <ac:spMkLst>
            <pc:docMk/>
            <pc:sldMk cId="715370343" sldId="341"/>
            <ac:spMk id="5" creationId="{00000000-0000-0000-0000-000000000000}"/>
          </ac:spMkLst>
        </pc:spChg>
      </pc:sldChg>
      <pc:sldChg chg="modTransition">
        <pc:chgData name="Mustafa Özçelik" userId="6a572564bf3828be" providerId="LiveId" clId="{B2D2F46B-E1D4-40B7-983E-AA8D92887CF7}" dt="2017-12-02T01:31:36.454" v="2994"/>
        <pc:sldMkLst>
          <pc:docMk/>
          <pc:sldMk cId="3124793161" sldId="342"/>
        </pc:sldMkLst>
      </pc:sldChg>
      <pc:sldChg chg="modSp modTransition">
        <pc:chgData name="Mustafa Özçelik" userId="6a572564bf3828be" providerId="LiveId" clId="{B2D2F46B-E1D4-40B7-983E-AA8D92887CF7}" dt="2017-12-02T01:31:36.454" v="2994"/>
        <pc:sldMkLst>
          <pc:docMk/>
          <pc:sldMk cId="4109428182" sldId="343"/>
        </pc:sldMkLst>
        <pc:spChg chg="mod">
          <ac:chgData name="Mustafa Özçelik" userId="6a572564bf3828be" providerId="LiveId" clId="{B2D2F46B-E1D4-40B7-983E-AA8D92887CF7}" dt="2017-12-02T00:58:26.568" v="2911"/>
          <ac:spMkLst>
            <pc:docMk/>
            <pc:sldMk cId="4109428182" sldId="34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724560256" sldId="344"/>
        </pc:sldMkLst>
        <pc:spChg chg="mod">
          <ac:chgData name="Mustafa Özçelik" userId="6a572564bf3828be" providerId="LiveId" clId="{B2D2F46B-E1D4-40B7-983E-AA8D92887CF7}" dt="2017-12-01T15:46:35.481" v="1781" actId="20577"/>
          <ac:spMkLst>
            <pc:docMk/>
            <pc:sldMk cId="724560256" sldId="344"/>
            <ac:spMk id="5" creationId="{00000000-0000-0000-0000-000000000000}"/>
          </ac:spMkLst>
        </pc:spChg>
      </pc:sldChg>
      <pc:sldChg chg="modTransition">
        <pc:chgData name="Mustafa Özçelik" userId="6a572564bf3828be" providerId="LiveId" clId="{B2D2F46B-E1D4-40B7-983E-AA8D92887CF7}" dt="2017-12-02T01:31:36.454" v="2994"/>
        <pc:sldMkLst>
          <pc:docMk/>
          <pc:sldMk cId="1370993716" sldId="346"/>
        </pc:sldMkLst>
      </pc:sldChg>
      <pc:sldChg chg="modTransition">
        <pc:chgData name="Mustafa Özçelik" userId="6a572564bf3828be" providerId="LiveId" clId="{B2D2F46B-E1D4-40B7-983E-AA8D92887CF7}" dt="2017-12-02T01:31:36.454" v="2994"/>
        <pc:sldMkLst>
          <pc:docMk/>
          <pc:sldMk cId="1164065410" sldId="347"/>
        </pc:sldMkLst>
      </pc:sldChg>
      <pc:sldChg chg="modSp modTransition">
        <pc:chgData name="Mustafa Özçelik" userId="6a572564bf3828be" providerId="LiveId" clId="{B2D2F46B-E1D4-40B7-983E-AA8D92887CF7}" dt="2017-12-02T01:31:36.454" v="2994"/>
        <pc:sldMkLst>
          <pc:docMk/>
          <pc:sldMk cId="744965491" sldId="348"/>
        </pc:sldMkLst>
        <pc:spChg chg="mod">
          <ac:chgData name="Mustafa Özçelik" userId="6a572564bf3828be" providerId="LiveId" clId="{B2D2F46B-E1D4-40B7-983E-AA8D92887CF7}" dt="2017-12-01T14:17:31.361" v="1332" actId="20577"/>
          <ac:spMkLst>
            <pc:docMk/>
            <pc:sldMk cId="744965491" sldId="348"/>
            <ac:spMk id="3" creationId="{00000000-0000-0000-0000-000000000000}"/>
          </ac:spMkLst>
        </pc:spChg>
        <pc:spChg chg="mod">
          <ac:chgData name="Mustafa Özçelik" userId="6a572564bf3828be" providerId="LiveId" clId="{B2D2F46B-E1D4-40B7-983E-AA8D92887CF7}" dt="2017-12-01T14:18:18.391" v="1335" actId="20577"/>
          <ac:spMkLst>
            <pc:docMk/>
            <pc:sldMk cId="744965491" sldId="348"/>
            <ac:spMk id="4" creationId="{00000000-0000-0000-0000-000000000000}"/>
          </ac:spMkLst>
        </pc:spChg>
      </pc:sldChg>
      <pc:sldChg chg="modSp modTransition">
        <pc:chgData name="Mustafa Özçelik" userId="6a572564bf3828be" providerId="LiveId" clId="{B2D2F46B-E1D4-40B7-983E-AA8D92887CF7}" dt="2017-12-02T01:31:36.454" v="2994"/>
        <pc:sldMkLst>
          <pc:docMk/>
          <pc:sldMk cId="378704795" sldId="349"/>
        </pc:sldMkLst>
        <pc:spChg chg="mod">
          <ac:chgData name="Mustafa Özçelik" userId="6a572564bf3828be" providerId="LiveId" clId="{B2D2F46B-E1D4-40B7-983E-AA8D92887CF7}" dt="2017-12-01T14:05:33.518" v="472" actId="20577"/>
          <ac:spMkLst>
            <pc:docMk/>
            <pc:sldMk cId="378704795" sldId="349"/>
            <ac:spMk id="6" creationId="{00000000-0000-0000-0000-000000000000}"/>
          </ac:spMkLst>
        </pc:spChg>
      </pc:sldChg>
      <pc:sldChg chg="modSp modTransition">
        <pc:chgData name="Mustafa Özçelik" userId="6a572564bf3828be" providerId="LiveId" clId="{B2D2F46B-E1D4-40B7-983E-AA8D92887CF7}" dt="2017-12-02T01:31:36.454" v="2994"/>
        <pc:sldMkLst>
          <pc:docMk/>
          <pc:sldMk cId="51453474" sldId="350"/>
        </pc:sldMkLst>
        <pc:spChg chg="mod">
          <ac:chgData name="Mustafa Özçelik" userId="6a572564bf3828be" providerId="LiveId" clId="{B2D2F46B-E1D4-40B7-983E-AA8D92887CF7}" dt="2017-12-01T14:05:06.640" v="471" actId="20577"/>
          <ac:spMkLst>
            <pc:docMk/>
            <pc:sldMk cId="51453474" sldId="35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723814293" sldId="351"/>
        </pc:sldMkLst>
        <pc:spChg chg="mod">
          <ac:chgData name="Mustafa Özçelik" userId="6a572564bf3828be" providerId="LiveId" clId="{B2D2F46B-E1D4-40B7-983E-AA8D92887CF7}" dt="2017-12-01T14:04:52.785" v="440" actId="20577"/>
          <ac:spMkLst>
            <pc:docMk/>
            <pc:sldMk cId="1723814293" sldId="351"/>
            <ac:spMk id="3" creationId="{00000000-0000-0000-0000-000000000000}"/>
          </ac:spMkLst>
        </pc:spChg>
      </pc:sldChg>
      <pc:sldChg chg="modSp modTransition">
        <pc:chgData name="Mustafa Özçelik" userId="6a572564bf3828be" providerId="LiveId" clId="{B2D2F46B-E1D4-40B7-983E-AA8D92887CF7}" dt="2017-12-02T01:31:36.454" v="2994"/>
        <pc:sldMkLst>
          <pc:docMk/>
          <pc:sldMk cId="3424232841" sldId="352"/>
        </pc:sldMkLst>
        <pc:spChg chg="mod">
          <ac:chgData name="Mustafa Özçelik" userId="6a572564bf3828be" providerId="LiveId" clId="{B2D2F46B-E1D4-40B7-983E-AA8D92887CF7}" dt="2017-12-01T14:03:53.032" v="410" actId="20577"/>
          <ac:spMkLst>
            <pc:docMk/>
            <pc:sldMk cId="3424232841" sldId="352"/>
            <ac:spMk id="3" creationId="{00000000-0000-0000-0000-000000000000}"/>
          </ac:spMkLst>
        </pc:spChg>
      </pc:sldChg>
      <pc:sldChg chg="modSp modTransition">
        <pc:chgData name="Mustafa Özçelik" userId="6a572564bf3828be" providerId="LiveId" clId="{B2D2F46B-E1D4-40B7-983E-AA8D92887CF7}" dt="2017-12-02T01:31:36.454" v="2994"/>
        <pc:sldMkLst>
          <pc:docMk/>
          <pc:sldMk cId="1415483033" sldId="353"/>
        </pc:sldMkLst>
        <pc:spChg chg="mod">
          <ac:chgData name="Mustafa Özçelik" userId="6a572564bf3828be" providerId="LiveId" clId="{B2D2F46B-E1D4-40B7-983E-AA8D92887CF7}" dt="2017-12-01T14:04:06.796" v="439" actId="20577"/>
          <ac:spMkLst>
            <pc:docMk/>
            <pc:sldMk cId="1415483033" sldId="353"/>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1730625503" sldId="354"/>
        </pc:sldMkLst>
        <pc:spChg chg="mod">
          <ac:chgData name="Mustafa Özçelik" userId="6a572564bf3828be" providerId="LiveId" clId="{B2D2F46B-E1D4-40B7-983E-AA8D92887CF7}" dt="2017-12-01T13:56:39.630" v="248" actId="20577"/>
          <ac:spMkLst>
            <pc:docMk/>
            <pc:sldMk cId="1730625503" sldId="354"/>
            <ac:spMk id="3" creationId="{00000000-0000-0000-0000-000000000000}"/>
          </ac:spMkLst>
        </pc:spChg>
      </pc:sldChg>
      <pc:sldChg chg="modSp modTransition setBg">
        <pc:chgData name="Mustafa Özçelik" userId="6a572564bf3828be" providerId="LiveId" clId="{B2D2F46B-E1D4-40B7-983E-AA8D92887CF7}" dt="2017-12-02T01:31:36.454" v="2994"/>
        <pc:sldMkLst>
          <pc:docMk/>
          <pc:sldMk cId="3672205695" sldId="355"/>
        </pc:sldMkLst>
        <pc:spChg chg="mod">
          <ac:chgData name="Mustafa Özçelik" userId="6a572564bf3828be" providerId="LiveId" clId="{B2D2F46B-E1D4-40B7-983E-AA8D92887CF7}" dt="2017-12-01T14:03:31.481" v="409" actId="20577"/>
          <ac:spMkLst>
            <pc:docMk/>
            <pc:sldMk cId="3672205695" sldId="355"/>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3388558594" sldId="356"/>
        </pc:sldMkLst>
        <pc:spChg chg="mod">
          <ac:chgData name="Mustafa Özçelik" userId="6a572564bf3828be" providerId="LiveId" clId="{B2D2F46B-E1D4-40B7-983E-AA8D92887CF7}" dt="2017-12-01T13:58:27.526" v="294" actId="20577"/>
          <ac:spMkLst>
            <pc:docMk/>
            <pc:sldMk cId="3388558594" sldId="356"/>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858500555" sldId="357"/>
        </pc:sldMkLst>
        <pc:spChg chg="mod">
          <ac:chgData name="Mustafa Özçelik" userId="6a572564bf3828be" providerId="LiveId" clId="{B2D2F46B-E1D4-40B7-983E-AA8D92887CF7}" dt="2017-12-01T10:34:26.727" v="47" actId="20577"/>
          <ac:spMkLst>
            <pc:docMk/>
            <pc:sldMk cId="2858500555" sldId="357"/>
            <ac:spMk id="4" creationId="{00000000-0000-0000-0000-000000000000}"/>
          </ac:spMkLst>
        </pc:spChg>
        <pc:spChg chg="mod">
          <ac:chgData name="Mustafa Özçelik" userId="6a572564bf3828be" providerId="LiveId" clId="{B2D2F46B-E1D4-40B7-983E-AA8D92887CF7}" dt="2017-12-01T10:34:39.198" v="64" actId="20577"/>
          <ac:spMkLst>
            <pc:docMk/>
            <pc:sldMk cId="2858500555" sldId="357"/>
            <ac:spMk id="5" creationId="{00000000-0000-0000-0000-000000000000}"/>
          </ac:spMkLst>
        </pc:spChg>
        <pc:spChg chg="mod">
          <ac:chgData name="Mustafa Özçelik" userId="6a572564bf3828be" providerId="LiveId" clId="{B2D2F46B-E1D4-40B7-983E-AA8D92887CF7}" dt="2017-12-01T10:35:03.214" v="71" actId="5793"/>
          <ac:spMkLst>
            <pc:docMk/>
            <pc:sldMk cId="2858500555" sldId="357"/>
            <ac:spMk id="8" creationId="{00000000-0000-0000-0000-000000000000}"/>
          </ac:spMkLst>
        </pc:spChg>
        <pc:spChg chg="mod">
          <ac:chgData name="Mustafa Özçelik" userId="6a572564bf3828be" providerId="LiveId" clId="{B2D2F46B-E1D4-40B7-983E-AA8D92887CF7}" dt="2017-12-01T10:35:46.972" v="77" actId="14100"/>
          <ac:spMkLst>
            <pc:docMk/>
            <pc:sldMk cId="2858500555" sldId="357"/>
            <ac:spMk id="10" creationId="{00000000-0000-0000-0000-000000000000}"/>
          </ac:spMkLst>
        </pc:spChg>
        <pc:spChg chg="mod">
          <ac:chgData name="Mustafa Özçelik" userId="6a572564bf3828be" providerId="LiveId" clId="{B2D2F46B-E1D4-40B7-983E-AA8D92887CF7}" dt="2017-12-01T10:35:55.782" v="78" actId="14100"/>
          <ac:spMkLst>
            <pc:docMk/>
            <pc:sldMk cId="2858500555" sldId="357"/>
            <ac:spMk id="11" creationId="{00000000-0000-0000-0000-000000000000}"/>
          </ac:spMkLst>
        </pc:spChg>
        <pc:spChg chg="mod">
          <ac:chgData name="Mustafa Özçelik" userId="6a572564bf3828be" providerId="LiveId" clId="{B2D2F46B-E1D4-40B7-983E-AA8D92887CF7}" dt="2017-12-01T10:36:17.397" v="81" actId="14100"/>
          <ac:spMkLst>
            <pc:docMk/>
            <pc:sldMk cId="2858500555" sldId="357"/>
            <ac:spMk id="13" creationId="{00000000-0000-0000-0000-000000000000}"/>
          </ac:spMkLst>
        </pc:spChg>
        <pc:spChg chg="mod">
          <ac:chgData name="Mustafa Özçelik" userId="6a572564bf3828be" providerId="LiveId" clId="{B2D2F46B-E1D4-40B7-983E-AA8D92887CF7}" dt="2017-12-01T10:37:27.786" v="85" actId="1076"/>
          <ac:spMkLst>
            <pc:docMk/>
            <pc:sldMk cId="2858500555" sldId="357"/>
            <ac:spMk id="14" creationId="{00000000-0000-0000-0000-000000000000}"/>
          </ac:spMkLst>
        </pc:spChg>
        <pc:spChg chg="mod">
          <ac:chgData name="Mustafa Özçelik" userId="6a572564bf3828be" providerId="LiveId" clId="{B2D2F46B-E1D4-40B7-983E-AA8D92887CF7}" dt="2017-12-01T10:36:30.253" v="83" actId="14100"/>
          <ac:spMkLst>
            <pc:docMk/>
            <pc:sldMk cId="2858500555" sldId="357"/>
            <ac:spMk id="15" creationId="{00000000-0000-0000-0000-000000000000}"/>
          </ac:spMkLst>
        </pc:spChg>
        <pc:spChg chg="mod">
          <ac:chgData name="Mustafa Özçelik" userId="6a572564bf3828be" providerId="LiveId" clId="{B2D2F46B-E1D4-40B7-983E-AA8D92887CF7}" dt="2017-12-01T10:36:28.135" v="82" actId="14100"/>
          <ac:spMkLst>
            <pc:docMk/>
            <pc:sldMk cId="2858500555" sldId="357"/>
            <ac:spMk id="16" creationId="{00000000-0000-0000-0000-000000000000}"/>
          </ac:spMkLst>
        </pc:spChg>
      </pc:sldChg>
      <pc:sldChg chg="modTransition">
        <pc:chgData name="Mustafa Özçelik" userId="6a572564bf3828be" providerId="LiveId" clId="{B2D2F46B-E1D4-40B7-983E-AA8D92887CF7}" dt="2017-12-02T01:31:36.454" v="2994"/>
        <pc:sldMkLst>
          <pc:docMk/>
          <pc:sldMk cId="3585981850" sldId="358"/>
        </pc:sldMkLst>
      </pc:sldChg>
      <pc:sldChg chg="modSp modTransition">
        <pc:chgData name="Mustafa Özçelik" userId="6a572564bf3828be" providerId="LiveId" clId="{B2D2F46B-E1D4-40B7-983E-AA8D92887CF7}" dt="2017-12-02T01:31:36.454" v="2994"/>
        <pc:sldMkLst>
          <pc:docMk/>
          <pc:sldMk cId="2051498244" sldId="359"/>
        </pc:sldMkLst>
        <pc:spChg chg="mod">
          <ac:chgData name="Mustafa Özçelik" userId="6a572564bf3828be" providerId="LiveId" clId="{B2D2F46B-E1D4-40B7-983E-AA8D92887CF7}" dt="2017-12-02T01:14:00.401" v="2969" actId="255"/>
          <ac:spMkLst>
            <pc:docMk/>
            <pc:sldMk cId="2051498244" sldId="359"/>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2493655003" sldId="360"/>
        </pc:sldMkLst>
        <pc:spChg chg="mod">
          <ac:chgData name="Mustafa Özçelik" userId="6a572564bf3828be" providerId="LiveId" clId="{B2D2F46B-E1D4-40B7-983E-AA8D92887CF7}" dt="2017-12-01T14:08:29.396" v="612" actId="20577"/>
          <ac:spMkLst>
            <pc:docMk/>
            <pc:sldMk cId="2493655003" sldId="360"/>
            <ac:spMk id="5" creationId="{00000000-0000-0000-0000-000000000000}"/>
          </ac:spMkLst>
        </pc:spChg>
      </pc:sldChg>
      <pc:sldChg chg="modSp modTransition">
        <pc:chgData name="Mustafa Özçelik" userId="6a572564bf3828be" providerId="LiveId" clId="{B2D2F46B-E1D4-40B7-983E-AA8D92887CF7}" dt="2017-12-02T01:31:36.454" v="2994"/>
        <pc:sldMkLst>
          <pc:docMk/>
          <pc:sldMk cId="506081260" sldId="361"/>
        </pc:sldMkLst>
        <pc:spChg chg="mod">
          <ac:chgData name="Mustafa Özçelik" userId="6a572564bf3828be" providerId="LiveId" clId="{B2D2F46B-E1D4-40B7-983E-AA8D92887CF7}" dt="2017-12-01T14:54:58.619" v="1570" actId="14100"/>
          <ac:spMkLst>
            <pc:docMk/>
            <pc:sldMk cId="506081260" sldId="361"/>
            <ac:spMk id="5" creationId="{00000000-0000-0000-0000-000000000000}"/>
          </ac:spMkLst>
        </pc:spChg>
        <pc:spChg chg="mod">
          <ac:chgData name="Mustafa Özçelik" userId="6a572564bf3828be" providerId="LiveId" clId="{B2D2F46B-E1D4-40B7-983E-AA8D92887CF7}" dt="2017-12-01T15:35:33.831" v="1711" actId="20577"/>
          <ac:spMkLst>
            <pc:docMk/>
            <pc:sldMk cId="506081260" sldId="361"/>
            <ac:spMk id="23" creationId="{00000000-0000-0000-0000-000000000000}"/>
          </ac:spMkLst>
        </pc:spChg>
        <pc:spChg chg="mod">
          <ac:chgData name="Mustafa Özçelik" userId="6a572564bf3828be" providerId="LiveId" clId="{B2D2F46B-E1D4-40B7-983E-AA8D92887CF7}" dt="2017-12-01T14:55:12.282" v="1572" actId="14100"/>
          <ac:spMkLst>
            <pc:docMk/>
            <pc:sldMk cId="506081260" sldId="361"/>
            <ac:spMk id="24" creationId="{00000000-0000-0000-0000-000000000000}"/>
          </ac:spMkLst>
        </pc:spChg>
      </pc:sldChg>
      <pc:sldChg chg="modSp add modTransition">
        <pc:chgData name="Mustafa Özçelik" userId="6a572564bf3828be" providerId="LiveId" clId="{B2D2F46B-E1D4-40B7-983E-AA8D92887CF7}" dt="2017-12-02T01:31:36.454" v="2994"/>
        <pc:sldMkLst>
          <pc:docMk/>
          <pc:sldMk cId="4205675714" sldId="362"/>
        </pc:sldMkLst>
        <pc:spChg chg="mod ord">
          <ac:chgData name="Mustafa Özçelik" userId="6a572564bf3828be" providerId="LiveId" clId="{B2D2F46B-E1D4-40B7-983E-AA8D92887CF7}" dt="2017-12-01T13:55:26.607" v="247" actId="14100"/>
          <ac:spMkLst>
            <pc:docMk/>
            <pc:sldMk cId="4205675714" sldId="362"/>
            <ac:spMk id="2" creationId="{00000000-0000-0000-0000-000000000000}"/>
          </ac:spMkLst>
        </pc:spChg>
        <pc:spChg chg="mod">
          <ac:chgData name="Mustafa Özçelik" userId="6a572564bf3828be" providerId="LiveId" clId="{B2D2F46B-E1D4-40B7-983E-AA8D92887CF7}" dt="2017-12-01T13:52:48.809" v="222" actId="1076"/>
          <ac:spMkLst>
            <pc:docMk/>
            <pc:sldMk cId="4205675714" sldId="362"/>
            <ac:spMk id="8" creationId="{D1160D36-52F8-408C-903C-30853D16778C}"/>
          </ac:spMkLst>
        </pc:spChg>
        <pc:spChg chg="mod">
          <ac:chgData name="Mustafa Özçelik" userId="6a572564bf3828be" providerId="LiveId" clId="{B2D2F46B-E1D4-40B7-983E-AA8D92887CF7}" dt="2017-12-01T13:53:46.552" v="231" actId="1076"/>
          <ac:spMkLst>
            <pc:docMk/>
            <pc:sldMk cId="4205675714" sldId="362"/>
            <ac:spMk id="10" creationId="{41E3D392-896A-4079-B191-A91A18931BD1}"/>
          </ac:spMkLst>
        </pc:spChg>
        <pc:picChg chg="mod">
          <ac:chgData name="Mustafa Özçelik" userId="6a572564bf3828be" providerId="LiveId" clId="{B2D2F46B-E1D4-40B7-983E-AA8D92887CF7}" dt="2017-12-01T13:52:48.809" v="222" actId="1076"/>
          <ac:picMkLst>
            <pc:docMk/>
            <pc:sldMk cId="4205675714" sldId="362"/>
            <ac:picMk id="5" creationId="{320C6A3D-93B1-4711-A146-2898DBC82E99}"/>
          </ac:picMkLst>
        </pc:picChg>
        <pc:picChg chg="mod">
          <ac:chgData name="Mustafa Özçelik" userId="6a572564bf3828be" providerId="LiveId" clId="{B2D2F46B-E1D4-40B7-983E-AA8D92887CF7}" dt="2017-12-01T13:53:37.867" v="230" actId="1076"/>
          <ac:picMkLst>
            <pc:docMk/>
            <pc:sldMk cId="4205675714" sldId="362"/>
            <ac:picMk id="7" creationId="{58108BD4-19B9-4BC6-BCDA-FDC8138E7276}"/>
          </ac:picMkLst>
        </pc:picChg>
      </pc:sldChg>
      <pc:sldChg chg="modSp add modTransition">
        <pc:chgData name="Mustafa Özçelik" userId="6a572564bf3828be" providerId="LiveId" clId="{B2D2F46B-E1D4-40B7-983E-AA8D92887CF7}" dt="2017-12-02T01:31:36.454" v="2994"/>
        <pc:sldMkLst>
          <pc:docMk/>
          <pc:sldMk cId="1517838674" sldId="363"/>
        </pc:sldMkLst>
        <pc:spChg chg="mod">
          <ac:chgData name="Mustafa Özçelik" userId="6a572564bf3828be" providerId="LiveId" clId="{B2D2F46B-E1D4-40B7-983E-AA8D92887CF7}" dt="2017-12-01T14:52:36.969" v="1536" actId="27636"/>
          <ac:spMkLst>
            <pc:docMk/>
            <pc:sldMk cId="1517838674" sldId="363"/>
            <ac:spMk id="5" creationId="{00000000-0000-0000-0000-000000000000}"/>
          </ac:spMkLst>
        </pc:spChg>
      </pc:sldChg>
      <pc:sldChg chg="modSp add del">
        <pc:chgData name="Mustafa Özçelik" userId="6a572564bf3828be" providerId="LiveId" clId="{B2D2F46B-E1D4-40B7-983E-AA8D92887CF7}" dt="2017-12-01T22:25:00.379" v="2149" actId="2696"/>
        <pc:sldMkLst>
          <pc:docMk/>
          <pc:sldMk cId="1326805161" sldId="364"/>
        </pc:sldMkLst>
        <pc:spChg chg="mod">
          <ac:chgData name="Mustafa Özçelik" userId="6a572564bf3828be" providerId="LiveId" clId="{B2D2F46B-E1D4-40B7-983E-AA8D92887CF7}" dt="2017-12-01T15:27:48.142" v="1631" actId="20577"/>
          <ac:spMkLst>
            <pc:docMk/>
            <pc:sldMk cId="1326805161" sldId="364"/>
            <ac:spMk id="4" creationId="{DB8B05AC-C0FD-41F8-A3B4-A671DED44D49}"/>
          </ac:spMkLst>
        </pc:spChg>
        <pc:spChg chg="mod">
          <ac:chgData name="Mustafa Özçelik" userId="6a572564bf3828be" providerId="LiveId" clId="{B2D2F46B-E1D4-40B7-983E-AA8D92887CF7}" dt="2017-12-01T15:32:23.172" v="1705" actId="20577"/>
          <ac:spMkLst>
            <pc:docMk/>
            <pc:sldMk cId="1326805161" sldId="364"/>
            <ac:spMk id="6" creationId="{D0EDFFA1-9B73-4A4A-9384-7E7578D7649B}"/>
          </ac:spMkLst>
        </pc:spChg>
        <pc:spChg chg="mod">
          <ac:chgData name="Mustafa Özçelik" userId="6a572564bf3828be" providerId="LiveId" clId="{B2D2F46B-E1D4-40B7-983E-AA8D92887CF7}" dt="2017-12-01T15:28:35.473" v="1635" actId="20577"/>
          <ac:spMkLst>
            <pc:docMk/>
            <pc:sldMk cId="1326805161" sldId="364"/>
            <ac:spMk id="7" creationId="{BBFA8E04-6B1C-42CA-A2FE-A29FB2E592D9}"/>
          </ac:spMkLst>
        </pc:spChg>
        <pc:spChg chg="mod">
          <ac:chgData name="Mustafa Özçelik" userId="6a572564bf3828be" providerId="LiveId" clId="{B2D2F46B-E1D4-40B7-983E-AA8D92887CF7}" dt="2017-12-01T15:33:34.204" v="1709" actId="20577"/>
          <ac:spMkLst>
            <pc:docMk/>
            <pc:sldMk cId="1326805161" sldId="364"/>
            <ac:spMk id="8" creationId="{F0D29900-1A3D-4048-B140-3B47FE71E141}"/>
          </ac:spMkLst>
        </pc:spChg>
        <pc:spChg chg="mod">
          <ac:chgData name="Mustafa Özçelik" userId="6a572564bf3828be" providerId="LiveId" clId="{B2D2F46B-E1D4-40B7-983E-AA8D92887CF7}" dt="2017-12-01T15:27:28.803" v="1630" actId="20577"/>
          <ac:spMkLst>
            <pc:docMk/>
            <pc:sldMk cId="1326805161" sldId="364"/>
            <ac:spMk id="15" creationId="{A08DF61E-3D15-4BEA-8196-616C4327B4D7}"/>
          </ac:spMkLst>
        </pc:spChg>
        <pc:spChg chg="mod">
          <ac:chgData name="Mustafa Özçelik" userId="6a572564bf3828be" providerId="LiveId" clId="{B2D2F46B-E1D4-40B7-983E-AA8D92887CF7}" dt="2017-12-01T15:28:17.734" v="1634" actId="20577"/>
          <ac:spMkLst>
            <pc:docMk/>
            <pc:sldMk cId="1326805161" sldId="364"/>
            <ac:spMk id="16" creationId="{4320CE11-D250-45B4-8C07-5A09876E187E}"/>
          </ac:spMkLst>
        </pc:spChg>
        <pc:spChg chg="mod">
          <ac:chgData name="Mustafa Özçelik" userId="6a572564bf3828be" providerId="LiveId" clId="{B2D2F46B-E1D4-40B7-983E-AA8D92887CF7}" dt="2017-12-01T15:28:03.806" v="1633" actId="20577"/>
          <ac:spMkLst>
            <pc:docMk/>
            <pc:sldMk cId="1326805161" sldId="364"/>
            <ac:spMk id="17" creationId="{B67FF26C-2D91-4EB3-AFD6-52B954953D34}"/>
          </ac:spMkLst>
        </pc:spChg>
        <pc:spChg chg="mod">
          <ac:chgData name="Mustafa Özçelik" userId="6a572564bf3828be" providerId="LiveId" clId="{B2D2F46B-E1D4-40B7-983E-AA8D92887CF7}" dt="2017-12-01T15:33:40.096" v="1710" actId="20577"/>
          <ac:spMkLst>
            <pc:docMk/>
            <pc:sldMk cId="1326805161" sldId="364"/>
            <ac:spMk id="22" creationId="{8B260D99-48E4-480C-BBE9-F5715E3A9B79}"/>
          </ac:spMkLst>
        </pc:spChg>
        <pc:spChg chg="mod">
          <ac:chgData name="Mustafa Özçelik" userId="6a572564bf3828be" providerId="LiveId" clId="{B2D2F46B-E1D4-40B7-983E-AA8D92887CF7}" dt="2017-12-01T15:32:42.984" v="1707" actId="14100"/>
          <ac:spMkLst>
            <pc:docMk/>
            <pc:sldMk cId="1326805161" sldId="364"/>
            <ac:spMk id="23" creationId="{8A013E2B-5394-4E8A-92AE-E44B0EC074FA}"/>
          </ac:spMkLst>
        </pc:spChg>
        <pc:spChg chg="mod">
          <ac:chgData name="Mustafa Özçelik" userId="6a572564bf3828be" providerId="LiveId" clId="{B2D2F46B-E1D4-40B7-983E-AA8D92887CF7}" dt="2017-12-01T15:32:55.450" v="1708" actId="20577"/>
          <ac:spMkLst>
            <pc:docMk/>
            <pc:sldMk cId="1326805161" sldId="364"/>
            <ac:spMk id="24" creationId="{ABD771B1-351F-4FC0-B655-B2B2A4AE1360}"/>
          </ac:spMkLst>
        </pc:spChg>
        <pc:spChg chg="mod">
          <ac:chgData name="Mustafa Özçelik" userId="6a572564bf3828be" providerId="LiveId" clId="{B2D2F46B-E1D4-40B7-983E-AA8D92887CF7}" dt="2017-12-01T15:32:12.450" v="1703" actId="20577"/>
          <ac:spMkLst>
            <pc:docMk/>
            <pc:sldMk cId="1326805161" sldId="364"/>
            <ac:spMk id="25" creationId="{5D77DEEF-73C8-4D8C-9C9E-06FF8485B449}"/>
          </ac:spMkLst>
        </pc:spChg>
        <pc:spChg chg="mod">
          <ac:chgData name="Mustafa Özçelik" userId="6a572564bf3828be" providerId="LiveId" clId="{B2D2F46B-E1D4-40B7-983E-AA8D92887CF7}" dt="2017-12-01T15:31:50.330" v="1700" actId="20577"/>
          <ac:spMkLst>
            <pc:docMk/>
            <pc:sldMk cId="1326805161" sldId="364"/>
            <ac:spMk id="27" creationId="{DFB05A3C-DFB1-4D69-8E11-98048822D567}"/>
          </ac:spMkLst>
        </pc:spChg>
        <pc:spChg chg="mod">
          <ac:chgData name="Mustafa Özçelik" userId="6a572564bf3828be" providerId="LiveId" clId="{B2D2F46B-E1D4-40B7-983E-AA8D92887CF7}" dt="2017-12-01T15:32:04.012" v="1702" actId="20577"/>
          <ac:spMkLst>
            <pc:docMk/>
            <pc:sldMk cId="1326805161" sldId="364"/>
            <ac:spMk id="53" creationId="{6D61457D-68A2-49B6-9662-08B029B3F8E9}"/>
          </ac:spMkLst>
        </pc:spChg>
        <pc:spChg chg="mod">
          <ac:chgData name="Mustafa Özçelik" userId="6a572564bf3828be" providerId="LiveId" clId="{B2D2F46B-E1D4-40B7-983E-AA8D92887CF7}" dt="2017-12-01T15:27:58.346" v="1632" actId="20577"/>
          <ac:spMkLst>
            <pc:docMk/>
            <pc:sldMk cId="1326805161" sldId="364"/>
            <ac:spMk id="54" creationId="{1DD6E5B8-89B9-4790-A85A-80F8850AF125}"/>
          </ac:spMkLst>
        </pc:spChg>
      </pc:sldChg>
      <pc:sldChg chg="addSp delSp modSp add modTransition setBg">
        <pc:chgData name="Mustafa Özçelik" userId="6a572564bf3828be" providerId="LiveId" clId="{B2D2F46B-E1D4-40B7-983E-AA8D92887CF7}" dt="2017-12-02T01:31:36.454" v="2994"/>
        <pc:sldMkLst>
          <pc:docMk/>
          <pc:sldMk cId="2086940905" sldId="365"/>
        </pc:sldMkLst>
        <pc:spChg chg="del">
          <ac:chgData name="Mustafa Özçelik" userId="6a572564bf3828be" providerId="LiveId" clId="{B2D2F46B-E1D4-40B7-983E-AA8D92887CF7}" dt="2017-12-01T20:43:14.677" v="1837" actId="478"/>
          <ac:spMkLst>
            <pc:docMk/>
            <pc:sldMk cId="2086940905" sldId="365"/>
            <ac:spMk id="2" creationId="{92BFAE4B-EDE4-4338-AFEA-DA790E70A24B}"/>
          </ac:spMkLst>
        </pc:spChg>
        <pc:spChg chg="del">
          <ac:chgData name="Mustafa Özçelik" userId="6a572564bf3828be" providerId="LiveId" clId="{B2D2F46B-E1D4-40B7-983E-AA8D92887CF7}" dt="2017-12-01T20:43:17.509" v="1838" actId="478"/>
          <ac:spMkLst>
            <pc:docMk/>
            <pc:sldMk cId="2086940905" sldId="365"/>
            <ac:spMk id="3" creationId="{D15EC61F-C6F4-4FCA-95F7-43580546B9D0}"/>
          </ac:spMkLst>
        </pc:spChg>
        <pc:spChg chg="add mod">
          <ac:chgData name="Mustafa Özçelik" userId="6a572564bf3828be" providerId="LiveId" clId="{B2D2F46B-E1D4-40B7-983E-AA8D92887CF7}" dt="2017-12-01T20:45:51.315" v="1865"/>
          <ac:spMkLst>
            <pc:docMk/>
            <pc:sldMk cId="2086940905" sldId="365"/>
            <ac:spMk id="6" creationId="{E4F35595-2F0A-440C-BA03-0A2FE17C9C39}"/>
          </ac:spMkLst>
        </pc:spChg>
        <pc:spChg chg="add mod">
          <ac:chgData name="Mustafa Özçelik" userId="6a572564bf3828be" providerId="LiveId" clId="{B2D2F46B-E1D4-40B7-983E-AA8D92887CF7}" dt="2017-12-01T20:46:25.887" v="1883" actId="20577"/>
          <ac:spMkLst>
            <pc:docMk/>
            <pc:sldMk cId="2086940905" sldId="365"/>
            <ac:spMk id="7" creationId="{3C26D0D5-12BC-423B-AEA2-66503C40BC36}"/>
          </ac:spMkLst>
        </pc:spChg>
        <pc:picChg chg="add mod">
          <ac:chgData name="Mustafa Özçelik" userId="6a572564bf3828be" providerId="LiveId" clId="{B2D2F46B-E1D4-40B7-983E-AA8D92887CF7}" dt="2017-12-01T20:43:41.893" v="1839" actId="931"/>
          <ac:picMkLst>
            <pc:docMk/>
            <pc:sldMk cId="2086940905" sldId="365"/>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3485992321" sldId="366"/>
        </pc:sldMkLst>
        <pc:spChg chg="mod">
          <ac:chgData name="Mustafa Özçelik" userId="6a572564bf3828be" providerId="LiveId" clId="{B2D2F46B-E1D4-40B7-983E-AA8D92887CF7}" dt="2017-12-01T20:47:39.274" v="1890" actId="20577"/>
          <ac:spMkLst>
            <pc:docMk/>
            <pc:sldMk cId="3485992321" sldId="366"/>
            <ac:spMk id="7" creationId="{3C26D0D5-12BC-423B-AEA2-66503C40BC36}"/>
          </ac:spMkLst>
        </pc:spChg>
        <pc:picChg chg="mod">
          <ac:chgData name="Mustafa Özçelik" userId="6a572564bf3828be" providerId="LiveId" clId="{B2D2F46B-E1D4-40B7-983E-AA8D92887CF7}" dt="2017-12-01T20:47:28.428" v="1885" actId="14826"/>
          <ac:picMkLst>
            <pc:docMk/>
            <pc:sldMk cId="3485992321" sldId="366"/>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1529271499" sldId="367"/>
        </pc:sldMkLst>
        <pc:spChg chg="mod">
          <ac:chgData name="Mustafa Özçelik" userId="6a572564bf3828be" providerId="LiveId" clId="{B2D2F46B-E1D4-40B7-983E-AA8D92887CF7}" dt="2017-12-01T20:48:24.314" v="1901" actId="20577"/>
          <ac:spMkLst>
            <pc:docMk/>
            <pc:sldMk cId="1529271499" sldId="367"/>
            <ac:spMk id="7" creationId="{3C26D0D5-12BC-423B-AEA2-66503C40BC36}"/>
          </ac:spMkLst>
        </pc:spChg>
        <pc:picChg chg="mod">
          <ac:chgData name="Mustafa Özçelik" userId="6a572564bf3828be" providerId="LiveId" clId="{B2D2F46B-E1D4-40B7-983E-AA8D92887CF7}" dt="2017-12-01T20:48:01.573" v="1892" actId="14826"/>
          <ac:picMkLst>
            <pc:docMk/>
            <pc:sldMk cId="1529271499" sldId="367"/>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1771008579" sldId="368"/>
        </pc:sldMkLst>
        <pc:spChg chg="mod">
          <ac:chgData name="Mustafa Özçelik" userId="6a572564bf3828be" providerId="LiveId" clId="{B2D2F46B-E1D4-40B7-983E-AA8D92887CF7}" dt="2017-12-01T20:49:00.821" v="1909" actId="20577"/>
          <ac:spMkLst>
            <pc:docMk/>
            <pc:sldMk cId="1771008579" sldId="368"/>
            <ac:spMk id="7" creationId="{3C26D0D5-12BC-423B-AEA2-66503C40BC36}"/>
          </ac:spMkLst>
        </pc:spChg>
        <pc:picChg chg="mod">
          <ac:chgData name="Mustafa Özçelik" userId="6a572564bf3828be" providerId="LiveId" clId="{B2D2F46B-E1D4-40B7-983E-AA8D92887CF7}" dt="2017-12-01T20:50:22.237" v="1910" actId="14826"/>
          <ac:picMkLst>
            <pc:docMk/>
            <pc:sldMk cId="1771008579" sldId="368"/>
            <ac:picMk id="5" creationId="{24CCE0EF-549F-4C4C-87C5-E723E8DCBBEE}"/>
          </ac:picMkLst>
        </pc:picChg>
      </pc:sldChg>
      <pc:sldChg chg="addSp delSp modSp add modTransition">
        <pc:chgData name="Mustafa Özçelik" userId="6a572564bf3828be" providerId="LiveId" clId="{B2D2F46B-E1D4-40B7-983E-AA8D92887CF7}" dt="2017-12-02T01:31:36.454" v="2994"/>
        <pc:sldMkLst>
          <pc:docMk/>
          <pc:sldMk cId="3953253025" sldId="369"/>
        </pc:sldMkLst>
        <pc:spChg chg="del mod">
          <ac:chgData name="Mustafa Özçelik" userId="6a572564bf3828be" providerId="LiveId" clId="{B2D2F46B-E1D4-40B7-983E-AA8D92887CF7}" dt="2017-12-01T21:17:41.014" v="1926" actId="478"/>
          <ac:spMkLst>
            <pc:docMk/>
            <pc:sldMk cId="3953253025" sldId="369"/>
            <ac:spMk id="6" creationId="{E4F35595-2F0A-440C-BA03-0A2FE17C9C39}"/>
          </ac:spMkLst>
        </pc:spChg>
        <pc:spChg chg="mod">
          <ac:chgData name="Mustafa Özçelik" userId="6a572564bf3828be" providerId="LiveId" clId="{B2D2F46B-E1D4-40B7-983E-AA8D92887CF7}" dt="2017-12-01T21:19:22.042" v="1971" actId="14100"/>
          <ac:spMkLst>
            <pc:docMk/>
            <pc:sldMk cId="3953253025" sldId="369"/>
            <ac:spMk id="7" creationId="{3C26D0D5-12BC-423B-AEA2-66503C40BC36}"/>
          </ac:spMkLst>
        </pc:spChg>
        <pc:spChg chg="add mod">
          <ac:chgData name="Mustafa Özçelik" userId="6a572564bf3828be" providerId="LiveId" clId="{B2D2F46B-E1D4-40B7-983E-AA8D92887CF7}" dt="2017-12-01T21:25:47.928" v="2129" actId="255"/>
          <ac:spMkLst>
            <pc:docMk/>
            <pc:sldMk cId="3953253025" sldId="369"/>
            <ac:spMk id="8" creationId="{40216C18-9192-4B7C-A377-F0BC5041DC37}"/>
          </ac:spMkLst>
        </pc:spChg>
        <pc:picChg chg="add mod">
          <ac:chgData name="Mustafa Özçelik" userId="6a572564bf3828be" providerId="LiveId" clId="{B2D2F46B-E1D4-40B7-983E-AA8D92887CF7}" dt="2017-12-01T21:19:14.250" v="1970" actId="1036"/>
          <ac:picMkLst>
            <pc:docMk/>
            <pc:sldMk cId="3953253025" sldId="369"/>
            <ac:picMk id="3" creationId="{4C2C5F04-F671-4F0B-93A7-323C37F9218C}"/>
          </ac:picMkLst>
        </pc:picChg>
        <pc:picChg chg="mod">
          <ac:chgData name="Mustafa Özçelik" userId="6a572564bf3828be" providerId="LiveId" clId="{B2D2F46B-E1D4-40B7-983E-AA8D92887CF7}" dt="2017-12-01T21:18:00.421" v="1931" actId="14100"/>
          <ac:picMkLst>
            <pc:docMk/>
            <pc:sldMk cId="3953253025" sldId="369"/>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4174180037" sldId="370"/>
        </pc:sldMkLst>
        <pc:spChg chg="mod">
          <ac:chgData name="Mustafa Özçelik" userId="6a572564bf3828be" providerId="LiveId" clId="{B2D2F46B-E1D4-40B7-983E-AA8D92887CF7}" dt="2017-12-01T22:22:49.523" v="2133"/>
          <ac:spMkLst>
            <pc:docMk/>
            <pc:sldMk cId="4174180037" sldId="370"/>
            <ac:spMk id="4" creationId="{DB8B05AC-C0FD-41F8-A3B4-A671DED44D49}"/>
          </ac:spMkLst>
        </pc:spChg>
        <pc:spChg chg="mod">
          <ac:chgData name="Mustafa Özçelik" userId="6a572564bf3828be" providerId="LiveId" clId="{B2D2F46B-E1D4-40B7-983E-AA8D92887CF7}" dt="2017-12-01T22:23:59.418" v="2142"/>
          <ac:spMkLst>
            <pc:docMk/>
            <pc:sldMk cId="4174180037" sldId="370"/>
            <ac:spMk id="6" creationId="{D0EDFFA1-9B73-4A4A-9384-7E7578D7649B}"/>
          </ac:spMkLst>
        </pc:spChg>
        <pc:spChg chg="mod">
          <ac:chgData name="Mustafa Özçelik" userId="6a572564bf3828be" providerId="LiveId" clId="{B2D2F46B-E1D4-40B7-983E-AA8D92887CF7}" dt="2017-12-01T22:22:43.006" v="2132"/>
          <ac:spMkLst>
            <pc:docMk/>
            <pc:sldMk cId="4174180037" sldId="370"/>
            <ac:spMk id="7" creationId="{BBFA8E04-6B1C-42CA-A2FE-A29FB2E592D9}"/>
          </ac:spMkLst>
        </pc:spChg>
        <pc:spChg chg="mod">
          <ac:chgData name="Mustafa Özçelik" userId="6a572564bf3828be" providerId="LiveId" clId="{B2D2F46B-E1D4-40B7-983E-AA8D92887CF7}" dt="2017-12-01T22:23:32.302" v="2138"/>
          <ac:spMkLst>
            <pc:docMk/>
            <pc:sldMk cId="4174180037" sldId="370"/>
            <ac:spMk id="8" creationId="{F0D29900-1A3D-4048-B140-3B47FE71E141}"/>
          </ac:spMkLst>
        </pc:spChg>
        <pc:spChg chg="mod">
          <ac:chgData name="Mustafa Özçelik" userId="6a572564bf3828be" providerId="LiveId" clId="{B2D2F46B-E1D4-40B7-983E-AA8D92887CF7}" dt="2017-12-01T22:22:31.588" v="2131"/>
          <ac:spMkLst>
            <pc:docMk/>
            <pc:sldMk cId="4174180037" sldId="370"/>
            <ac:spMk id="15" creationId="{A08DF61E-3D15-4BEA-8196-616C4327B4D7}"/>
          </ac:spMkLst>
        </pc:spChg>
        <pc:spChg chg="mod">
          <ac:chgData name="Mustafa Özçelik" userId="6a572564bf3828be" providerId="LiveId" clId="{B2D2F46B-E1D4-40B7-983E-AA8D92887CF7}" dt="2017-12-01T22:23:09.915" v="2136"/>
          <ac:spMkLst>
            <pc:docMk/>
            <pc:sldMk cId="4174180037" sldId="370"/>
            <ac:spMk id="16" creationId="{4320CE11-D250-45B4-8C07-5A09876E187E}"/>
          </ac:spMkLst>
        </pc:spChg>
        <pc:spChg chg="mod">
          <ac:chgData name="Mustafa Özçelik" userId="6a572564bf3828be" providerId="LiveId" clId="{B2D2F46B-E1D4-40B7-983E-AA8D92887CF7}" dt="2017-12-01T22:23:03.022" v="2135"/>
          <ac:spMkLst>
            <pc:docMk/>
            <pc:sldMk cId="4174180037" sldId="370"/>
            <ac:spMk id="17" creationId="{B67FF26C-2D91-4EB3-AFD6-52B954953D34}"/>
          </ac:spMkLst>
        </pc:spChg>
        <pc:spChg chg="mod">
          <ac:chgData name="Mustafa Özçelik" userId="6a572564bf3828be" providerId="LiveId" clId="{B2D2F46B-E1D4-40B7-983E-AA8D92887CF7}" dt="2017-12-01T22:30:08.973" v="2150" actId="14100"/>
          <ac:spMkLst>
            <pc:docMk/>
            <pc:sldMk cId="4174180037" sldId="370"/>
            <ac:spMk id="23" creationId="{8A013E2B-5394-4E8A-92AE-E44B0EC074FA}"/>
          </ac:spMkLst>
        </pc:spChg>
        <pc:spChg chg="mod">
          <ac:chgData name="Mustafa Özçelik" userId="6a572564bf3828be" providerId="LiveId" clId="{B2D2F46B-E1D4-40B7-983E-AA8D92887CF7}" dt="2017-12-01T22:24:07.517" v="2143"/>
          <ac:spMkLst>
            <pc:docMk/>
            <pc:sldMk cId="4174180037" sldId="370"/>
            <ac:spMk id="24" creationId="{ABD771B1-351F-4FC0-B655-B2B2A4AE1360}"/>
          </ac:spMkLst>
        </pc:spChg>
        <pc:spChg chg="mod">
          <ac:chgData name="Mustafa Özçelik" userId="6a572564bf3828be" providerId="LiveId" clId="{B2D2F46B-E1D4-40B7-983E-AA8D92887CF7}" dt="2017-12-01T22:24:30.551" v="2146"/>
          <ac:spMkLst>
            <pc:docMk/>
            <pc:sldMk cId="4174180037" sldId="370"/>
            <ac:spMk id="25" creationId="{5D77DEEF-73C8-4D8C-9C9E-06FF8485B449}"/>
          </ac:spMkLst>
        </pc:spChg>
        <pc:spChg chg="mod">
          <ac:chgData name="Mustafa Özçelik" userId="6a572564bf3828be" providerId="LiveId" clId="{B2D2F46B-E1D4-40B7-983E-AA8D92887CF7}" dt="2017-12-01T22:24:41.871" v="2147"/>
          <ac:spMkLst>
            <pc:docMk/>
            <pc:sldMk cId="4174180037" sldId="370"/>
            <ac:spMk id="27" creationId="{DFB05A3C-DFB1-4D69-8E11-98048822D567}"/>
          </ac:spMkLst>
        </pc:spChg>
        <pc:spChg chg="mod">
          <ac:chgData name="Mustafa Özçelik" userId="6a572564bf3828be" providerId="LiveId" clId="{B2D2F46B-E1D4-40B7-983E-AA8D92887CF7}" dt="2017-12-01T22:24:47.055" v="2148"/>
          <ac:spMkLst>
            <pc:docMk/>
            <pc:sldMk cId="4174180037" sldId="370"/>
            <ac:spMk id="53" creationId="{6D61457D-68A2-49B6-9662-08B029B3F8E9}"/>
          </ac:spMkLst>
        </pc:spChg>
        <pc:spChg chg="mod">
          <ac:chgData name="Mustafa Özçelik" userId="6a572564bf3828be" providerId="LiveId" clId="{B2D2F46B-E1D4-40B7-983E-AA8D92887CF7}" dt="2017-12-01T22:22:56.176" v="2134"/>
          <ac:spMkLst>
            <pc:docMk/>
            <pc:sldMk cId="4174180037" sldId="370"/>
            <ac:spMk id="54" creationId="{1DD6E5B8-89B9-4790-A85A-80F8850AF125}"/>
          </ac:spMkLst>
        </pc:spChg>
      </pc:sldChg>
      <pc:sldChg chg="addSp delSp modSp add modTransition setBg">
        <pc:chgData name="Mustafa Özçelik" userId="6a572564bf3828be" providerId="LiveId" clId="{B2D2F46B-E1D4-40B7-983E-AA8D92887CF7}" dt="2017-12-02T01:31:36.454" v="2994"/>
        <pc:sldMkLst>
          <pc:docMk/>
          <pc:sldMk cId="1063149607" sldId="371"/>
        </pc:sldMkLst>
        <pc:spChg chg="add mod">
          <ac:chgData name="Mustafa Özçelik" userId="6a572564bf3828be" providerId="LiveId" clId="{B2D2F46B-E1D4-40B7-983E-AA8D92887CF7}" dt="2017-12-01T23:51:44.338" v="2183" actId="1076"/>
          <ac:spMkLst>
            <pc:docMk/>
            <pc:sldMk cId="1063149607" sldId="371"/>
            <ac:spMk id="6" creationId="{4484FE68-B536-422A-9BAF-C83DA32F6E9A}"/>
          </ac:spMkLst>
        </pc:spChg>
        <pc:spChg chg="mod">
          <ac:chgData name="Mustafa Özçelik" userId="6a572564bf3828be" providerId="LiveId" clId="{B2D2F46B-E1D4-40B7-983E-AA8D92887CF7}" dt="2017-12-01T23:50:40.283" v="2160" actId="20577"/>
          <ac:spMkLst>
            <pc:docMk/>
            <pc:sldMk cId="1063149607" sldId="371"/>
            <ac:spMk id="7" creationId="{3C26D0D5-12BC-423B-AEA2-66503C40BC36}"/>
          </ac:spMkLst>
        </pc:spChg>
        <pc:spChg chg="del">
          <ac:chgData name="Mustafa Özçelik" userId="6a572564bf3828be" providerId="LiveId" clId="{B2D2F46B-E1D4-40B7-983E-AA8D92887CF7}" dt="2017-12-01T23:50:58.623" v="2162" actId="478"/>
          <ac:spMkLst>
            <pc:docMk/>
            <pc:sldMk cId="1063149607" sldId="371"/>
            <ac:spMk id="8" creationId="{40216C18-9192-4B7C-A377-F0BC5041DC37}"/>
          </ac:spMkLst>
        </pc:spChg>
        <pc:picChg chg="del">
          <ac:chgData name="Mustafa Özçelik" userId="6a572564bf3828be" providerId="LiveId" clId="{B2D2F46B-E1D4-40B7-983E-AA8D92887CF7}" dt="2017-12-01T23:50:51.870" v="2161" actId="478"/>
          <ac:picMkLst>
            <pc:docMk/>
            <pc:sldMk cId="1063149607" sldId="371"/>
            <ac:picMk id="3" creationId="{4C2C5F04-F671-4F0B-93A7-323C37F9218C}"/>
          </ac:picMkLst>
        </pc:picChg>
        <pc:picChg chg="add mod">
          <ac:chgData name="Mustafa Özçelik" userId="6a572564bf3828be" providerId="LiveId" clId="{B2D2F46B-E1D4-40B7-983E-AA8D92887CF7}" dt="2017-12-01T23:53:17.915" v="2191" actId="1076"/>
          <ac:picMkLst>
            <pc:docMk/>
            <pc:sldMk cId="1063149607" sldId="371"/>
            <ac:picMk id="4" creationId="{F0334F3A-6914-45BB-80D1-354B2D1B83BF}"/>
          </ac:picMkLst>
        </pc:picChg>
        <pc:picChg chg="mod">
          <ac:chgData name="Mustafa Özçelik" userId="6a572564bf3828be" providerId="LiveId" clId="{B2D2F46B-E1D4-40B7-983E-AA8D92887CF7}" dt="2017-12-01T23:54:46.543" v="2195" actId="1076"/>
          <ac:picMkLst>
            <pc:docMk/>
            <pc:sldMk cId="1063149607" sldId="371"/>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2197456909" sldId="372"/>
        </pc:sldMkLst>
        <pc:spChg chg="mod">
          <ac:chgData name="Mustafa Özçelik" userId="6a572564bf3828be" providerId="LiveId" clId="{B2D2F46B-E1D4-40B7-983E-AA8D92887CF7}" dt="2017-12-01T23:56:11.824" v="2203" actId="20577"/>
          <ac:spMkLst>
            <pc:docMk/>
            <pc:sldMk cId="2197456909" sldId="372"/>
            <ac:spMk id="6" creationId="{4484FE68-B536-422A-9BAF-C83DA32F6E9A}"/>
          </ac:spMkLst>
        </pc:spChg>
        <pc:picChg chg="mod">
          <ac:chgData name="Mustafa Özçelik" userId="6a572564bf3828be" providerId="LiveId" clId="{B2D2F46B-E1D4-40B7-983E-AA8D92887CF7}" dt="2017-12-01T23:55:57.414" v="2198" actId="14826"/>
          <ac:picMkLst>
            <pc:docMk/>
            <pc:sldMk cId="2197456909" sldId="372"/>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3962248505" sldId="373"/>
        </pc:sldMkLst>
        <pc:spChg chg="mod">
          <ac:chgData name="Mustafa Özçelik" userId="6a572564bf3828be" providerId="LiveId" clId="{B2D2F46B-E1D4-40B7-983E-AA8D92887CF7}" dt="2017-12-01T23:57:27.281" v="2214" actId="20577"/>
          <ac:spMkLst>
            <pc:docMk/>
            <pc:sldMk cId="3962248505" sldId="373"/>
            <ac:spMk id="6" creationId="{4484FE68-B536-422A-9BAF-C83DA32F6E9A}"/>
          </ac:spMkLst>
        </pc:spChg>
        <pc:picChg chg="mod">
          <ac:chgData name="Mustafa Özçelik" userId="6a572564bf3828be" providerId="LiveId" clId="{B2D2F46B-E1D4-40B7-983E-AA8D92887CF7}" dt="2017-12-01T23:57:00.306" v="2205" actId="14826"/>
          <ac:picMkLst>
            <pc:docMk/>
            <pc:sldMk cId="3962248505" sldId="373"/>
            <ac:picMk id="5" creationId="{24CCE0EF-549F-4C4C-87C5-E723E8DCBBEE}"/>
          </ac:picMkLst>
        </pc:picChg>
      </pc:sldChg>
      <pc:sldChg chg="modSp add modTransition">
        <pc:chgData name="Mustafa Özçelik" userId="6a572564bf3828be" providerId="LiveId" clId="{B2D2F46B-E1D4-40B7-983E-AA8D92887CF7}" dt="2017-12-02T01:31:36.454" v="2994"/>
        <pc:sldMkLst>
          <pc:docMk/>
          <pc:sldMk cId="3575103361" sldId="374"/>
        </pc:sldMkLst>
        <pc:spChg chg="mod">
          <ac:chgData name="Mustafa Özçelik" userId="6a572564bf3828be" providerId="LiveId" clId="{B2D2F46B-E1D4-40B7-983E-AA8D92887CF7}" dt="2017-12-01T23:58:41.173" v="2222" actId="20577"/>
          <ac:spMkLst>
            <pc:docMk/>
            <pc:sldMk cId="3575103361" sldId="374"/>
            <ac:spMk id="6" creationId="{4484FE68-B536-422A-9BAF-C83DA32F6E9A}"/>
          </ac:spMkLst>
        </pc:spChg>
        <pc:picChg chg="mod">
          <ac:chgData name="Mustafa Özçelik" userId="6a572564bf3828be" providerId="LiveId" clId="{B2D2F46B-E1D4-40B7-983E-AA8D92887CF7}" dt="2017-12-01T23:58:17.876" v="2216" actId="14826"/>
          <ac:picMkLst>
            <pc:docMk/>
            <pc:sldMk cId="3575103361" sldId="374"/>
            <ac:picMk id="5" creationId="{24CCE0EF-549F-4C4C-87C5-E723E8DCBBEE}"/>
          </ac:picMkLst>
        </pc:picChg>
      </pc:sldChg>
      <pc:sldChg chg="addSp delSp modSp add modTransition">
        <pc:chgData name="Mustafa Özçelik" userId="6a572564bf3828be" providerId="LiveId" clId="{B2D2F46B-E1D4-40B7-983E-AA8D92887CF7}" dt="2017-12-02T01:31:36.454" v="2994"/>
        <pc:sldMkLst>
          <pc:docMk/>
          <pc:sldMk cId="1276825199" sldId="375"/>
        </pc:sldMkLst>
        <pc:spChg chg="mod">
          <ac:chgData name="Mustafa Özçelik" userId="6a572564bf3828be" providerId="LiveId" clId="{B2D2F46B-E1D4-40B7-983E-AA8D92887CF7}" dt="2017-12-02T00:30:55.933" v="2834" actId="20577"/>
          <ac:spMkLst>
            <pc:docMk/>
            <pc:sldMk cId="1276825199" sldId="375"/>
            <ac:spMk id="6" creationId="{4484FE68-B536-422A-9BAF-C83DA32F6E9A}"/>
          </ac:spMkLst>
        </pc:spChg>
        <pc:spChg chg="mod">
          <ac:chgData name="Mustafa Özçelik" userId="6a572564bf3828be" providerId="LiveId" clId="{B2D2F46B-E1D4-40B7-983E-AA8D92887CF7}" dt="2017-12-01T23:59:29.422" v="2225" actId="14100"/>
          <ac:spMkLst>
            <pc:docMk/>
            <pc:sldMk cId="1276825199" sldId="375"/>
            <ac:spMk id="7" creationId="{3C26D0D5-12BC-423B-AEA2-66503C40BC36}"/>
          </ac:spMkLst>
        </pc:spChg>
        <pc:spChg chg="add mod">
          <ac:chgData name="Mustafa Özçelik" userId="6a572564bf3828be" providerId="LiveId" clId="{B2D2F46B-E1D4-40B7-983E-AA8D92887CF7}" dt="2017-12-02T00:14:16.189" v="2529"/>
          <ac:spMkLst>
            <pc:docMk/>
            <pc:sldMk cId="1276825199" sldId="375"/>
            <ac:spMk id="10" creationId="{C48DA77A-FB5E-4255-8B4B-99CDBF1F0DF1}"/>
          </ac:spMkLst>
        </pc:spChg>
        <pc:spChg chg="add mod">
          <ac:chgData name="Mustafa Özçelik" userId="6a572564bf3828be" providerId="LiveId" clId="{B2D2F46B-E1D4-40B7-983E-AA8D92887CF7}" dt="2017-12-02T00:14:55.505" v="2555" actId="20577"/>
          <ac:spMkLst>
            <pc:docMk/>
            <pc:sldMk cId="1276825199" sldId="375"/>
            <ac:spMk id="11" creationId="{F9B31BD7-9B1E-4932-9EB6-D646D962E461}"/>
          </ac:spMkLst>
        </pc:spChg>
        <pc:spChg chg="add mod">
          <ac:chgData name="Mustafa Özçelik" userId="6a572564bf3828be" providerId="LiveId" clId="{B2D2F46B-E1D4-40B7-983E-AA8D92887CF7}" dt="2017-12-02T00:26:41.862" v="2759" actId="20577"/>
          <ac:spMkLst>
            <pc:docMk/>
            <pc:sldMk cId="1276825199" sldId="375"/>
            <ac:spMk id="12" creationId="{DB8738DB-3399-46C6-AEDB-9F6E71ED7260}"/>
          </ac:spMkLst>
        </pc:spChg>
        <pc:picChg chg="add mod">
          <ac:chgData name="Mustafa Özçelik" userId="6a572564bf3828be" providerId="LiveId" clId="{B2D2F46B-E1D4-40B7-983E-AA8D92887CF7}" dt="2017-12-02T00:12:15.994" v="2502" actId="14100"/>
          <ac:picMkLst>
            <pc:docMk/>
            <pc:sldMk cId="1276825199" sldId="375"/>
            <ac:picMk id="3" creationId="{94BCEE54-3ABE-4DB8-A9B1-39FF0D13DD99}"/>
          </ac:picMkLst>
        </pc:picChg>
        <pc:picChg chg="mod">
          <ac:chgData name="Mustafa Özçelik" userId="6a572564bf3828be" providerId="LiveId" clId="{B2D2F46B-E1D4-40B7-983E-AA8D92887CF7}" dt="2017-12-02T00:12:11.138" v="2501" actId="14100"/>
          <ac:picMkLst>
            <pc:docMk/>
            <pc:sldMk cId="1276825199" sldId="375"/>
            <ac:picMk id="4" creationId="{F0334F3A-6914-45BB-80D1-354B2D1B83BF}"/>
          </ac:picMkLst>
        </pc:picChg>
        <pc:picChg chg="del">
          <ac:chgData name="Mustafa Özçelik" userId="6a572564bf3828be" providerId="LiveId" clId="{B2D2F46B-E1D4-40B7-983E-AA8D92887CF7}" dt="2017-12-01T23:59:21.737" v="2224" actId="478"/>
          <ac:picMkLst>
            <pc:docMk/>
            <pc:sldMk cId="1276825199" sldId="375"/>
            <ac:picMk id="5" creationId="{24CCE0EF-549F-4C4C-87C5-E723E8DCBBEE}"/>
          </ac:picMkLst>
        </pc:picChg>
        <pc:picChg chg="add mod">
          <ac:chgData name="Mustafa Özçelik" userId="6a572564bf3828be" providerId="LiveId" clId="{B2D2F46B-E1D4-40B7-983E-AA8D92887CF7}" dt="2017-12-02T00:11:49.843" v="2499" actId="1076"/>
          <ac:picMkLst>
            <pc:docMk/>
            <pc:sldMk cId="1276825199" sldId="375"/>
            <ac:picMk id="9" creationId="{939F810B-3692-4A4E-B234-D11ECD86DA11}"/>
          </ac:picMkLst>
        </pc:picChg>
      </pc:sldChg>
      <pc:sldChg chg="modSp add modTransition">
        <pc:chgData name="Mustafa Özçelik" userId="6a572564bf3828be" providerId="LiveId" clId="{B2D2F46B-E1D4-40B7-983E-AA8D92887CF7}" dt="2017-12-02T01:31:36.454" v="2994"/>
        <pc:sldMkLst>
          <pc:docMk/>
          <pc:sldMk cId="1047531664" sldId="376"/>
        </pc:sldMkLst>
        <pc:spChg chg="mod">
          <ac:chgData name="Mustafa Özçelik" userId="6a572564bf3828be" providerId="LiveId" clId="{B2D2F46B-E1D4-40B7-983E-AA8D92887CF7}" dt="2017-12-02T00:37:59.770" v="2844" actId="20577"/>
          <ac:spMkLst>
            <pc:docMk/>
            <pc:sldMk cId="1047531664" sldId="376"/>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641720523" sldId="377"/>
        </pc:sldMkLst>
        <pc:spChg chg="mod">
          <ac:chgData name="Mustafa Özçelik" userId="6a572564bf3828be" providerId="LiveId" clId="{B2D2F46B-E1D4-40B7-983E-AA8D92887CF7}" dt="2017-12-02T00:40:11.301" v="2850"/>
          <ac:spMkLst>
            <pc:docMk/>
            <pc:sldMk cId="641720523" sldId="377"/>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2481416769" sldId="378"/>
        </pc:sldMkLst>
        <pc:spChg chg="mod">
          <ac:chgData name="Mustafa Özçelik" userId="6a572564bf3828be" providerId="LiveId" clId="{B2D2F46B-E1D4-40B7-983E-AA8D92887CF7}" dt="2017-12-02T00:43:01.657" v="2863" actId="20577"/>
          <ac:spMkLst>
            <pc:docMk/>
            <pc:sldMk cId="2481416769" sldId="378"/>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3042359593" sldId="379"/>
        </pc:sldMkLst>
        <pc:spChg chg="mod">
          <ac:chgData name="Mustafa Özçelik" userId="6a572564bf3828be" providerId="LiveId" clId="{B2D2F46B-E1D4-40B7-983E-AA8D92887CF7}" dt="2017-12-02T00:46:54.294" v="2876"/>
          <ac:spMkLst>
            <pc:docMk/>
            <pc:sldMk cId="3042359593" sldId="379"/>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558523019" sldId="380"/>
        </pc:sldMkLst>
        <pc:spChg chg="mod">
          <ac:chgData name="Mustafa Özçelik" userId="6a572564bf3828be" providerId="LiveId" clId="{B2D2F46B-E1D4-40B7-983E-AA8D92887CF7}" dt="2017-12-02T00:49:33.378" v="2886"/>
          <ac:spMkLst>
            <pc:docMk/>
            <pc:sldMk cId="558523019" sldId="380"/>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3087538956" sldId="381"/>
        </pc:sldMkLst>
        <pc:spChg chg="mod">
          <ac:chgData name="Mustafa Özçelik" userId="6a572564bf3828be" providerId="LiveId" clId="{B2D2F46B-E1D4-40B7-983E-AA8D92887CF7}" dt="2017-12-02T00:51:57.405" v="2896" actId="20577"/>
          <ac:spMkLst>
            <pc:docMk/>
            <pc:sldMk cId="3087538956" sldId="381"/>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1842950257" sldId="382"/>
        </pc:sldMkLst>
        <pc:spChg chg="mod">
          <ac:chgData name="Mustafa Özçelik" userId="6a572564bf3828be" providerId="LiveId" clId="{B2D2F46B-E1D4-40B7-983E-AA8D92887CF7}" dt="2017-12-02T00:55:16.049" v="2909" actId="123"/>
          <ac:spMkLst>
            <pc:docMk/>
            <pc:sldMk cId="1842950257" sldId="382"/>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460792027" sldId="383"/>
        </pc:sldMkLst>
        <pc:spChg chg="mod">
          <ac:chgData name="Mustafa Özçelik" userId="6a572564bf3828be" providerId="LiveId" clId="{B2D2F46B-E1D4-40B7-983E-AA8D92887CF7}" dt="2017-12-02T01:08:05.120" v="2946"/>
          <ac:spMkLst>
            <pc:docMk/>
            <pc:sldMk cId="460792027" sldId="383"/>
            <ac:spMk id="5" creationId="{00000000-0000-0000-0000-000000000000}"/>
          </ac:spMkLst>
        </pc:spChg>
      </pc:sldChg>
      <pc:sldChg chg="modSp add del">
        <pc:chgData name="Mustafa Özçelik" userId="6a572564bf3828be" providerId="LiveId" clId="{B2D2F46B-E1D4-40B7-983E-AA8D92887CF7}" dt="2017-12-02T01:06:53.030" v="2940" actId="2696"/>
        <pc:sldMkLst>
          <pc:docMk/>
          <pc:sldMk cId="1237571770" sldId="383"/>
        </pc:sldMkLst>
        <pc:spChg chg="mod">
          <ac:chgData name="Mustafa Özçelik" userId="6a572564bf3828be" providerId="LiveId" clId="{B2D2F46B-E1D4-40B7-983E-AA8D92887CF7}" dt="2017-12-02T01:05:56.309" v="2939" actId="20577"/>
          <ac:spMkLst>
            <pc:docMk/>
            <pc:sldMk cId="1237571770" sldId="383"/>
            <ac:spMk id="5" creationId="{00000000-0000-0000-0000-000000000000}"/>
          </ac:spMkLst>
        </pc:spChg>
      </pc:sldChg>
      <pc:sldChg chg="modSp add modTransition">
        <pc:chgData name="Mustafa Özçelik" userId="6a572564bf3828be" providerId="LiveId" clId="{B2D2F46B-E1D4-40B7-983E-AA8D92887CF7}" dt="2017-12-02T01:31:36.454" v="2994"/>
        <pc:sldMkLst>
          <pc:docMk/>
          <pc:sldMk cId="3207446262" sldId="384"/>
        </pc:sldMkLst>
        <pc:spChg chg="mod">
          <ac:chgData name="Mustafa Özçelik" userId="6a572564bf3828be" providerId="LiveId" clId="{B2D2F46B-E1D4-40B7-983E-AA8D92887CF7}" dt="2017-12-02T01:09:35.728" v="2952"/>
          <ac:spMkLst>
            <pc:docMk/>
            <pc:sldMk cId="3207446262" sldId="384"/>
            <ac:spMk id="5" creationId="{00000000-0000-0000-0000-000000000000}"/>
          </ac:spMkLst>
        </pc:spChg>
      </pc:sldChg>
      <pc:sldMasterChg chg="modTransition modSldLayout">
        <pc:chgData name="Mustafa Özçelik" userId="6a572564bf3828be" providerId="LiveId" clId="{B2D2F46B-E1D4-40B7-983E-AA8D92887CF7}" dt="2017-12-02T01:31:36.454" v="2994"/>
        <pc:sldMasterMkLst>
          <pc:docMk/>
          <pc:sldMasterMk cId="3808435219" sldId="2147483684"/>
        </pc:sldMasterMkLst>
        <pc:sldLayoutChg chg="modTransition">
          <pc:chgData name="Mustafa Özçelik" userId="6a572564bf3828be" providerId="LiveId" clId="{B2D2F46B-E1D4-40B7-983E-AA8D92887CF7}" dt="2017-12-02T01:31:36.454" v="2994"/>
          <pc:sldLayoutMkLst>
            <pc:docMk/>
            <pc:sldMasterMk cId="3808435219" sldId="2147483684"/>
            <pc:sldLayoutMk cId="3234737167" sldId="2147483685"/>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2173768882" sldId="2147483686"/>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1999251692" sldId="2147483687"/>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459988989" sldId="2147483688"/>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3276729933" sldId="2147483689"/>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1859110053" sldId="2147483690"/>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1448960768" sldId="2147483691"/>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779007087" sldId="2147483692"/>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528247231" sldId="2147483693"/>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3630335985" sldId="2147483694"/>
          </pc:sldLayoutMkLst>
        </pc:sldLayoutChg>
        <pc:sldLayoutChg chg="modTransition">
          <pc:chgData name="Mustafa Özçelik" userId="6a572564bf3828be" providerId="LiveId" clId="{B2D2F46B-E1D4-40B7-983E-AA8D92887CF7}" dt="2017-12-02T01:31:36.454" v="2994"/>
          <pc:sldLayoutMkLst>
            <pc:docMk/>
            <pc:sldMasterMk cId="3808435219" sldId="2147483684"/>
            <pc:sldLayoutMk cId="3591893661" sldId="214748369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E1516-4958-4C6B-8434-04384FFFE4A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E1BEEF1D-5792-49E8-9FA4-B87616879812}">
      <dgm:prSet phldrT="[Metin]">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dirty="0"/>
            <a:t>a)  Merkezi iş alanı:</a:t>
          </a:r>
        </a:p>
      </dgm:t>
    </dgm:pt>
    <dgm:pt modelId="{5C2B3B1F-6EE4-4849-97C3-CAA60B167198}" type="parTrans" cxnId="{E8CF11C1-3112-4A88-921E-2EBDDC5A4026}">
      <dgm:prSet/>
      <dgm:spPr/>
      <dgm:t>
        <a:bodyPr/>
        <a:lstStyle/>
        <a:p>
          <a:endParaRPr lang="tr-TR"/>
        </a:p>
      </dgm:t>
    </dgm:pt>
    <dgm:pt modelId="{99F9F2E4-D1A4-4CB6-B9F6-2BECD2B161BE}" type="sibTrans" cxnId="{E8CF11C1-3112-4A88-921E-2EBDDC5A4026}">
      <dgm:prSet/>
      <dgm:spPr/>
      <dgm:t>
        <a:bodyPr/>
        <a:lstStyle/>
        <a:p>
          <a:endParaRPr lang="tr-TR"/>
        </a:p>
      </dgm:t>
    </dgm:pt>
    <dgm:pt modelId="{C6B015D8-85BE-49AF-87A8-692DD28134C9}">
      <dgm:prSet phldrT="[Metin]">
        <dgm:style>
          <a:lnRef idx="2">
            <a:schemeClr val="accent1"/>
          </a:lnRef>
          <a:fillRef idx="1">
            <a:schemeClr val="lt1"/>
          </a:fillRef>
          <a:effectRef idx="0">
            <a:schemeClr val="accent1"/>
          </a:effectRef>
          <a:fontRef idx="minor">
            <a:schemeClr val="dk1"/>
          </a:fontRef>
        </dgm:style>
      </dgm:prSet>
      <dgm:spPr/>
      <dgm:t>
        <a:bodyPr/>
        <a:lstStyle/>
        <a:p>
          <a:r>
            <a:rPr lang="tr-TR" dirty="0"/>
            <a:t>Yönetimle ilgili idari tesis alanları, iş hanı, çarşı, çok katlı mağaza, banka gibi ticaret ve finans tesis alanları, turizm tesis alanları, sosyal kültürel tesis alanları, ibadet yerleri, park ve benzeri yeşil alanlar, spor alanları kamuya ve özel sektöre ait eğitim ve sağlık tesisleri alanları, kamuya ve özel sektöre ait teknik altyapı tesis alanları ile bu alanlara hizmet verecek benzeri alanlar ve plan kararı ile rezidans alanı ayrılır.</a:t>
          </a:r>
        </a:p>
      </dgm:t>
    </dgm:pt>
    <dgm:pt modelId="{F9B53F57-75F9-4CB0-BBCD-36C71667A479}" type="parTrans" cxnId="{03C66DCA-8BED-4BB4-BA8A-EE14FD434D76}">
      <dgm:prSet/>
      <dgm:spPr/>
      <dgm:t>
        <a:bodyPr/>
        <a:lstStyle/>
        <a:p>
          <a:endParaRPr lang="tr-TR"/>
        </a:p>
      </dgm:t>
    </dgm:pt>
    <dgm:pt modelId="{25E17CE2-AE55-4C5F-805E-FB66C2BD0E0F}" type="sibTrans" cxnId="{03C66DCA-8BED-4BB4-BA8A-EE14FD434D76}">
      <dgm:prSet/>
      <dgm:spPr/>
      <dgm:t>
        <a:bodyPr/>
        <a:lstStyle/>
        <a:p>
          <a:endParaRPr lang="tr-TR"/>
        </a:p>
      </dgm:t>
    </dgm:pt>
    <dgm:pt modelId="{398FC503-4B1D-4051-BB2E-C33FDF2EBD10}">
      <dgm:prSet phldrT="[Metin]">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dirty="0"/>
            <a:t>b) Sanayi bölgesi: </a:t>
          </a:r>
        </a:p>
      </dgm:t>
    </dgm:pt>
    <dgm:pt modelId="{4064505E-1A92-4E42-8A5F-946FCC4BBCD9}" type="parTrans" cxnId="{E36D8F18-E46F-4896-A935-47C3EAC6E825}">
      <dgm:prSet/>
      <dgm:spPr/>
      <dgm:t>
        <a:bodyPr/>
        <a:lstStyle/>
        <a:p>
          <a:endParaRPr lang="tr-TR"/>
        </a:p>
      </dgm:t>
    </dgm:pt>
    <dgm:pt modelId="{64AADD54-D47C-41E2-97FB-50850D9B9807}" type="sibTrans" cxnId="{E36D8F18-E46F-4896-A935-47C3EAC6E825}">
      <dgm:prSet/>
      <dgm:spPr/>
      <dgm:t>
        <a:bodyPr/>
        <a:lstStyle/>
        <a:p>
          <a:endParaRPr lang="tr-TR"/>
        </a:p>
      </dgm:t>
    </dgm:pt>
    <dgm:pt modelId="{4C85D80C-D7DF-4851-BBC3-39ECCDEE58B5}">
      <dgm:prSet phldrT="[Metin]">
        <dgm:style>
          <a:lnRef idx="2">
            <a:schemeClr val="accent1"/>
          </a:lnRef>
          <a:fillRef idx="1">
            <a:schemeClr val="lt1"/>
          </a:fillRef>
          <a:effectRef idx="0">
            <a:schemeClr val="accent1"/>
          </a:effectRef>
          <a:fontRef idx="minor">
            <a:schemeClr val="dk1"/>
          </a:fontRef>
        </dgm:style>
      </dgm:prSet>
      <dgm:spPr/>
      <dgm:t>
        <a:bodyPr/>
        <a:lstStyle/>
        <a:p>
          <a:r>
            <a:rPr lang="tr-TR" dirty="0"/>
            <a:t>İmar planlarında her türlü sanayi tesisleri için ayrılmış alanlardır. Bu alanlarda sanayi bölgesine hizmet verecek diğer yapı ve tesisler de yapılabilir.</a:t>
          </a:r>
        </a:p>
      </dgm:t>
    </dgm:pt>
    <dgm:pt modelId="{944AAF00-EEC6-4A5F-BC0F-69FFEF5A560F}" type="parTrans" cxnId="{9E9A2A1C-8EA8-47E6-BFA1-389EA8991309}">
      <dgm:prSet/>
      <dgm:spPr/>
      <dgm:t>
        <a:bodyPr/>
        <a:lstStyle/>
        <a:p>
          <a:endParaRPr lang="tr-TR"/>
        </a:p>
      </dgm:t>
    </dgm:pt>
    <dgm:pt modelId="{23592C2E-0EC4-4AF1-BA15-5B0FE19F7524}" type="sibTrans" cxnId="{9E9A2A1C-8EA8-47E6-BFA1-389EA8991309}">
      <dgm:prSet/>
      <dgm:spPr/>
      <dgm:t>
        <a:bodyPr/>
        <a:lstStyle/>
        <a:p>
          <a:endParaRPr lang="tr-TR"/>
        </a:p>
      </dgm:t>
    </dgm:pt>
    <dgm:pt modelId="{47FBAC0F-B687-4629-B4C2-A0B36F812A19}">
      <dgm:prSet phldrT="[Metin]">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b="0" i="0" dirty="0"/>
            <a:t>ç) Piknik ve eğlence (rekreasyon) alanları: </a:t>
          </a:r>
          <a:endParaRPr lang="tr-TR" dirty="0"/>
        </a:p>
      </dgm:t>
    </dgm:pt>
    <dgm:pt modelId="{F7DA8808-29AB-4ABF-BA3A-877ADEF1AF6B}" type="parTrans" cxnId="{BD8938DD-B427-44DA-A48E-788E04574E56}">
      <dgm:prSet/>
      <dgm:spPr/>
      <dgm:t>
        <a:bodyPr/>
        <a:lstStyle/>
        <a:p>
          <a:endParaRPr lang="tr-TR"/>
        </a:p>
      </dgm:t>
    </dgm:pt>
    <dgm:pt modelId="{C467098B-A3D5-4B64-BD29-236311CC617F}" type="sibTrans" cxnId="{BD8938DD-B427-44DA-A48E-788E04574E56}">
      <dgm:prSet/>
      <dgm:spPr/>
      <dgm:t>
        <a:bodyPr/>
        <a:lstStyle/>
        <a:p>
          <a:endParaRPr lang="tr-TR"/>
        </a:p>
      </dgm:t>
    </dgm:pt>
    <dgm:pt modelId="{5B78C185-5242-4D99-8233-B758BB4573BF}">
      <dgm:prSet phldrT="[Metin]">
        <dgm:style>
          <a:lnRef idx="2">
            <a:schemeClr val="accent1"/>
          </a:lnRef>
          <a:fillRef idx="1">
            <a:schemeClr val="lt1"/>
          </a:fillRef>
          <a:effectRef idx="0">
            <a:schemeClr val="accent1"/>
          </a:effectRef>
          <a:fontRef idx="minor">
            <a:schemeClr val="dk1"/>
          </a:fontRef>
        </dgm:style>
      </dgm:prSet>
      <dgm:spPr/>
      <dgm:t>
        <a:bodyPr/>
        <a:lstStyle/>
        <a:p>
          <a:r>
            <a:rPr lang="tr-TR" b="0" i="0" dirty="0"/>
            <a:t>Bu alanlarda encümen kararıyla; 1)  Bodrum katlar dâhil yapı inşaat alanı toplamda %5’i, her biri için muvakkat yapı ölçülerini aşmayan çok amaçlı salon, mescit, lokanta, kahvehane, çay bahçesi, büfe,                     2)  Açık otopark ile tabii veya tesviye edilmiş toprak zemin altında kalmak üzere, ağaçlandırma için TSE standartlarında öngörülen yeterli derinlikte toprak örtüsünün sağlanması kaydıyla kapalı otopark,                3)  Güreş, tenis, yüzme, mini golf, </a:t>
          </a:r>
          <a:r>
            <a:rPr lang="tr-TR" b="0" i="0" dirty="0" err="1"/>
            <a:t>otokros</a:t>
          </a:r>
          <a:r>
            <a:rPr lang="tr-TR" b="0" i="0" dirty="0"/>
            <a:t>, </a:t>
          </a:r>
          <a:r>
            <a:rPr lang="tr-TR" b="0" i="0" dirty="0" err="1"/>
            <a:t>gokart</a:t>
          </a:r>
          <a:r>
            <a:rPr lang="tr-TR" b="0" i="0" dirty="0"/>
            <a:t> ve benzeri spor alanları ve çocuk oyun parkları,                          4) Tuvalet, çeşme, pergola, kameriye, mangal, piknik masası, yer alabilir.</a:t>
          </a:r>
          <a:endParaRPr lang="tr-TR" dirty="0"/>
        </a:p>
      </dgm:t>
    </dgm:pt>
    <dgm:pt modelId="{B8FDFAA3-6CD7-4A99-BECB-DC714A030D34}" type="parTrans" cxnId="{6D6B3E99-C7DE-4773-8EBB-42438F05F686}">
      <dgm:prSet/>
      <dgm:spPr/>
      <dgm:t>
        <a:bodyPr/>
        <a:lstStyle/>
        <a:p>
          <a:endParaRPr lang="tr-TR"/>
        </a:p>
      </dgm:t>
    </dgm:pt>
    <dgm:pt modelId="{9605032B-BA1D-4F19-BB25-8EFD65DF2C8D}" type="sibTrans" cxnId="{6D6B3E99-C7DE-4773-8EBB-42438F05F686}">
      <dgm:prSet/>
      <dgm:spPr/>
      <dgm:t>
        <a:bodyPr/>
        <a:lstStyle/>
        <a:p>
          <a:endParaRPr lang="tr-TR"/>
        </a:p>
      </dgm:t>
    </dgm:pt>
    <dgm:pt modelId="{5BF8CF6D-AE08-4933-B342-6747F9BECD0D}">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b="0" i="0" dirty="0"/>
            <a:t>c) Park alanları: </a:t>
          </a:r>
          <a:endParaRPr lang="tr-TR" dirty="0"/>
        </a:p>
      </dgm:t>
    </dgm:pt>
    <dgm:pt modelId="{1300D905-7227-4383-A53C-BC01C56B0BA7}" type="parTrans" cxnId="{56D67F7D-7167-430D-AA28-5E80AE2D562C}">
      <dgm:prSet/>
      <dgm:spPr/>
      <dgm:t>
        <a:bodyPr/>
        <a:lstStyle/>
        <a:p>
          <a:endParaRPr lang="tr-TR"/>
        </a:p>
      </dgm:t>
    </dgm:pt>
    <dgm:pt modelId="{C37EB491-F828-4C28-BB7E-A3DD1AE02B2F}" type="sibTrans" cxnId="{56D67F7D-7167-430D-AA28-5E80AE2D562C}">
      <dgm:prSet/>
      <dgm:spPr/>
      <dgm:t>
        <a:bodyPr/>
        <a:lstStyle/>
        <a:p>
          <a:endParaRPr lang="tr-TR"/>
        </a:p>
      </dgm:t>
    </dgm:pt>
    <dgm:pt modelId="{7A0088F0-F96F-40A6-B02F-074EBB8BBE30}">
      <dgm:prSet>
        <dgm:style>
          <a:lnRef idx="2">
            <a:schemeClr val="accent1"/>
          </a:lnRef>
          <a:fillRef idx="1">
            <a:schemeClr val="lt1"/>
          </a:fillRef>
          <a:effectRef idx="0">
            <a:schemeClr val="accent1"/>
          </a:effectRef>
          <a:fontRef idx="minor">
            <a:schemeClr val="dk1"/>
          </a:fontRef>
        </dgm:style>
      </dgm:prSet>
      <dgm:spPr/>
      <dgm:t>
        <a:bodyPr/>
        <a:lstStyle/>
        <a:p>
          <a:r>
            <a:rPr lang="tr-TR" b="0" i="0" dirty="0"/>
            <a:t>Bu alanlarda encümen kararıyla; 1) Açık havuz/süs havuzu, açık spor ve oyun alanı, genel tuvalet, pergola, kameriye, 2) 1000 m</a:t>
          </a:r>
          <a:r>
            <a:rPr lang="tr-TR" b="0" i="0" baseline="30000" dirty="0"/>
            <a:t>2</a:t>
          </a:r>
          <a:r>
            <a:rPr lang="tr-TR" b="0" i="0" dirty="0"/>
            <a:t> ve üzeri parklarda</a:t>
          </a:r>
          <a:r>
            <a:rPr lang="tr-TR" b="1" i="0" dirty="0"/>
            <a:t> </a:t>
          </a:r>
          <a:r>
            <a:rPr lang="tr-TR" b="0" i="0" dirty="0"/>
            <a:t>ahşap veya hafif yapı malzemelerinden yapılmak, kat adedi 1’i, yüksekliği 4.50 metreyi ve açık alanları dâhil taban alanları toplamda %3’ü, her birinin alanı 15 m</a:t>
          </a:r>
          <a:r>
            <a:rPr lang="tr-TR" b="0" i="0" baseline="30000" dirty="0"/>
            <a:t>2</a:t>
          </a:r>
          <a:r>
            <a:rPr lang="tr-TR" b="0" i="0" dirty="0"/>
            <a:t>’yi geçmemek kaydıyla çay bahçesi, büfe, muhtarlık, güvenlik kulübesi ile oyun alanlarına en az 10 metre mesafede olmak ve etrafı çit ve benzeri ile kapatılmak koşuluyla trafo, 3)  Tabii veya tesviye edilmiş toprak zemin altında kalmak üzere, ağaçlandırma için TSE standartlarında öngörülen yeterli derinlikte toprak örtüsünün sağlanması kaydıyla kapalı otopark,             4)    10.000 m</a:t>
          </a:r>
          <a:r>
            <a:rPr lang="tr-TR" b="0" i="0" baseline="30000" dirty="0"/>
            <a:t>2</a:t>
          </a:r>
          <a:r>
            <a:rPr lang="tr-TR" b="0" i="0" dirty="0"/>
            <a:t> üzerindeki parklarda, açık alanları dâhil taban alanları, (2) numaralı alt bentte belirtilenler de dâhil toplamda %3’ü geçmemek üzere muvakkat yapı ölçülerini aşmayan mescit ile trafik güvenliği alınarak kamuya ait 112 acil ambulans istasyonu, yapılabilir.</a:t>
          </a:r>
          <a:endParaRPr lang="tr-TR" dirty="0"/>
        </a:p>
      </dgm:t>
    </dgm:pt>
    <dgm:pt modelId="{2C9D588D-7BD1-427D-996B-273C118BB131}" type="parTrans" cxnId="{834FE679-ACBE-40A1-BBAF-532782C9D91D}">
      <dgm:prSet/>
      <dgm:spPr/>
      <dgm:t>
        <a:bodyPr/>
        <a:lstStyle/>
        <a:p>
          <a:endParaRPr lang="tr-TR"/>
        </a:p>
      </dgm:t>
    </dgm:pt>
    <dgm:pt modelId="{F04AC9DC-3088-411E-BA2B-6A4CB32D27F3}" type="sibTrans" cxnId="{834FE679-ACBE-40A1-BBAF-532782C9D91D}">
      <dgm:prSet/>
      <dgm:spPr/>
      <dgm:t>
        <a:bodyPr/>
        <a:lstStyle/>
        <a:p>
          <a:endParaRPr lang="tr-TR"/>
        </a:p>
      </dgm:t>
    </dgm:pt>
    <dgm:pt modelId="{3AB098BE-EC86-4747-B28B-1E4C0C78C122}" type="pres">
      <dgm:prSet presAssocID="{F0EE1516-4958-4C6B-8434-04384FFFE4A7}" presName="Name0" presStyleCnt="0">
        <dgm:presLayoutVars>
          <dgm:dir/>
          <dgm:animLvl val="lvl"/>
          <dgm:resizeHandles val="exact"/>
        </dgm:presLayoutVars>
      </dgm:prSet>
      <dgm:spPr/>
    </dgm:pt>
    <dgm:pt modelId="{4E665A5E-DC40-4882-AE90-670B8BF44270}" type="pres">
      <dgm:prSet presAssocID="{E1BEEF1D-5792-49E8-9FA4-B87616879812}" presName="composite" presStyleCnt="0"/>
      <dgm:spPr/>
    </dgm:pt>
    <dgm:pt modelId="{5A3A77B8-ABB2-42FD-9D0D-EA8C802F30E1}" type="pres">
      <dgm:prSet presAssocID="{E1BEEF1D-5792-49E8-9FA4-B87616879812}" presName="parTx" presStyleLbl="alignNode1" presStyleIdx="0" presStyleCnt="4">
        <dgm:presLayoutVars>
          <dgm:chMax val="0"/>
          <dgm:chPref val="0"/>
          <dgm:bulletEnabled val="1"/>
        </dgm:presLayoutVars>
      </dgm:prSet>
      <dgm:spPr/>
    </dgm:pt>
    <dgm:pt modelId="{F4BF4269-243E-40BB-B0A9-DC0FBF2C3070}" type="pres">
      <dgm:prSet presAssocID="{E1BEEF1D-5792-49E8-9FA4-B87616879812}" presName="desTx" presStyleLbl="alignAccFollowNode1" presStyleIdx="0" presStyleCnt="4">
        <dgm:presLayoutVars>
          <dgm:bulletEnabled val="1"/>
        </dgm:presLayoutVars>
      </dgm:prSet>
      <dgm:spPr/>
    </dgm:pt>
    <dgm:pt modelId="{3DC964EC-7C13-4199-9083-7B1E99CCF124}" type="pres">
      <dgm:prSet presAssocID="{99F9F2E4-D1A4-4CB6-B9F6-2BECD2B161BE}" presName="space" presStyleCnt="0"/>
      <dgm:spPr/>
    </dgm:pt>
    <dgm:pt modelId="{BBF20B04-E2BE-44B3-9804-CD061209FEC5}" type="pres">
      <dgm:prSet presAssocID="{398FC503-4B1D-4051-BB2E-C33FDF2EBD10}" presName="composite" presStyleCnt="0"/>
      <dgm:spPr/>
    </dgm:pt>
    <dgm:pt modelId="{D2659292-26DD-4014-BD8A-B60284B485A1}" type="pres">
      <dgm:prSet presAssocID="{398FC503-4B1D-4051-BB2E-C33FDF2EBD10}" presName="parTx" presStyleLbl="alignNode1" presStyleIdx="1" presStyleCnt="4">
        <dgm:presLayoutVars>
          <dgm:chMax val="0"/>
          <dgm:chPref val="0"/>
          <dgm:bulletEnabled val="1"/>
        </dgm:presLayoutVars>
      </dgm:prSet>
      <dgm:spPr/>
    </dgm:pt>
    <dgm:pt modelId="{BB30756D-23DF-4956-AFDF-34C2D780C0CB}" type="pres">
      <dgm:prSet presAssocID="{398FC503-4B1D-4051-BB2E-C33FDF2EBD10}" presName="desTx" presStyleLbl="alignAccFollowNode1" presStyleIdx="1" presStyleCnt="4">
        <dgm:presLayoutVars>
          <dgm:bulletEnabled val="1"/>
        </dgm:presLayoutVars>
      </dgm:prSet>
      <dgm:spPr/>
    </dgm:pt>
    <dgm:pt modelId="{E781E751-9BD2-42E3-8D94-EAF68A9686D4}" type="pres">
      <dgm:prSet presAssocID="{64AADD54-D47C-41E2-97FB-50850D9B9807}" presName="space" presStyleCnt="0"/>
      <dgm:spPr/>
    </dgm:pt>
    <dgm:pt modelId="{DBB992A8-F9E7-4AAF-8A43-C5B5AF9B6747}" type="pres">
      <dgm:prSet presAssocID="{5BF8CF6D-AE08-4933-B342-6747F9BECD0D}" presName="composite" presStyleCnt="0"/>
      <dgm:spPr/>
    </dgm:pt>
    <dgm:pt modelId="{1E07F3CD-838C-43EC-8B79-C1A45D97B2E7}" type="pres">
      <dgm:prSet presAssocID="{5BF8CF6D-AE08-4933-B342-6747F9BECD0D}" presName="parTx" presStyleLbl="alignNode1" presStyleIdx="2" presStyleCnt="4">
        <dgm:presLayoutVars>
          <dgm:chMax val="0"/>
          <dgm:chPref val="0"/>
          <dgm:bulletEnabled val="1"/>
        </dgm:presLayoutVars>
      </dgm:prSet>
      <dgm:spPr/>
    </dgm:pt>
    <dgm:pt modelId="{A8075280-8D43-480C-B75D-9D5FC1331BD0}" type="pres">
      <dgm:prSet presAssocID="{5BF8CF6D-AE08-4933-B342-6747F9BECD0D}" presName="desTx" presStyleLbl="alignAccFollowNode1" presStyleIdx="2" presStyleCnt="4">
        <dgm:presLayoutVars>
          <dgm:bulletEnabled val="1"/>
        </dgm:presLayoutVars>
      </dgm:prSet>
      <dgm:spPr/>
    </dgm:pt>
    <dgm:pt modelId="{5C140A9F-41B2-4FC3-9EF6-8310BEFDD636}" type="pres">
      <dgm:prSet presAssocID="{C37EB491-F828-4C28-BB7E-A3DD1AE02B2F}" presName="space" presStyleCnt="0"/>
      <dgm:spPr/>
    </dgm:pt>
    <dgm:pt modelId="{65F3794E-C710-4E39-963F-6D42F92EAD77}" type="pres">
      <dgm:prSet presAssocID="{47FBAC0F-B687-4629-B4C2-A0B36F812A19}" presName="composite" presStyleCnt="0"/>
      <dgm:spPr/>
    </dgm:pt>
    <dgm:pt modelId="{B37D51DE-6843-4F70-9743-9501CC08B7AF}" type="pres">
      <dgm:prSet presAssocID="{47FBAC0F-B687-4629-B4C2-A0B36F812A19}" presName="parTx" presStyleLbl="alignNode1" presStyleIdx="3" presStyleCnt="4">
        <dgm:presLayoutVars>
          <dgm:chMax val="0"/>
          <dgm:chPref val="0"/>
          <dgm:bulletEnabled val="1"/>
        </dgm:presLayoutVars>
      </dgm:prSet>
      <dgm:spPr/>
    </dgm:pt>
    <dgm:pt modelId="{2B8B0FC3-C012-4508-972A-B0116EC243C2}" type="pres">
      <dgm:prSet presAssocID="{47FBAC0F-B687-4629-B4C2-A0B36F812A19}" presName="desTx" presStyleLbl="alignAccFollowNode1" presStyleIdx="3" presStyleCnt="4">
        <dgm:presLayoutVars>
          <dgm:bulletEnabled val="1"/>
        </dgm:presLayoutVars>
      </dgm:prSet>
      <dgm:spPr/>
    </dgm:pt>
  </dgm:ptLst>
  <dgm:cxnLst>
    <dgm:cxn modelId="{E36D8F18-E46F-4896-A935-47C3EAC6E825}" srcId="{F0EE1516-4958-4C6B-8434-04384FFFE4A7}" destId="{398FC503-4B1D-4051-BB2E-C33FDF2EBD10}" srcOrd="1" destOrd="0" parTransId="{4064505E-1A92-4E42-8A5F-946FCC4BBCD9}" sibTransId="{64AADD54-D47C-41E2-97FB-50850D9B9807}"/>
    <dgm:cxn modelId="{9E9A2A1C-8EA8-47E6-BFA1-389EA8991309}" srcId="{398FC503-4B1D-4051-BB2E-C33FDF2EBD10}" destId="{4C85D80C-D7DF-4851-BBC3-39ECCDEE58B5}" srcOrd="0" destOrd="0" parTransId="{944AAF00-EEC6-4A5F-BC0F-69FFEF5A560F}" sibTransId="{23592C2E-0EC4-4AF1-BA15-5B0FE19F7524}"/>
    <dgm:cxn modelId="{98315727-D295-4382-991E-FA8BA5B7C8E0}" type="presOf" srcId="{4C85D80C-D7DF-4851-BBC3-39ECCDEE58B5}" destId="{BB30756D-23DF-4956-AFDF-34C2D780C0CB}" srcOrd="0" destOrd="0" presId="urn:microsoft.com/office/officeart/2005/8/layout/hList1"/>
    <dgm:cxn modelId="{E467F435-ACCC-4A79-B571-DA424DF8B321}" type="presOf" srcId="{E1BEEF1D-5792-49E8-9FA4-B87616879812}" destId="{5A3A77B8-ABB2-42FD-9D0D-EA8C802F30E1}" srcOrd="0" destOrd="0" presId="urn:microsoft.com/office/officeart/2005/8/layout/hList1"/>
    <dgm:cxn modelId="{41F9175C-5DDE-4233-BC55-91F2F6333D53}" type="presOf" srcId="{398FC503-4B1D-4051-BB2E-C33FDF2EBD10}" destId="{D2659292-26DD-4014-BD8A-B60284B485A1}" srcOrd="0" destOrd="0" presId="urn:microsoft.com/office/officeart/2005/8/layout/hList1"/>
    <dgm:cxn modelId="{097E065E-33DC-4FE1-A721-12F9D304501B}" type="presOf" srcId="{7A0088F0-F96F-40A6-B02F-074EBB8BBE30}" destId="{A8075280-8D43-480C-B75D-9D5FC1331BD0}" srcOrd="0" destOrd="0" presId="urn:microsoft.com/office/officeart/2005/8/layout/hList1"/>
    <dgm:cxn modelId="{834FE679-ACBE-40A1-BBAF-532782C9D91D}" srcId="{5BF8CF6D-AE08-4933-B342-6747F9BECD0D}" destId="{7A0088F0-F96F-40A6-B02F-074EBB8BBE30}" srcOrd="0" destOrd="0" parTransId="{2C9D588D-7BD1-427D-996B-273C118BB131}" sibTransId="{F04AC9DC-3088-411E-BA2B-6A4CB32D27F3}"/>
    <dgm:cxn modelId="{56D67F7D-7167-430D-AA28-5E80AE2D562C}" srcId="{F0EE1516-4958-4C6B-8434-04384FFFE4A7}" destId="{5BF8CF6D-AE08-4933-B342-6747F9BECD0D}" srcOrd="2" destOrd="0" parTransId="{1300D905-7227-4383-A53C-BC01C56B0BA7}" sibTransId="{C37EB491-F828-4C28-BB7E-A3DD1AE02B2F}"/>
    <dgm:cxn modelId="{ED511690-D9AD-4034-BEB8-B8B7148F7B5E}" type="presOf" srcId="{5BF8CF6D-AE08-4933-B342-6747F9BECD0D}" destId="{1E07F3CD-838C-43EC-8B79-C1A45D97B2E7}" srcOrd="0" destOrd="0" presId="urn:microsoft.com/office/officeart/2005/8/layout/hList1"/>
    <dgm:cxn modelId="{45011699-5341-4A64-A0BE-BE48D807D749}" type="presOf" srcId="{F0EE1516-4958-4C6B-8434-04384FFFE4A7}" destId="{3AB098BE-EC86-4747-B28B-1E4C0C78C122}" srcOrd="0" destOrd="0" presId="urn:microsoft.com/office/officeart/2005/8/layout/hList1"/>
    <dgm:cxn modelId="{6D6B3E99-C7DE-4773-8EBB-42438F05F686}" srcId="{47FBAC0F-B687-4629-B4C2-A0B36F812A19}" destId="{5B78C185-5242-4D99-8233-B758BB4573BF}" srcOrd="0" destOrd="0" parTransId="{B8FDFAA3-6CD7-4A99-BECB-DC714A030D34}" sibTransId="{9605032B-BA1D-4F19-BB25-8EFD65DF2C8D}"/>
    <dgm:cxn modelId="{5C6B23B6-18AF-4D16-B83A-58742BCBA5F3}" type="presOf" srcId="{C6B015D8-85BE-49AF-87A8-692DD28134C9}" destId="{F4BF4269-243E-40BB-B0A9-DC0FBF2C3070}" srcOrd="0" destOrd="0" presId="urn:microsoft.com/office/officeart/2005/8/layout/hList1"/>
    <dgm:cxn modelId="{36304CB7-C228-45B6-A811-FE2D3552D82D}" type="presOf" srcId="{47FBAC0F-B687-4629-B4C2-A0B36F812A19}" destId="{B37D51DE-6843-4F70-9743-9501CC08B7AF}" srcOrd="0" destOrd="0" presId="urn:microsoft.com/office/officeart/2005/8/layout/hList1"/>
    <dgm:cxn modelId="{E8CF11C1-3112-4A88-921E-2EBDDC5A4026}" srcId="{F0EE1516-4958-4C6B-8434-04384FFFE4A7}" destId="{E1BEEF1D-5792-49E8-9FA4-B87616879812}" srcOrd="0" destOrd="0" parTransId="{5C2B3B1F-6EE4-4849-97C3-CAA60B167198}" sibTransId="{99F9F2E4-D1A4-4CB6-B9F6-2BECD2B161BE}"/>
    <dgm:cxn modelId="{03C66DCA-8BED-4BB4-BA8A-EE14FD434D76}" srcId="{E1BEEF1D-5792-49E8-9FA4-B87616879812}" destId="{C6B015D8-85BE-49AF-87A8-692DD28134C9}" srcOrd="0" destOrd="0" parTransId="{F9B53F57-75F9-4CB0-BBCD-36C71667A479}" sibTransId="{25E17CE2-AE55-4C5F-805E-FB66C2BD0E0F}"/>
    <dgm:cxn modelId="{BD8938DD-B427-44DA-A48E-788E04574E56}" srcId="{F0EE1516-4958-4C6B-8434-04384FFFE4A7}" destId="{47FBAC0F-B687-4629-B4C2-A0B36F812A19}" srcOrd="3" destOrd="0" parTransId="{F7DA8808-29AB-4ABF-BA3A-877ADEF1AF6B}" sibTransId="{C467098B-A3D5-4B64-BD29-236311CC617F}"/>
    <dgm:cxn modelId="{7736E5F7-62B1-4D35-8FEF-1609CB76AE5F}" type="presOf" srcId="{5B78C185-5242-4D99-8233-B758BB4573BF}" destId="{2B8B0FC3-C012-4508-972A-B0116EC243C2}" srcOrd="0" destOrd="0" presId="urn:microsoft.com/office/officeart/2005/8/layout/hList1"/>
    <dgm:cxn modelId="{B104D3B3-7AB7-4E99-B97D-AE8BC550B429}" type="presParOf" srcId="{3AB098BE-EC86-4747-B28B-1E4C0C78C122}" destId="{4E665A5E-DC40-4882-AE90-670B8BF44270}" srcOrd="0" destOrd="0" presId="urn:microsoft.com/office/officeart/2005/8/layout/hList1"/>
    <dgm:cxn modelId="{9B8560F1-1082-4F29-8051-E1A2910AA981}" type="presParOf" srcId="{4E665A5E-DC40-4882-AE90-670B8BF44270}" destId="{5A3A77B8-ABB2-42FD-9D0D-EA8C802F30E1}" srcOrd="0" destOrd="0" presId="urn:microsoft.com/office/officeart/2005/8/layout/hList1"/>
    <dgm:cxn modelId="{C5D4B35A-8F06-4164-80D5-082646919F69}" type="presParOf" srcId="{4E665A5E-DC40-4882-AE90-670B8BF44270}" destId="{F4BF4269-243E-40BB-B0A9-DC0FBF2C3070}" srcOrd="1" destOrd="0" presId="urn:microsoft.com/office/officeart/2005/8/layout/hList1"/>
    <dgm:cxn modelId="{DC7D4BC4-AD00-4417-AEE1-B196C7D0E47A}" type="presParOf" srcId="{3AB098BE-EC86-4747-B28B-1E4C0C78C122}" destId="{3DC964EC-7C13-4199-9083-7B1E99CCF124}" srcOrd="1" destOrd="0" presId="urn:microsoft.com/office/officeart/2005/8/layout/hList1"/>
    <dgm:cxn modelId="{E82087DF-1C53-46B4-A341-88359EC2E1D2}" type="presParOf" srcId="{3AB098BE-EC86-4747-B28B-1E4C0C78C122}" destId="{BBF20B04-E2BE-44B3-9804-CD061209FEC5}" srcOrd="2" destOrd="0" presId="urn:microsoft.com/office/officeart/2005/8/layout/hList1"/>
    <dgm:cxn modelId="{1208DCC2-9E81-4B4A-998A-A96E15E4C38F}" type="presParOf" srcId="{BBF20B04-E2BE-44B3-9804-CD061209FEC5}" destId="{D2659292-26DD-4014-BD8A-B60284B485A1}" srcOrd="0" destOrd="0" presId="urn:microsoft.com/office/officeart/2005/8/layout/hList1"/>
    <dgm:cxn modelId="{EF266A5F-8714-4CFF-8888-E59A6C5ECC1E}" type="presParOf" srcId="{BBF20B04-E2BE-44B3-9804-CD061209FEC5}" destId="{BB30756D-23DF-4956-AFDF-34C2D780C0CB}" srcOrd="1" destOrd="0" presId="urn:microsoft.com/office/officeart/2005/8/layout/hList1"/>
    <dgm:cxn modelId="{59B49F11-BF26-43EA-8763-EDB8152AF311}" type="presParOf" srcId="{3AB098BE-EC86-4747-B28B-1E4C0C78C122}" destId="{E781E751-9BD2-42E3-8D94-EAF68A9686D4}" srcOrd="3" destOrd="0" presId="urn:microsoft.com/office/officeart/2005/8/layout/hList1"/>
    <dgm:cxn modelId="{7BD8827D-539C-41A6-9AD1-3A866A842882}" type="presParOf" srcId="{3AB098BE-EC86-4747-B28B-1E4C0C78C122}" destId="{DBB992A8-F9E7-4AAF-8A43-C5B5AF9B6747}" srcOrd="4" destOrd="0" presId="urn:microsoft.com/office/officeart/2005/8/layout/hList1"/>
    <dgm:cxn modelId="{35715912-5F6B-4552-8BA9-563C4CBC1690}" type="presParOf" srcId="{DBB992A8-F9E7-4AAF-8A43-C5B5AF9B6747}" destId="{1E07F3CD-838C-43EC-8B79-C1A45D97B2E7}" srcOrd="0" destOrd="0" presId="urn:microsoft.com/office/officeart/2005/8/layout/hList1"/>
    <dgm:cxn modelId="{94EE2AA6-39D1-4207-BCDA-F15224201105}" type="presParOf" srcId="{DBB992A8-F9E7-4AAF-8A43-C5B5AF9B6747}" destId="{A8075280-8D43-480C-B75D-9D5FC1331BD0}" srcOrd="1" destOrd="0" presId="urn:microsoft.com/office/officeart/2005/8/layout/hList1"/>
    <dgm:cxn modelId="{3075C2C8-75CC-4239-9160-82B71422364D}" type="presParOf" srcId="{3AB098BE-EC86-4747-B28B-1E4C0C78C122}" destId="{5C140A9F-41B2-4FC3-9EF6-8310BEFDD636}" srcOrd="5" destOrd="0" presId="urn:microsoft.com/office/officeart/2005/8/layout/hList1"/>
    <dgm:cxn modelId="{C4586477-9107-45E0-A422-500C60A40FC1}" type="presParOf" srcId="{3AB098BE-EC86-4747-B28B-1E4C0C78C122}" destId="{65F3794E-C710-4E39-963F-6D42F92EAD77}" srcOrd="6" destOrd="0" presId="urn:microsoft.com/office/officeart/2005/8/layout/hList1"/>
    <dgm:cxn modelId="{63A97638-16A6-4FE6-9E81-3E368C49B099}" type="presParOf" srcId="{65F3794E-C710-4E39-963F-6D42F92EAD77}" destId="{B37D51DE-6843-4F70-9743-9501CC08B7AF}" srcOrd="0" destOrd="0" presId="urn:microsoft.com/office/officeart/2005/8/layout/hList1"/>
    <dgm:cxn modelId="{F283470B-6B38-49F7-B92E-BBAB0F08CCA7}" type="presParOf" srcId="{65F3794E-C710-4E39-963F-6D42F92EAD77}" destId="{2B8B0FC3-C012-4508-972A-B0116EC243C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E1516-4958-4C6B-8434-04384FFFE4A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E1BEEF1D-5792-49E8-9FA4-B87616879812}">
      <dgm:prSet phldrT="[Metin]"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sz="1200" b="0" i="0" dirty="0"/>
            <a:t>f)  Konut alanı;</a:t>
          </a:r>
          <a:endParaRPr lang="tr-TR" sz="1200" dirty="0"/>
        </a:p>
      </dgm:t>
    </dgm:pt>
    <dgm:pt modelId="{5C2B3B1F-6EE4-4849-97C3-CAA60B167198}" type="parTrans" cxnId="{E8CF11C1-3112-4A88-921E-2EBDDC5A4026}">
      <dgm:prSet/>
      <dgm:spPr/>
      <dgm:t>
        <a:bodyPr/>
        <a:lstStyle/>
        <a:p>
          <a:endParaRPr lang="tr-TR"/>
        </a:p>
      </dgm:t>
    </dgm:pt>
    <dgm:pt modelId="{99F9F2E4-D1A4-4CB6-B9F6-2BECD2B161BE}" type="sibTrans" cxnId="{E8CF11C1-3112-4A88-921E-2EBDDC5A4026}">
      <dgm:prSet/>
      <dgm:spPr/>
      <dgm:t>
        <a:bodyPr/>
        <a:lstStyle/>
        <a:p>
          <a:endParaRPr lang="tr-TR"/>
        </a:p>
      </dgm:t>
    </dgm:pt>
    <dgm:pt modelId="{C6B015D8-85BE-49AF-87A8-692DD28134C9}">
      <dgm:prSet phldrT="[Metin]" custT="1">
        <dgm:style>
          <a:lnRef idx="2">
            <a:schemeClr val="accent1"/>
          </a:lnRef>
          <a:fillRef idx="1">
            <a:schemeClr val="lt1"/>
          </a:fillRef>
          <a:effectRef idx="0">
            <a:schemeClr val="accent1"/>
          </a:effectRef>
          <a:fontRef idx="minor">
            <a:schemeClr val="dk1"/>
          </a:fontRef>
        </dgm:style>
      </dgm:prSet>
      <dgm:spPr/>
      <dgm:t>
        <a:bodyPr/>
        <a:lstStyle/>
        <a:p>
          <a:r>
            <a:rPr lang="tr-TR" sz="1400" b="0" i="0" dirty="0"/>
            <a:t>Bu alanda;                                                                                                                                                                                           1) İlgili idare meclisince yol boyu ticaret olarak teşekkül ettiği karar altına alınan konut alanlarında bulunan parsellerin; zemin kat ve yol seviyesinde veya açığa çıkan bodrum katlarının yoldan cephe alan mekânlarında ya da binanın birinci katında veya bodrum katlarında zemin katta yer alan mekanla içten bağlantılı olan ve binanın ortak merdivenleri ile ilişkilendirilmeyen, getirilecek kullanıma ilişkin otopark ihtiyacını karşılamak kaydıyla, gürültü ve kirlilik oluşturmayan ve imalâthane niteliğinde olmayan, gayrisıhhi özellik taşımayan, halkın günlük ihtiyaçlarını karşılamaya yönelik dükkân, kuaför, terzi, eczane, anaokulu ve kreş ile gelişme alanları hariç; Sağlık Bakanlığınca aranan şartlar sağlanmak kaydıyla günübirlik sağlık hizmeti sunulan sağlık kabini, muayenehane, aile sağlığı merkezi, ağız ve diş sağlığı merkezi, diyaliz merkezi, acil servis içermeyen tıp merkezi, </a:t>
          </a:r>
          <a:r>
            <a:rPr lang="tr-TR" sz="1400" b="0" i="0" dirty="0" err="1"/>
            <a:t>psikoteknik</a:t>
          </a:r>
          <a:r>
            <a:rPr lang="tr-TR" sz="1400" b="0" i="0" dirty="0"/>
            <a:t> değerlendirme merkezi, üremeye yardımcı tedavi merkezi, fizik tedavi müessesesi, genetik hastalıklar tanı merkezi, evde bakım merkezi, işitme cihazı merkezi, ısmarlama protez ve </a:t>
          </a:r>
          <a:r>
            <a:rPr lang="tr-TR" sz="1400" b="0" i="0" dirty="0" err="1"/>
            <a:t>ortez</a:t>
          </a:r>
          <a:r>
            <a:rPr lang="tr-TR" sz="1400" b="0" i="0" dirty="0"/>
            <a:t> merkezi ve lokanta, pastane gibi konut dışı hizmetler verilebilir.                                                                                                                                                                                                      2)   İlgili idare meclisince yol boyu ticaret olarak teşekkül ettiği karar altına alınan konut kullanımına ayrılan parsellerde ilgili kamu kurumunun belirlediği standartları sağlamak ve uygun görüşü alınmak ve ayrıca getirilecek kullanıma ilişkin otopark ihtiyacı karşılanmak kaydıyla müstakil olarak; yurt, anaokulu, aile sağlığı merkezi, kreş, ticari katlı otopark binaları ile gelişme alanları haricinde özel sağlık tesisi, özel eğitim tesisi ve yapılabilir. Konut alanlarında (1) numaralı alt bentte belirtilenler haricinde özel sağlık tesisi yapılabilmesi için uygulama imar planında bu amaçla değişiklik yapılarak konut kullanımından çıkarılması gerekir.                                                                                                                                                                       3)  Konut alanlarında kalsa dahi parsellerin konut binası yapılıncaya kadar açık otopark, bahçe düzenlemesi ve peyzajı yapılarak kullandırılmasına ilgili idaresi yetkilidir.                                                                                                                                           4)  Yol boyu ticaret olarak belirlenenler de dâhil konut alanlarında kalan parsellerin araç giriş çıkışından kaynaklanan trafik yükünü azaltmak amacıyla ve ilgili idareden geçit hakkı almak koşuluyla otopark olarak kullanılan bodrum katlarından plan kararı ile kamuya ait yer altı otoparkına araç giriş çıkışı verilebilir.</a:t>
          </a:r>
          <a:endParaRPr lang="tr-TR" sz="1400" dirty="0"/>
        </a:p>
      </dgm:t>
    </dgm:pt>
    <dgm:pt modelId="{F9B53F57-75F9-4CB0-BBCD-36C71667A479}" type="parTrans" cxnId="{03C66DCA-8BED-4BB4-BA8A-EE14FD434D76}">
      <dgm:prSet/>
      <dgm:spPr/>
      <dgm:t>
        <a:bodyPr/>
        <a:lstStyle/>
        <a:p>
          <a:endParaRPr lang="tr-TR"/>
        </a:p>
      </dgm:t>
    </dgm:pt>
    <dgm:pt modelId="{25E17CE2-AE55-4C5F-805E-FB66C2BD0E0F}" type="sibTrans" cxnId="{03C66DCA-8BED-4BB4-BA8A-EE14FD434D76}">
      <dgm:prSet/>
      <dgm:spPr/>
      <dgm:t>
        <a:bodyPr/>
        <a:lstStyle/>
        <a:p>
          <a:endParaRPr lang="tr-TR"/>
        </a:p>
      </dgm:t>
    </dgm:pt>
    <dgm:pt modelId="{3AB098BE-EC86-4747-B28B-1E4C0C78C122}" type="pres">
      <dgm:prSet presAssocID="{F0EE1516-4958-4C6B-8434-04384FFFE4A7}" presName="Name0" presStyleCnt="0">
        <dgm:presLayoutVars>
          <dgm:dir/>
          <dgm:animLvl val="lvl"/>
          <dgm:resizeHandles val="exact"/>
        </dgm:presLayoutVars>
      </dgm:prSet>
      <dgm:spPr/>
    </dgm:pt>
    <dgm:pt modelId="{4E665A5E-DC40-4882-AE90-670B8BF44270}" type="pres">
      <dgm:prSet presAssocID="{E1BEEF1D-5792-49E8-9FA4-B87616879812}" presName="composite" presStyleCnt="0"/>
      <dgm:spPr/>
    </dgm:pt>
    <dgm:pt modelId="{5A3A77B8-ABB2-42FD-9D0D-EA8C802F30E1}" type="pres">
      <dgm:prSet presAssocID="{E1BEEF1D-5792-49E8-9FA4-B87616879812}" presName="parTx" presStyleLbl="alignNode1" presStyleIdx="0" presStyleCnt="1" custScaleY="53123" custLinFactNeighborY="-28863">
        <dgm:presLayoutVars>
          <dgm:chMax val="0"/>
          <dgm:chPref val="0"/>
          <dgm:bulletEnabled val="1"/>
        </dgm:presLayoutVars>
      </dgm:prSet>
      <dgm:spPr/>
    </dgm:pt>
    <dgm:pt modelId="{F4BF4269-243E-40BB-B0A9-DC0FBF2C3070}" type="pres">
      <dgm:prSet presAssocID="{E1BEEF1D-5792-49E8-9FA4-B87616879812}" presName="desTx" presStyleLbl="alignAccFollowNode1" presStyleIdx="0" presStyleCnt="1" custScaleY="100000" custLinFactNeighborY="2935">
        <dgm:presLayoutVars>
          <dgm:bulletEnabled val="1"/>
        </dgm:presLayoutVars>
      </dgm:prSet>
      <dgm:spPr/>
    </dgm:pt>
  </dgm:ptLst>
  <dgm:cxnLst>
    <dgm:cxn modelId="{976BD400-E7C7-4562-992D-17252729E33C}" type="presOf" srcId="{E1BEEF1D-5792-49E8-9FA4-B87616879812}" destId="{5A3A77B8-ABB2-42FD-9D0D-EA8C802F30E1}" srcOrd="0" destOrd="0" presId="urn:microsoft.com/office/officeart/2005/8/layout/hList1"/>
    <dgm:cxn modelId="{D539EB64-FA48-4450-9CA2-BB5B13D78D16}" type="presOf" srcId="{F0EE1516-4958-4C6B-8434-04384FFFE4A7}" destId="{3AB098BE-EC86-4747-B28B-1E4C0C78C122}" srcOrd="0" destOrd="0" presId="urn:microsoft.com/office/officeart/2005/8/layout/hList1"/>
    <dgm:cxn modelId="{08E49379-0386-4FA5-A132-589FB608B709}" type="presOf" srcId="{C6B015D8-85BE-49AF-87A8-692DD28134C9}" destId="{F4BF4269-243E-40BB-B0A9-DC0FBF2C3070}" srcOrd="0" destOrd="0" presId="urn:microsoft.com/office/officeart/2005/8/layout/hList1"/>
    <dgm:cxn modelId="{E8CF11C1-3112-4A88-921E-2EBDDC5A4026}" srcId="{F0EE1516-4958-4C6B-8434-04384FFFE4A7}" destId="{E1BEEF1D-5792-49E8-9FA4-B87616879812}" srcOrd="0" destOrd="0" parTransId="{5C2B3B1F-6EE4-4849-97C3-CAA60B167198}" sibTransId="{99F9F2E4-D1A4-4CB6-B9F6-2BECD2B161BE}"/>
    <dgm:cxn modelId="{03C66DCA-8BED-4BB4-BA8A-EE14FD434D76}" srcId="{E1BEEF1D-5792-49E8-9FA4-B87616879812}" destId="{C6B015D8-85BE-49AF-87A8-692DD28134C9}" srcOrd="0" destOrd="0" parTransId="{F9B53F57-75F9-4CB0-BBCD-36C71667A479}" sibTransId="{25E17CE2-AE55-4C5F-805E-FB66C2BD0E0F}"/>
    <dgm:cxn modelId="{E62FF02C-07EB-4F8E-98C8-6C8C890908D5}" type="presParOf" srcId="{3AB098BE-EC86-4747-B28B-1E4C0C78C122}" destId="{4E665A5E-DC40-4882-AE90-670B8BF44270}" srcOrd="0" destOrd="0" presId="urn:microsoft.com/office/officeart/2005/8/layout/hList1"/>
    <dgm:cxn modelId="{B19C8160-D97C-400C-8AF5-7A747E423FBC}" type="presParOf" srcId="{4E665A5E-DC40-4882-AE90-670B8BF44270}" destId="{5A3A77B8-ABB2-42FD-9D0D-EA8C802F30E1}" srcOrd="0" destOrd="0" presId="urn:microsoft.com/office/officeart/2005/8/layout/hList1"/>
    <dgm:cxn modelId="{53043EDD-EADB-4DFE-9466-4FC634216F0A}" type="presParOf" srcId="{4E665A5E-DC40-4882-AE90-670B8BF44270}" destId="{F4BF4269-243E-40BB-B0A9-DC0FBF2C307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EE1516-4958-4C6B-8434-04384FFFE4A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E1BEEF1D-5792-49E8-9FA4-B87616879812}">
      <dgm:prSet phldrT="[Metin]">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b="0" i="0" dirty="0"/>
            <a:t>g) Ticaret alanı:</a:t>
          </a:r>
          <a:endParaRPr lang="tr-TR" dirty="0"/>
        </a:p>
      </dgm:t>
    </dgm:pt>
    <dgm:pt modelId="{5C2B3B1F-6EE4-4849-97C3-CAA60B167198}" type="parTrans" cxnId="{E8CF11C1-3112-4A88-921E-2EBDDC5A4026}">
      <dgm:prSet/>
      <dgm:spPr/>
      <dgm:t>
        <a:bodyPr/>
        <a:lstStyle/>
        <a:p>
          <a:endParaRPr lang="tr-TR"/>
        </a:p>
      </dgm:t>
    </dgm:pt>
    <dgm:pt modelId="{99F9F2E4-D1A4-4CB6-B9F6-2BECD2B161BE}" type="sibTrans" cxnId="{E8CF11C1-3112-4A88-921E-2EBDDC5A4026}">
      <dgm:prSet/>
      <dgm:spPr/>
      <dgm:t>
        <a:bodyPr/>
        <a:lstStyle/>
        <a:p>
          <a:endParaRPr lang="tr-TR"/>
        </a:p>
      </dgm:t>
    </dgm:pt>
    <dgm:pt modelId="{C6B015D8-85BE-49AF-87A8-692DD28134C9}">
      <dgm:prSet phldrT="[Metin]">
        <dgm:style>
          <a:lnRef idx="2">
            <a:schemeClr val="accent1"/>
          </a:lnRef>
          <a:fillRef idx="1">
            <a:schemeClr val="lt1"/>
          </a:fillRef>
          <a:effectRef idx="0">
            <a:schemeClr val="accent1"/>
          </a:effectRef>
          <a:fontRef idx="minor">
            <a:schemeClr val="dk1"/>
          </a:fontRef>
        </dgm:style>
      </dgm:prSet>
      <dgm:spPr/>
      <dgm:t>
        <a:bodyPr/>
        <a:lstStyle/>
        <a:p>
          <a:r>
            <a:rPr lang="tr-TR" b="0" i="0" dirty="0"/>
            <a:t>Bu alanlarda;   1)  İş merkezleri, yönetim binaları, banka, finans kurumları, ofis-büro, çarşı, çok katlı mağazalar, otoparklar, alışveriş merkezleri, konaklama tesisleri,                        2)  Sinema, tiyatro, müze, kütüphane, sergi salonu gibi sosyal ve kültürel tesisler ile lokanta, restoran, gazino, düğün salonu gibi eğlenceye yönelik birimler,                                                  3)  İlgili kamu kurumun belirlediği standartları sağlamak ve uygun görüşü alınmak kaydıyla özel sağlık tesisleri,   4)  İlgili kamu kurumun belirlediği standartları sağlamak ve uygun görüşü alınmak kaydıyla özel eğitim tesisleri, kurslar, etüt merkezleri, gibi ticaret ve hizmetlere ilişkin yapılar yapılabilir.</a:t>
          </a:r>
          <a:endParaRPr lang="tr-TR" dirty="0"/>
        </a:p>
      </dgm:t>
    </dgm:pt>
    <dgm:pt modelId="{F9B53F57-75F9-4CB0-BBCD-36C71667A479}" type="parTrans" cxnId="{03C66DCA-8BED-4BB4-BA8A-EE14FD434D76}">
      <dgm:prSet/>
      <dgm:spPr/>
      <dgm:t>
        <a:bodyPr/>
        <a:lstStyle/>
        <a:p>
          <a:endParaRPr lang="tr-TR"/>
        </a:p>
      </dgm:t>
    </dgm:pt>
    <dgm:pt modelId="{25E17CE2-AE55-4C5F-805E-FB66C2BD0E0F}" type="sibTrans" cxnId="{03C66DCA-8BED-4BB4-BA8A-EE14FD434D76}">
      <dgm:prSet/>
      <dgm:spPr/>
      <dgm:t>
        <a:bodyPr/>
        <a:lstStyle/>
        <a:p>
          <a:endParaRPr lang="tr-TR"/>
        </a:p>
      </dgm:t>
    </dgm:pt>
    <dgm:pt modelId="{398FC503-4B1D-4051-BB2E-C33FDF2EBD10}">
      <dgm:prSet phldrT="[Metin]">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sv-SE" b="0" i="0" dirty="0"/>
            <a:t>ğ) Ticaret+Konut, Turizm+Ticaret, Turizm+Ticaret+Konut gibi karma kullanım alanları:</a:t>
          </a:r>
          <a:endParaRPr lang="tr-TR" dirty="0"/>
        </a:p>
      </dgm:t>
    </dgm:pt>
    <dgm:pt modelId="{4064505E-1A92-4E42-8A5F-946FCC4BBCD9}" type="parTrans" cxnId="{E36D8F18-E46F-4896-A935-47C3EAC6E825}">
      <dgm:prSet/>
      <dgm:spPr/>
      <dgm:t>
        <a:bodyPr/>
        <a:lstStyle/>
        <a:p>
          <a:endParaRPr lang="tr-TR"/>
        </a:p>
      </dgm:t>
    </dgm:pt>
    <dgm:pt modelId="{64AADD54-D47C-41E2-97FB-50850D9B9807}" type="sibTrans" cxnId="{E36D8F18-E46F-4896-A935-47C3EAC6E825}">
      <dgm:prSet/>
      <dgm:spPr/>
      <dgm:t>
        <a:bodyPr/>
        <a:lstStyle/>
        <a:p>
          <a:endParaRPr lang="tr-TR"/>
        </a:p>
      </dgm:t>
    </dgm:pt>
    <dgm:pt modelId="{4C85D80C-D7DF-4851-BBC3-39ECCDEE58B5}">
      <dgm:prSet phldrT="[Metin]">
        <dgm:style>
          <a:lnRef idx="2">
            <a:schemeClr val="accent1"/>
          </a:lnRef>
          <a:fillRef idx="1">
            <a:schemeClr val="lt1"/>
          </a:fillRef>
          <a:effectRef idx="0">
            <a:schemeClr val="accent1"/>
          </a:effectRef>
          <a:fontRef idx="minor">
            <a:schemeClr val="dk1"/>
          </a:fontRef>
        </dgm:style>
      </dgm:prSet>
      <dgm:spPr/>
      <dgm:t>
        <a:bodyPr/>
        <a:lstStyle/>
        <a:p>
          <a:r>
            <a:rPr lang="tr-TR" b="0" i="0" dirty="0"/>
            <a:t>Tek başına konut olarak kullanılmamak koşuluyla, ticaret, turizm, konut kullanımlarından konut hariç sadece birinin veya ikisinin veya tamamının birlikte yer aldığı alanlardır. Bu alanlarda; 1)  Bu alanlarda plandaki kullanım kararına bağlı olarak konut veya turizm tesisi yapılması halinde yoldan cephe alan zemin veya bodrum katların ticaret veya hizmetler sektörünün kullanımında olması ve konut veya turizm tesisi için ayrı bina girişi ve merdiveni bulunması şartı aranır. Her bir kullanım için bağımsız giriş çıkış ve merdiven düzenlenmesi, kullanım oranlarının ve sosyal ve teknik altyapı alanlarının imar planlarıyla tayin edilmesi esastır. İmar planında bu oran belirlenmemiş ise, konut kullanımı emsale konu alanın % 20’sini aşamaz. 2) Bu alanlarda ayrıca plan kararı gerekmeden gerçek ve tüzel kişilere veya kamuya ait; yurt, kurs, ticari katlı otopark, sosyal ve kültürel tesisler yapılabilir.                                            3) </a:t>
          </a:r>
          <a:r>
            <a:rPr lang="tr-TR" b="0" i="0" dirty="0" err="1"/>
            <a:t>Ticaret+Konut,Turizm+Ticaret+Konut</a:t>
          </a:r>
          <a:r>
            <a:rPr lang="tr-TR" b="0" i="0" dirty="0"/>
            <a:t> gibi konut da yapılabilen karma kullanım alanlarında konut veya yüksek nitelikli konut yapılabilmesi için, imar planında konutun ihtiyacı olan sosyal ve teknik alt yapı ve donatı alanlarının konut kullanımının getireceği nüfus yoğunluğu üzerinden hesap edilerek bu alana hizmet verecek şekilde ayrılmış olması şarttır.                                               4)  Konut, ticaret, turizm alanlarının her biri için belirlenen plan değişikliği gerektirmeksizin yapılabilecek yapılar, aynı şartlar çerçevesinde karma kullanım alanlarında da yapılabilir. Ancak bu durumda, karma kullanımın bir alanı dikkate alınarak yapılacak uygulama karma kullanımın diğer alanına göre gerekli koşullara aykırılık teşkil etmemesi gerekir.</a:t>
          </a:r>
          <a:endParaRPr lang="tr-TR" dirty="0"/>
        </a:p>
      </dgm:t>
    </dgm:pt>
    <dgm:pt modelId="{944AAF00-EEC6-4A5F-BC0F-69FFEF5A560F}" type="parTrans" cxnId="{9E9A2A1C-8EA8-47E6-BFA1-389EA8991309}">
      <dgm:prSet/>
      <dgm:spPr/>
      <dgm:t>
        <a:bodyPr/>
        <a:lstStyle/>
        <a:p>
          <a:endParaRPr lang="tr-TR"/>
        </a:p>
      </dgm:t>
    </dgm:pt>
    <dgm:pt modelId="{23592C2E-0EC4-4AF1-BA15-5B0FE19F7524}" type="sibTrans" cxnId="{9E9A2A1C-8EA8-47E6-BFA1-389EA8991309}">
      <dgm:prSet/>
      <dgm:spPr/>
      <dgm:t>
        <a:bodyPr/>
        <a:lstStyle/>
        <a:p>
          <a:endParaRPr lang="tr-TR"/>
        </a:p>
      </dgm:t>
    </dgm:pt>
    <dgm:pt modelId="{47FBAC0F-B687-4629-B4C2-A0B36F812A19}">
      <dgm:prSet phldrT="[Metin]">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b="0" i="0" dirty="0"/>
            <a:t>ı) İbadet yeri:</a:t>
          </a:r>
          <a:endParaRPr lang="tr-TR" dirty="0"/>
        </a:p>
      </dgm:t>
    </dgm:pt>
    <dgm:pt modelId="{F7DA8808-29AB-4ABF-BA3A-877ADEF1AF6B}" type="parTrans" cxnId="{BD8938DD-B427-44DA-A48E-788E04574E56}">
      <dgm:prSet/>
      <dgm:spPr/>
      <dgm:t>
        <a:bodyPr/>
        <a:lstStyle/>
        <a:p>
          <a:endParaRPr lang="tr-TR"/>
        </a:p>
      </dgm:t>
    </dgm:pt>
    <dgm:pt modelId="{C467098B-A3D5-4B64-BD29-236311CC617F}" type="sibTrans" cxnId="{BD8938DD-B427-44DA-A48E-788E04574E56}">
      <dgm:prSet/>
      <dgm:spPr/>
      <dgm:t>
        <a:bodyPr/>
        <a:lstStyle/>
        <a:p>
          <a:endParaRPr lang="tr-TR"/>
        </a:p>
      </dgm:t>
    </dgm:pt>
    <dgm:pt modelId="{5B78C185-5242-4D99-8233-B758BB4573BF}">
      <dgm:prSet phldrT="[Metin]">
        <dgm:style>
          <a:lnRef idx="2">
            <a:schemeClr val="accent1"/>
          </a:lnRef>
          <a:fillRef idx="1">
            <a:schemeClr val="lt1"/>
          </a:fillRef>
          <a:effectRef idx="0">
            <a:schemeClr val="accent1"/>
          </a:effectRef>
          <a:fontRef idx="minor">
            <a:schemeClr val="dk1"/>
          </a:fontRef>
        </dgm:style>
      </dgm:prSet>
      <dgm:spPr/>
      <dgm:t>
        <a:bodyPr/>
        <a:lstStyle/>
        <a:p>
          <a:r>
            <a:rPr lang="tr-TR" b="0" i="0" dirty="0"/>
            <a:t>İbadet yerlerinde cami/mescit vasfı ve görünüşünün önüne geçmemek, gürültü ve kirlilik oluşturmamak, imalâthane niteliğinde olmamak, gayrı sıhhi özellik taşımamak ve giriş-çıkışları ibadet yerinin girişlerinden ayrı olmak kaydıyla Diyanet İşleri Başkanlığınca belirlenecek usul ve esaslara göre dini tesise hizmet veren ticari mekânlar yapılabilir. Bu mekânların, arazinin durumuna göre en fazla bir cephesinin açığa çıkması ve dini tesisin taban alanını geçmemesi esastır.</a:t>
          </a:r>
          <a:endParaRPr lang="tr-TR" dirty="0"/>
        </a:p>
      </dgm:t>
    </dgm:pt>
    <dgm:pt modelId="{B8FDFAA3-6CD7-4A99-BECB-DC714A030D34}" type="parTrans" cxnId="{6D6B3E99-C7DE-4773-8EBB-42438F05F686}">
      <dgm:prSet/>
      <dgm:spPr/>
      <dgm:t>
        <a:bodyPr/>
        <a:lstStyle/>
        <a:p>
          <a:endParaRPr lang="tr-TR"/>
        </a:p>
      </dgm:t>
    </dgm:pt>
    <dgm:pt modelId="{9605032B-BA1D-4F19-BB25-8EFD65DF2C8D}" type="sibTrans" cxnId="{6D6B3E99-C7DE-4773-8EBB-42438F05F686}">
      <dgm:prSet/>
      <dgm:spPr/>
      <dgm:t>
        <a:bodyPr/>
        <a:lstStyle/>
        <a:p>
          <a:endParaRPr lang="tr-TR"/>
        </a:p>
      </dgm:t>
    </dgm:pt>
    <dgm:pt modelId="{5BF8CF6D-AE08-4933-B342-6747F9BECD0D}">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tr-TR" sz="1200" b="0" i="0" dirty="0">
              <a:solidFill>
                <a:srgbClr val="800000"/>
              </a:solidFill>
            </a:rPr>
            <a:t>h) Sosyal mekânlar:</a:t>
          </a:r>
          <a:endParaRPr lang="tr-TR" sz="1200" dirty="0">
            <a:solidFill>
              <a:srgbClr val="800000"/>
            </a:solidFill>
          </a:endParaRPr>
        </a:p>
      </dgm:t>
    </dgm:pt>
    <dgm:pt modelId="{1300D905-7227-4383-A53C-BC01C56B0BA7}" type="parTrans" cxnId="{56D67F7D-7167-430D-AA28-5E80AE2D562C}">
      <dgm:prSet/>
      <dgm:spPr/>
      <dgm:t>
        <a:bodyPr/>
        <a:lstStyle/>
        <a:p>
          <a:endParaRPr lang="tr-TR"/>
        </a:p>
      </dgm:t>
    </dgm:pt>
    <dgm:pt modelId="{C37EB491-F828-4C28-BB7E-A3DD1AE02B2F}" type="sibTrans" cxnId="{56D67F7D-7167-430D-AA28-5E80AE2D562C}">
      <dgm:prSet/>
      <dgm:spPr/>
      <dgm:t>
        <a:bodyPr/>
        <a:lstStyle/>
        <a:p>
          <a:endParaRPr lang="tr-TR"/>
        </a:p>
      </dgm:t>
    </dgm:pt>
    <dgm:pt modelId="{7A0088F0-F96F-40A6-B02F-074EBB8BBE30}">
      <dgm:prSet custT="1">
        <dgm:style>
          <a:lnRef idx="2">
            <a:schemeClr val="accent1"/>
          </a:lnRef>
          <a:fillRef idx="1">
            <a:schemeClr val="lt1"/>
          </a:fillRef>
          <a:effectRef idx="0">
            <a:schemeClr val="accent1"/>
          </a:effectRef>
          <a:fontRef idx="minor">
            <a:schemeClr val="dk1"/>
          </a:fontRef>
        </dgm:style>
      </dgm:prSet>
      <dgm:spPr/>
      <dgm:t>
        <a:bodyPr/>
        <a:lstStyle/>
        <a:p>
          <a:r>
            <a:rPr lang="tr-TR" sz="1050" b="0" i="0" dirty="0"/>
            <a:t>Alışveriş merkezi ve benzeri ticari kullanımlı binalarda, iş hanı, büro, yönetim binası gibi umumi ve resmi binalarda, fabrika ve benzeri sanayi tesislerinde, düğün salonu, lokanta, gazino, sinema, tiyatro, müze, kütüphane ve kongre merkezi, yurt binaları, spor tesisleri gibi sosyal ve kültürel yapı ve tesislerde, eğitim yapılarında, hastane ve benzeri sağlık tesislerinde, havaalanı, liman, terminal, tren garı, metro istasyonu gibi ulaşım yapı ve tesislerinde, akaryakıt istasyonlarında, oteller ve benzeri turizm tesislerinde, kullanıcıların, çalışanların veya müşterilerin ihtiyaçlarının karşılanması amacıyla mescit, bebek emzirme yeri, çocuk bakım ve oyun alanı, </a:t>
          </a:r>
          <a:r>
            <a:rPr lang="tr-TR" sz="1200" b="0" i="0" dirty="0">
              <a:solidFill>
                <a:srgbClr val="800000"/>
              </a:solidFill>
            </a:rPr>
            <a:t>yetmiş beşten fazla bağımsız bölümü bulunan konut parsellerinde mescit ve çocuk oyun alanı, </a:t>
          </a:r>
          <a:r>
            <a:rPr lang="tr-TR" sz="1050" b="0" i="0" dirty="0"/>
            <a:t>milli park, tabiat parkı, bölge parkı, mesire alanı, piknik alanı, açık spor alanları gibi yerlerde ise mescit, bebek emzirme yeri ve kullanıcı sayısına göre umumi tuvalet için gerekli mekan ayrılır. Bu mekânların tamamlayıcısı olan; abdest alma mekânları ile diğer gerekli mekânların, kolay ve erişilebilir bir yerde bu mekânlarla birlikte yer alması zorunludur.</a:t>
          </a:r>
          <a:endParaRPr lang="tr-TR" sz="1050" dirty="0"/>
        </a:p>
      </dgm:t>
    </dgm:pt>
    <dgm:pt modelId="{2C9D588D-7BD1-427D-996B-273C118BB131}" type="parTrans" cxnId="{834FE679-ACBE-40A1-BBAF-532782C9D91D}">
      <dgm:prSet/>
      <dgm:spPr/>
      <dgm:t>
        <a:bodyPr/>
        <a:lstStyle/>
        <a:p>
          <a:endParaRPr lang="tr-TR"/>
        </a:p>
      </dgm:t>
    </dgm:pt>
    <dgm:pt modelId="{F04AC9DC-3088-411E-BA2B-6A4CB32D27F3}" type="sibTrans" cxnId="{834FE679-ACBE-40A1-BBAF-532782C9D91D}">
      <dgm:prSet/>
      <dgm:spPr/>
      <dgm:t>
        <a:bodyPr/>
        <a:lstStyle/>
        <a:p>
          <a:endParaRPr lang="tr-TR"/>
        </a:p>
      </dgm:t>
    </dgm:pt>
    <dgm:pt modelId="{4E36110E-E680-4641-9EF1-CFD4885D9ACF}">
      <dgm:prSet>
        <dgm:style>
          <a:lnRef idx="2">
            <a:schemeClr val="accent1"/>
          </a:lnRef>
          <a:fillRef idx="1">
            <a:schemeClr val="lt1"/>
          </a:fillRef>
          <a:effectRef idx="0">
            <a:schemeClr val="accent1"/>
          </a:effectRef>
          <a:fontRef idx="minor">
            <a:schemeClr val="dk1"/>
          </a:fontRef>
        </dgm:style>
      </dgm:prSet>
      <dgm:spPr/>
      <dgm:t>
        <a:bodyPr/>
        <a:lstStyle/>
        <a:p>
          <a:endParaRPr lang="tr-TR" b="0" i="0" dirty="0"/>
        </a:p>
      </dgm:t>
    </dgm:pt>
    <dgm:pt modelId="{02553BF3-AF7F-4A64-AAB9-FFA289249368}" type="parTrans" cxnId="{2197FDF0-CAD7-4DD9-ACB6-BA08305804E2}">
      <dgm:prSet/>
      <dgm:spPr/>
      <dgm:t>
        <a:bodyPr/>
        <a:lstStyle/>
        <a:p>
          <a:endParaRPr lang="tr-TR"/>
        </a:p>
      </dgm:t>
    </dgm:pt>
    <dgm:pt modelId="{C00B0A89-52D8-4FD3-883C-58A7B2F1404F}" type="sibTrans" cxnId="{2197FDF0-CAD7-4DD9-ACB6-BA08305804E2}">
      <dgm:prSet/>
      <dgm:spPr/>
      <dgm:t>
        <a:bodyPr/>
        <a:lstStyle/>
        <a:p>
          <a:endParaRPr lang="tr-TR"/>
        </a:p>
      </dgm:t>
    </dgm:pt>
    <dgm:pt modelId="{3AB098BE-EC86-4747-B28B-1E4C0C78C122}" type="pres">
      <dgm:prSet presAssocID="{F0EE1516-4958-4C6B-8434-04384FFFE4A7}" presName="Name0" presStyleCnt="0">
        <dgm:presLayoutVars>
          <dgm:dir/>
          <dgm:animLvl val="lvl"/>
          <dgm:resizeHandles val="exact"/>
        </dgm:presLayoutVars>
      </dgm:prSet>
      <dgm:spPr/>
    </dgm:pt>
    <dgm:pt modelId="{4E665A5E-DC40-4882-AE90-670B8BF44270}" type="pres">
      <dgm:prSet presAssocID="{E1BEEF1D-5792-49E8-9FA4-B87616879812}" presName="composite" presStyleCnt="0"/>
      <dgm:spPr/>
    </dgm:pt>
    <dgm:pt modelId="{5A3A77B8-ABB2-42FD-9D0D-EA8C802F30E1}" type="pres">
      <dgm:prSet presAssocID="{E1BEEF1D-5792-49E8-9FA4-B87616879812}" presName="parTx" presStyleLbl="alignNode1" presStyleIdx="0" presStyleCnt="4">
        <dgm:presLayoutVars>
          <dgm:chMax val="0"/>
          <dgm:chPref val="0"/>
          <dgm:bulletEnabled val="1"/>
        </dgm:presLayoutVars>
      </dgm:prSet>
      <dgm:spPr/>
    </dgm:pt>
    <dgm:pt modelId="{F4BF4269-243E-40BB-B0A9-DC0FBF2C3070}" type="pres">
      <dgm:prSet presAssocID="{E1BEEF1D-5792-49E8-9FA4-B87616879812}" presName="desTx" presStyleLbl="alignAccFollowNode1" presStyleIdx="0" presStyleCnt="4">
        <dgm:presLayoutVars>
          <dgm:bulletEnabled val="1"/>
        </dgm:presLayoutVars>
      </dgm:prSet>
      <dgm:spPr/>
    </dgm:pt>
    <dgm:pt modelId="{3DC964EC-7C13-4199-9083-7B1E99CCF124}" type="pres">
      <dgm:prSet presAssocID="{99F9F2E4-D1A4-4CB6-B9F6-2BECD2B161BE}" presName="space" presStyleCnt="0"/>
      <dgm:spPr/>
    </dgm:pt>
    <dgm:pt modelId="{BBF20B04-E2BE-44B3-9804-CD061209FEC5}" type="pres">
      <dgm:prSet presAssocID="{398FC503-4B1D-4051-BB2E-C33FDF2EBD10}" presName="composite" presStyleCnt="0"/>
      <dgm:spPr/>
    </dgm:pt>
    <dgm:pt modelId="{D2659292-26DD-4014-BD8A-B60284B485A1}" type="pres">
      <dgm:prSet presAssocID="{398FC503-4B1D-4051-BB2E-C33FDF2EBD10}" presName="parTx" presStyleLbl="alignNode1" presStyleIdx="1" presStyleCnt="4">
        <dgm:presLayoutVars>
          <dgm:chMax val="0"/>
          <dgm:chPref val="0"/>
          <dgm:bulletEnabled val="1"/>
        </dgm:presLayoutVars>
      </dgm:prSet>
      <dgm:spPr/>
    </dgm:pt>
    <dgm:pt modelId="{BB30756D-23DF-4956-AFDF-34C2D780C0CB}" type="pres">
      <dgm:prSet presAssocID="{398FC503-4B1D-4051-BB2E-C33FDF2EBD10}" presName="desTx" presStyleLbl="alignAccFollowNode1" presStyleIdx="1" presStyleCnt="4">
        <dgm:presLayoutVars>
          <dgm:bulletEnabled val="1"/>
        </dgm:presLayoutVars>
      </dgm:prSet>
      <dgm:spPr/>
    </dgm:pt>
    <dgm:pt modelId="{E781E751-9BD2-42E3-8D94-EAF68A9686D4}" type="pres">
      <dgm:prSet presAssocID="{64AADD54-D47C-41E2-97FB-50850D9B9807}" presName="space" presStyleCnt="0"/>
      <dgm:spPr/>
    </dgm:pt>
    <dgm:pt modelId="{DBB992A8-F9E7-4AAF-8A43-C5B5AF9B6747}" type="pres">
      <dgm:prSet presAssocID="{5BF8CF6D-AE08-4933-B342-6747F9BECD0D}" presName="composite" presStyleCnt="0"/>
      <dgm:spPr/>
    </dgm:pt>
    <dgm:pt modelId="{1E07F3CD-838C-43EC-8B79-C1A45D97B2E7}" type="pres">
      <dgm:prSet presAssocID="{5BF8CF6D-AE08-4933-B342-6747F9BECD0D}" presName="parTx" presStyleLbl="alignNode1" presStyleIdx="2" presStyleCnt="4">
        <dgm:presLayoutVars>
          <dgm:chMax val="0"/>
          <dgm:chPref val="0"/>
          <dgm:bulletEnabled val="1"/>
        </dgm:presLayoutVars>
      </dgm:prSet>
      <dgm:spPr/>
    </dgm:pt>
    <dgm:pt modelId="{A8075280-8D43-480C-B75D-9D5FC1331BD0}" type="pres">
      <dgm:prSet presAssocID="{5BF8CF6D-AE08-4933-B342-6747F9BECD0D}" presName="desTx" presStyleLbl="alignAccFollowNode1" presStyleIdx="2" presStyleCnt="4">
        <dgm:presLayoutVars>
          <dgm:bulletEnabled val="1"/>
        </dgm:presLayoutVars>
      </dgm:prSet>
      <dgm:spPr/>
    </dgm:pt>
    <dgm:pt modelId="{5C140A9F-41B2-4FC3-9EF6-8310BEFDD636}" type="pres">
      <dgm:prSet presAssocID="{C37EB491-F828-4C28-BB7E-A3DD1AE02B2F}" presName="space" presStyleCnt="0"/>
      <dgm:spPr/>
    </dgm:pt>
    <dgm:pt modelId="{65F3794E-C710-4E39-963F-6D42F92EAD77}" type="pres">
      <dgm:prSet presAssocID="{47FBAC0F-B687-4629-B4C2-A0B36F812A19}" presName="composite" presStyleCnt="0"/>
      <dgm:spPr/>
    </dgm:pt>
    <dgm:pt modelId="{B37D51DE-6843-4F70-9743-9501CC08B7AF}" type="pres">
      <dgm:prSet presAssocID="{47FBAC0F-B687-4629-B4C2-A0B36F812A19}" presName="parTx" presStyleLbl="alignNode1" presStyleIdx="3" presStyleCnt="4">
        <dgm:presLayoutVars>
          <dgm:chMax val="0"/>
          <dgm:chPref val="0"/>
          <dgm:bulletEnabled val="1"/>
        </dgm:presLayoutVars>
      </dgm:prSet>
      <dgm:spPr/>
    </dgm:pt>
    <dgm:pt modelId="{2B8B0FC3-C012-4508-972A-B0116EC243C2}" type="pres">
      <dgm:prSet presAssocID="{47FBAC0F-B687-4629-B4C2-A0B36F812A19}" presName="desTx" presStyleLbl="alignAccFollowNode1" presStyleIdx="3" presStyleCnt="4">
        <dgm:presLayoutVars>
          <dgm:bulletEnabled val="1"/>
        </dgm:presLayoutVars>
      </dgm:prSet>
      <dgm:spPr/>
    </dgm:pt>
  </dgm:ptLst>
  <dgm:cxnLst>
    <dgm:cxn modelId="{E36D8F18-E46F-4896-A935-47C3EAC6E825}" srcId="{F0EE1516-4958-4C6B-8434-04384FFFE4A7}" destId="{398FC503-4B1D-4051-BB2E-C33FDF2EBD10}" srcOrd="1" destOrd="0" parTransId="{4064505E-1A92-4E42-8A5F-946FCC4BBCD9}" sibTransId="{64AADD54-D47C-41E2-97FB-50850D9B9807}"/>
    <dgm:cxn modelId="{9E9A2A1C-8EA8-47E6-BFA1-389EA8991309}" srcId="{398FC503-4B1D-4051-BB2E-C33FDF2EBD10}" destId="{4C85D80C-D7DF-4851-BBC3-39ECCDEE58B5}" srcOrd="0" destOrd="0" parTransId="{944AAF00-EEC6-4A5F-BC0F-69FFEF5A560F}" sibTransId="{23592C2E-0EC4-4AF1-BA15-5B0FE19F7524}"/>
    <dgm:cxn modelId="{87657222-446A-4EFD-A3AA-F01419DE4DA7}" type="presOf" srcId="{7A0088F0-F96F-40A6-B02F-074EBB8BBE30}" destId="{A8075280-8D43-480C-B75D-9D5FC1331BD0}" srcOrd="0" destOrd="0" presId="urn:microsoft.com/office/officeart/2005/8/layout/hList1"/>
    <dgm:cxn modelId="{C801102B-B3FE-4A95-B135-B710C1E4AAF2}" type="presOf" srcId="{398FC503-4B1D-4051-BB2E-C33FDF2EBD10}" destId="{D2659292-26DD-4014-BD8A-B60284B485A1}" srcOrd="0" destOrd="0" presId="urn:microsoft.com/office/officeart/2005/8/layout/hList1"/>
    <dgm:cxn modelId="{F6BF6C40-03E3-4914-93D7-33D6870DF8B8}" type="presOf" srcId="{47FBAC0F-B687-4629-B4C2-A0B36F812A19}" destId="{B37D51DE-6843-4F70-9743-9501CC08B7AF}" srcOrd="0" destOrd="0" presId="urn:microsoft.com/office/officeart/2005/8/layout/hList1"/>
    <dgm:cxn modelId="{1955AA4F-EB0C-4BF0-8766-4AD981EE1365}" type="presOf" srcId="{C6B015D8-85BE-49AF-87A8-692DD28134C9}" destId="{F4BF4269-243E-40BB-B0A9-DC0FBF2C3070}" srcOrd="0" destOrd="0" presId="urn:microsoft.com/office/officeart/2005/8/layout/hList1"/>
    <dgm:cxn modelId="{834FE679-ACBE-40A1-BBAF-532782C9D91D}" srcId="{5BF8CF6D-AE08-4933-B342-6747F9BECD0D}" destId="{7A0088F0-F96F-40A6-B02F-074EBB8BBE30}" srcOrd="0" destOrd="0" parTransId="{2C9D588D-7BD1-427D-996B-273C118BB131}" sibTransId="{F04AC9DC-3088-411E-BA2B-6A4CB32D27F3}"/>
    <dgm:cxn modelId="{FE57337B-F23A-494A-9DDD-DEDB3420BCED}" type="presOf" srcId="{F0EE1516-4958-4C6B-8434-04384FFFE4A7}" destId="{3AB098BE-EC86-4747-B28B-1E4C0C78C122}" srcOrd="0" destOrd="0" presId="urn:microsoft.com/office/officeart/2005/8/layout/hList1"/>
    <dgm:cxn modelId="{03B4457D-AED5-4C96-9CC9-D978C29D86CE}" type="presOf" srcId="{4C85D80C-D7DF-4851-BBC3-39ECCDEE58B5}" destId="{BB30756D-23DF-4956-AFDF-34C2D780C0CB}" srcOrd="0" destOrd="0" presId="urn:microsoft.com/office/officeart/2005/8/layout/hList1"/>
    <dgm:cxn modelId="{56D67F7D-7167-430D-AA28-5E80AE2D562C}" srcId="{F0EE1516-4958-4C6B-8434-04384FFFE4A7}" destId="{5BF8CF6D-AE08-4933-B342-6747F9BECD0D}" srcOrd="2" destOrd="0" parTransId="{1300D905-7227-4383-A53C-BC01C56B0BA7}" sibTransId="{C37EB491-F828-4C28-BB7E-A3DD1AE02B2F}"/>
    <dgm:cxn modelId="{AAA34897-69CE-4F53-B5CC-2CF097CF1310}" type="presOf" srcId="{5B78C185-5242-4D99-8233-B758BB4573BF}" destId="{2B8B0FC3-C012-4508-972A-B0116EC243C2}" srcOrd="0" destOrd="0" presId="urn:microsoft.com/office/officeart/2005/8/layout/hList1"/>
    <dgm:cxn modelId="{6D6B3E99-C7DE-4773-8EBB-42438F05F686}" srcId="{47FBAC0F-B687-4629-B4C2-A0B36F812A19}" destId="{5B78C185-5242-4D99-8233-B758BB4573BF}" srcOrd="0" destOrd="0" parTransId="{B8FDFAA3-6CD7-4A99-BECB-DC714A030D34}" sibTransId="{9605032B-BA1D-4F19-BB25-8EFD65DF2C8D}"/>
    <dgm:cxn modelId="{E8CF11C1-3112-4A88-921E-2EBDDC5A4026}" srcId="{F0EE1516-4958-4C6B-8434-04384FFFE4A7}" destId="{E1BEEF1D-5792-49E8-9FA4-B87616879812}" srcOrd="0" destOrd="0" parTransId="{5C2B3B1F-6EE4-4849-97C3-CAA60B167198}" sibTransId="{99F9F2E4-D1A4-4CB6-B9F6-2BECD2B161BE}"/>
    <dgm:cxn modelId="{03C66DCA-8BED-4BB4-BA8A-EE14FD434D76}" srcId="{E1BEEF1D-5792-49E8-9FA4-B87616879812}" destId="{C6B015D8-85BE-49AF-87A8-692DD28134C9}" srcOrd="0" destOrd="0" parTransId="{F9B53F57-75F9-4CB0-BBCD-36C71667A479}" sibTransId="{25E17CE2-AE55-4C5F-805E-FB66C2BD0E0F}"/>
    <dgm:cxn modelId="{67A34FCA-17F5-4FC2-BCE9-93B7A8FA3F09}" type="presOf" srcId="{5BF8CF6D-AE08-4933-B342-6747F9BECD0D}" destId="{1E07F3CD-838C-43EC-8B79-C1A45D97B2E7}" srcOrd="0" destOrd="0" presId="urn:microsoft.com/office/officeart/2005/8/layout/hList1"/>
    <dgm:cxn modelId="{BD8938DD-B427-44DA-A48E-788E04574E56}" srcId="{F0EE1516-4958-4C6B-8434-04384FFFE4A7}" destId="{47FBAC0F-B687-4629-B4C2-A0B36F812A19}" srcOrd="3" destOrd="0" parTransId="{F7DA8808-29AB-4ABF-BA3A-877ADEF1AF6B}" sibTransId="{C467098B-A3D5-4B64-BD29-236311CC617F}"/>
    <dgm:cxn modelId="{20F225EA-F31E-4446-A256-0E1836F09ACF}" type="presOf" srcId="{E1BEEF1D-5792-49E8-9FA4-B87616879812}" destId="{5A3A77B8-ABB2-42FD-9D0D-EA8C802F30E1}" srcOrd="0" destOrd="0" presId="urn:microsoft.com/office/officeart/2005/8/layout/hList1"/>
    <dgm:cxn modelId="{2197FDF0-CAD7-4DD9-ACB6-BA08305804E2}" srcId="{47FBAC0F-B687-4629-B4C2-A0B36F812A19}" destId="{4E36110E-E680-4641-9EF1-CFD4885D9ACF}" srcOrd="1" destOrd="0" parTransId="{02553BF3-AF7F-4A64-AAB9-FFA289249368}" sibTransId="{C00B0A89-52D8-4FD3-883C-58A7B2F1404F}"/>
    <dgm:cxn modelId="{927858F6-FBF3-4064-8476-A158306C3DC9}" type="presOf" srcId="{4E36110E-E680-4641-9EF1-CFD4885D9ACF}" destId="{2B8B0FC3-C012-4508-972A-B0116EC243C2}" srcOrd="0" destOrd="1" presId="urn:microsoft.com/office/officeart/2005/8/layout/hList1"/>
    <dgm:cxn modelId="{07CD6185-4299-4FE8-854E-C479602DF8FC}" type="presParOf" srcId="{3AB098BE-EC86-4747-B28B-1E4C0C78C122}" destId="{4E665A5E-DC40-4882-AE90-670B8BF44270}" srcOrd="0" destOrd="0" presId="urn:microsoft.com/office/officeart/2005/8/layout/hList1"/>
    <dgm:cxn modelId="{32D31689-E80C-4A73-B32B-BA243C6E4B9A}" type="presParOf" srcId="{4E665A5E-DC40-4882-AE90-670B8BF44270}" destId="{5A3A77B8-ABB2-42FD-9D0D-EA8C802F30E1}" srcOrd="0" destOrd="0" presId="urn:microsoft.com/office/officeart/2005/8/layout/hList1"/>
    <dgm:cxn modelId="{2B3AFD01-169D-4820-BD51-1F80A82E2283}" type="presParOf" srcId="{4E665A5E-DC40-4882-AE90-670B8BF44270}" destId="{F4BF4269-243E-40BB-B0A9-DC0FBF2C3070}" srcOrd="1" destOrd="0" presId="urn:microsoft.com/office/officeart/2005/8/layout/hList1"/>
    <dgm:cxn modelId="{5A0F0C27-D473-4578-85A9-ABD115758E49}" type="presParOf" srcId="{3AB098BE-EC86-4747-B28B-1E4C0C78C122}" destId="{3DC964EC-7C13-4199-9083-7B1E99CCF124}" srcOrd="1" destOrd="0" presId="urn:microsoft.com/office/officeart/2005/8/layout/hList1"/>
    <dgm:cxn modelId="{7A67F36D-054C-4839-8EAB-93787E2893A3}" type="presParOf" srcId="{3AB098BE-EC86-4747-B28B-1E4C0C78C122}" destId="{BBF20B04-E2BE-44B3-9804-CD061209FEC5}" srcOrd="2" destOrd="0" presId="urn:microsoft.com/office/officeart/2005/8/layout/hList1"/>
    <dgm:cxn modelId="{007075F2-4E1C-4434-8C10-B9319A11E55C}" type="presParOf" srcId="{BBF20B04-E2BE-44B3-9804-CD061209FEC5}" destId="{D2659292-26DD-4014-BD8A-B60284B485A1}" srcOrd="0" destOrd="0" presId="urn:microsoft.com/office/officeart/2005/8/layout/hList1"/>
    <dgm:cxn modelId="{983D812D-C68A-4A8C-B3A7-34FFC9A95E79}" type="presParOf" srcId="{BBF20B04-E2BE-44B3-9804-CD061209FEC5}" destId="{BB30756D-23DF-4956-AFDF-34C2D780C0CB}" srcOrd="1" destOrd="0" presId="urn:microsoft.com/office/officeart/2005/8/layout/hList1"/>
    <dgm:cxn modelId="{0B37290A-A934-42C4-8B26-6CF9E0338FBD}" type="presParOf" srcId="{3AB098BE-EC86-4747-B28B-1E4C0C78C122}" destId="{E781E751-9BD2-42E3-8D94-EAF68A9686D4}" srcOrd="3" destOrd="0" presId="urn:microsoft.com/office/officeart/2005/8/layout/hList1"/>
    <dgm:cxn modelId="{7E98BCE1-A34F-423C-BB22-129E527E0B10}" type="presParOf" srcId="{3AB098BE-EC86-4747-B28B-1E4C0C78C122}" destId="{DBB992A8-F9E7-4AAF-8A43-C5B5AF9B6747}" srcOrd="4" destOrd="0" presId="urn:microsoft.com/office/officeart/2005/8/layout/hList1"/>
    <dgm:cxn modelId="{496598D4-B490-43F8-917F-EB62EA92FF44}" type="presParOf" srcId="{DBB992A8-F9E7-4AAF-8A43-C5B5AF9B6747}" destId="{1E07F3CD-838C-43EC-8B79-C1A45D97B2E7}" srcOrd="0" destOrd="0" presId="urn:microsoft.com/office/officeart/2005/8/layout/hList1"/>
    <dgm:cxn modelId="{70332C5F-5884-4AD9-A427-8A18967E0757}" type="presParOf" srcId="{DBB992A8-F9E7-4AAF-8A43-C5B5AF9B6747}" destId="{A8075280-8D43-480C-B75D-9D5FC1331BD0}" srcOrd="1" destOrd="0" presId="urn:microsoft.com/office/officeart/2005/8/layout/hList1"/>
    <dgm:cxn modelId="{CEAAA64B-86F4-443F-B4B5-F0BB327B9CFB}" type="presParOf" srcId="{3AB098BE-EC86-4747-B28B-1E4C0C78C122}" destId="{5C140A9F-41B2-4FC3-9EF6-8310BEFDD636}" srcOrd="5" destOrd="0" presId="urn:microsoft.com/office/officeart/2005/8/layout/hList1"/>
    <dgm:cxn modelId="{72B0A779-177A-4C0E-B60A-7A60DCC45A79}" type="presParOf" srcId="{3AB098BE-EC86-4747-B28B-1E4C0C78C122}" destId="{65F3794E-C710-4E39-963F-6D42F92EAD77}" srcOrd="6" destOrd="0" presId="urn:microsoft.com/office/officeart/2005/8/layout/hList1"/>
    <dgm:cxn modelId="{83F30401-CCC8-442C-AF20-10EF2B4A207C}" type="presParOf" srcId="{65F3794E-C710-4E39-963F-6D42F92EAD77}" destId="{B37D51DE-6843-4F70-9743-9501CC08B7AF}" srcOrd="0" destOrd="0" presId="urn:microsoft.com/office/officeart/2005/8/layout/hList1"/>
    <dgm:cxn modelId="{9A0E0CA8-CAE3-4F87-BD1A-4E85E9D7AB27}" type="presParOf" srcId="{65F3794E-C710-4E39-963F-6D42F92EAD77}" destId="{2B8B0FC3-C012-4508-972A-B0116EC243C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A77B8-ABB2-42FD-9D0D-EA8C802F30E1}">
      <dsp:nvSpPr>
        <dsp:cNvPr id="0" name=""/>
        <dsp:cNvSpPr/>
      </dsp:nvSpPr>
      <dsp:spPr>
        <a:xfrm>
          <a:off x="3357" y="60722"/>
          <a:ext cx="2018614" cy="408796"/>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tr-TR" sz="1100" kern="1200" dirty="0"/>
            <a:t>a)  Merkezi iş alanı:</a:t>
          </a:r>
        </a:p>
      </dsp:txBody>
      <dsp:txXfrm>
        <a:off x="3357" y="60722"/>
        <a:ext cx="2018614" cy="408796"/>
      </dsp:txXfrm>
    </dsp:sp>
    <dsp:sp modelId="{F4BF4269-243E-40BB-B0A9-DC0FBF2C3070}">
      <dsp:nvSpPr>
        <dsp:cNvPr id="0" name=""/>
        <dsp:cNvSpPr/>
      </dsp:nvSpPr>
      <dsp:spPr>
        <a:xfrm>
          <a:off x="3357" y="469518"/>
          <a:ext cx="2018614" cy="5446423"/>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kern="1200" dirty="0"/>
            <a:t>Yönetimle ilgili idari tesis alanları, iş hanı, çarşı, çok katlı mağaza, banka gibi ticaret ve finans tesis alanları, turizm tesis alanları, sosyal kültürel tesis alanları, ibadet yerleri, park ve benzeri yeşil alanlar, spor alanları kamuya ve özel sektöre ait eğitim ve sağlık tesisleri alanları, kamuya ve özel sektöre ait teknik altyapı tesis alanları ile bu alanlara hizmet verecek benzeri alanlar ve plan kararı ile rezidans alanı ayrılır.</a:t>
          </a:r>
        </a:p>
      </dsp:txBody>
      <dsp:txXfrm>
        <a:off x="3357" y="469518"/>
        <a:ext cx="2018614" cy="5446423"/>
      </dsp:txXfrm>
    </dsp:sp>
    <dsp:sp modelId="{D2659292-26DD-4014-BD8A-B60284B485A1}">
      <dsp:nvSpPr>
        <dsp:cNvPr id="0" name=""/>
        <dsp:cNvSpPr/>
      </dsp:nvSpPr>
      <dsp:spPr>
        <a:xfrm>
          <a:off x="2304577" y="60722"/>
          <a:ext cx="2018614" cy="408796"/>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tr-TR" sz="1100" kern="1200" dirty="0"/>
            <a:t>b) Sanayi bölgesi: </a:t>
          </a:r>
        </a:p>
      </dsp:txBody>
      <dsp:txXfrm>
        <a:off x="2304577" y="60722"/>
        <a:ext cx="2018614" cy="408796"/>
      </dsp:txXfrm>
    </dsp:sp>
    <dsp:sp modelId="{BB30756D-23DF-4956-AFDF-34C2D780C0CB}">
      <dsp:nvSpPr>
        <dsp:cNvPr id="0" name=""/>
        <dsp:cNvSpPr/>
      </dsp:nvSpPr>
      <dsp:spPr>
        <a:xfrm>
          <a:off x="2304577" y="469518"/>
          <a:ext cx="2018614" cy="5446423"/>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kern="1200" dirty="0"/>
            <a:t>İmar planlarında her türlü sanayi tesisleri için ayrılmış alanlardır. Bu alanlarda sanayi bölgesine hizmet verecek diğer yapı ve tesisler de yapılabilir.</a:t>
          </a:r>
        </a:p>
      </dsp:txBody>
      <dsp:txXfrm>
        <a:off x="2304577" y="469518"/>
        <a:ext cx="2018614" cy="5446423"/>
      </dsp:txXfrm>
    </dsp:sp>
    <dsp:sp modelId="{1E07F3CD-838C-43EC-8B79-C1A45D97B2E7}">
      <dsp:nvSpPr>
        <dsp:cNvPr id="0" name=""/>
        <dsp:cNvSpPr/>
      </dsp:nvSpPr>
      <dsp:spPr>
        <a:xfrm>
          <a:off x="4605798" y="60722"/>
          <a:ext cx="2018614" cy="408796"/>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tr-TR" sz="1100" b="0" i="0" kern="1200" dirty="0"/>
            <a:t>c) Park alanları: </a:t>
          </a:r>
          <a:endParaRPr lang="tr-TR" sz="1100" kern="1200" dirty="0"/>
        </a:p>
      </dsp:txBody>
      <dsp:txXfrm>
        <a:off x="4605798" y="60722"/>
        <a:ext cx="2018614" cy="408796"/>
      </dsp:txXfrm>
    </dsp:sp>
    <dsp:sp modelId="{A8075280-8D43-480C-B75D-9D5FC1331BD0}">
      <dsp:nvSpPr>
        <dsp:cNvPr id="0" name=""/>
        <dsp:cNvSpPr/>
      </dsp:nvSpPr>
      <dsp:spPr>
        <a:xfrm>
          <a:off x="4605798" y="469518"/>
          <a:ext cx="2018614" cy="5446423"/>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b="0" i="0" kern="1200" dirty="0"/>
            <a:t>Bu alanlarda encümen kararıyla; 1) Açık havuz/süs havuzu, açık spor ve oyun alanı, genel tuvalet, pergola, kameriye, 2) 1000 m</a:t>
          </a:r>
          <a:r>
            <a:rPr lang="tr-TR" sz="1100" b="0" i="0" kern="1200" baseline="30000" dirty="0"/>
            <a:t>2</a:t>
          </a:r>
          <a:r>
            <a:rPr lang="tr-TR" sz="1100" b="0" i="0" kern="1200" dirty="0"/>
            <a:t> ve üzeri parklarda</a:t>
          </a:r>
          <a:r>
            <a:rPr lang="tr-TR" sz="1100" b="1" i="0" kern="1200" dirty="0"/>
            <a:t> </a:t>
          </a:r>
          <a:r>
            <a:rPr lang="tr-TR" sz="1100" b="0" i="0" kern="1200" dirty="0"/>
            <a:t>ahşap veya hafif yapı malzemelerinden yapılmak, kat adedi 1’i, yüksekliği 4.50 metreyi ve açık alanları dâhil taban alanları toplamda %3’ü, her birinin alanı 15 m</a:t>
          </a:r>
          <a:r>
            <a:rPr lang="tr-TR" sz="1100" b="0" i="0" kern="1200" baseline="30000" dirty="0"/>
            <a:t>2</a:t>
          </a:r>
          <a:r>
            <a:rPr lang="tr-TR" sz="1100" b="0" i="0" kern="1200" dirty="0"/>
            <a:t>’yi geçmemek kaydıyla çay bahçesi, büfe, muhtarlık, güvenlik kulübesi ile oyun alanlarına en az 10 metre mesafede olmak ve etrafı çit ve benzeri ile kapatılmak koşuluyla trafo, 3)  Tabii veya tesviye edilmiş toprak zemin altında kalmak üzere, ağaçlandırma için TSE standartlarında öngörülen yeterli derinlikte toprak örtüsünün sağlanması kaydıyla kapalı otopark,             4)    10.000 m</a:t>
          </a:r>
          <a:r>
            <a:rPr lang="tr-TR" sz="1100" b="0" i="0" kern="1200" baseline="30000" dirty="0"/>
            <a:t>2</a:t>
          </a:r>
          <a:r>
            <a:rPr lang="tr-TR" sz="1100" b="0" i="0" kern="1200" dirty="0"/>
            <a:t> üzerindeki parklarda, açık alanları dâhil taban alanları, (2) numaralı alt bentte belirtilenler de dâhil toplamda %3’ü geçmemek üzere muvakkat yapı ölçülerini aşmayan mescit ile trafik güvenliği alınarak kamuya ait 112 acil ambulans istasyonu, yapılabilir.</a:t>
          </a:r>
          <a:endParaRPr lang="tr-TR" sz="1100" kern="1200" dirty="0"/>
        </a:p>
      </dsp:txBody>
      <dsp:txXfrm>
        <a:off x="4605798" y="469518"/>
        <a:ext cx="2018614" cy="5446423"/>
      </dsp:txXfrm>
    </dsp:sp>
    <dsp:sp modelId="{B37D51DE-6843-4F70-9743-9501CC08B7AF}">
      <dsp:nvSpPr>
        <dsp:cNvPr id="0" name=""/>
        <dsp:cNvSpPr/>
      </dsp:nvSpPr>
      <dsp:spPr>
        <a:xfrm>
          <a:off x="6907019" y="60722"/>
          <a:ext cx="2018614" cy="408796"/>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tr-TR" sz="1100" b="0" i="0" kern="1200" dirty="0"/>
            <a:t>ç) Piknik ve eğlence (rekreasyon) alanları: </a:t>
          </a:r>
          <a:endParaRPr lang="tr-TR" sz="1100" kern="1200" dirty="0"/>
        </a:p>
      </dsp:txBody>
      <dsp:txXfrm>
        <a:off x="6907019" y="60722"/>
        <a:ext cx="2018614" cy="408796"/>
      </dsp:txXfrm>
    </dsp:sp>
    <dsp:sp modelId="{2B8B0FC3-C012-4508-972A-B0116EC243C2}">
      <dsp:nvSpPr>
        <dsp:cNvPr id="0" name=""/>
        <dsp:cNvSpPr/>
      </dsp:nvSpPr>
      <dsp:spPr>
        <a:xfrm>
          <a:off x="6907019" y="469518"/>
          <a:ext cx="2018614" cy="5446423"/>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tr-TR" sz="1100" b="0" i="0" kern="1200" dirty="0"/>
            <a:t>Bu alanlarda encümen kararıyla; 1)  Bodrum katlar dâhil yapı inşaat alanı toplamda %5’i, her biri için muvakkat yapı ölçülerini aşmayan çok amaçlı salon, mescit, lokanta, kahvehane, çay bahçesi, büfe,                     2)  Açık otopark ile tabii veya tesviye edilmiş toprak zemin altında kalmak üzere, ağaçlandırma için TSE standartlarında öngörülen yeterli derinlikte toprak örtüsünün sağlanması kaydıyla kapalı otopark,                3)  Güreş, tenis, yüzme, mini golf, </a:t>
          </a:r>
          <a:r>
            <a:rPr lang="tr-TR" sz="1100" b="0" i="0" kern="1200" dirty="0" err="1"/>
            <a:t>otokros</a:t>
          </a:r>
          <a:r>
            <a:rPr lang="tr-TR" sz="1100" b="0" i="0" kern="1200" dirty="0"/>
            <a:t>, </a:t>
          </a:r>
          <a:r>
            <a:rPr lang="tr-TR" sz="1100" b="0" i="0" kern="1200" dirty="0" err="1"/>
            <a:t>gokart</a:t>
          </a:r>
          <a:r>
            <a:rPr lang="tr-TR" sz="1100" b="0" i="0" kern="1200" dirty="0"/>
            <a:t> ve benzeri spor alanları ve çocuk oyun parkları,                          4) Tuvalet, çeşme, pergola, kameriye, mangal, piknik masası, yer alabilir.</a:t>
          </a:r>
          <a:endParaRPr lang="tr-TR" sz="1100" kern="1200" dirty="0"/>
        </a:p>
      </dsp:txBody>
      <dsp:txXfrm>
        <a:off x="6907019" y="469518"/>
        <a:ext cx="2018614" cy="5446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A77B8-ABB2-42FD-9D0D-EA8C802F30E1}">
      <dsp:nvSpPr>
        <dsp:cNvPr id="0" name=""/>
        <dsp:cNvSpPr/>
      </dsp:nvSpPr>
      <dsp:spPr>
        <a:xfrm>
          <a:off x="0" y="802964"/>
          <a:ext cx="9019397" cy="28064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tr-TR" sz="1200" b="0" i="0" kern="1200" dirty="0"/>
            <a:t>f)  Konut alanı;</a:t>
          </a:r>
          <a:endParaRPr lang="tr-TR" sz="1200" kern="1200" dirty="0"/>
        </a:p>
      </dsp:txBody>
      <dsp:txXfrm>
        <a:off x="0" y="802964"/>
        <a:ext cx="9019397" cy="280642"/>
      </dsp:txXfrm>
    </dsp:sp>
    <dsp:sp modelId="{F4BF4269-243E-40BB-B0A9-DC0FBF2C3070}">
      <dsp:nvSpPr>
        <dsp:cNvPr id="0" name=""/>
        <dsp:cNvSpPr/>
      </dsp:nvSpPr>
      <dsp:spPr>
        <a:xfrm>
          <a:off x="0" y="1369624"/>
          <a:ext cx="9019397" cy="4549837"/>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tr-TR" sz="1400" b="0" i="0" kern="1200" dirty="0"/>
            <a:t>Bu alanda;                                                                                                                                                                                           1) İlgili idare meclisince yol boyu ticaret olarak teşekkül ettiği karar altına alınan konut alanlarında bulunan parsellerin; zemin kat ve yol seviyesinde veya açığa çıkan bodrum katlarının yoldan cephe alan mekânlarında ya da binanın birinci katında veya bodrum katlarında zemin katta yer alan mekanla içten bağlantılı olan ve binanın ortak merdivenleri ile ilişkilendirilmeyen, getirilecek kullanıma ilişkin otopark ihtiyacını karşılamak kaydıyla, gürültü ve kirlilik oluşturmayan ve imalâthane niteliğinde olmayan, gayrisıhhi özellik taşımayan, halkın günlük ihtiyaçlarını karşılamaya yönelik dükkân, kuaför, terzi, eczane, anaokulu ve kreş ile gelişme alanları hariç; Sağlık Bakanlığınca aranan şartlar sağlanmak kaydıyla günübirlik sağlık hizmeti sunulan sağlık kabini, muayenehane, aile sağlığı merkezi, ağız ve diş sağlığı merkezi, diyaliz merkezi, acil servis içermeyen tıp merkezi, </a:t>
          </a:r>
          <a:r>
            <a:rPr lang="tr-TR" sz="1400" b="0" i="0" kern="1200" dirty="0" err="1"/>
            <a:t>psikoteknik</a:t>
          </a:r>
          <a:r>
            <a:rPr lang="tr-TR" sz="1400" b="0" i="0" kern="1200" dirty="0"/>
            <a:t> değerlendirme merkezi, üremeye yardımcı tedavi merkezi, fizik tedavi müessesesi, genetik hastalıklar tanı merkezi, evde bakım merkezi, işitme cihazı merkezi, ısmarlama protez ve </a:t>
          </a:r>
          <a:r>
            <a:rPr lang="tr-TR" sz="1400" b="0" i="0" kern="1200" dirty="0" err="1"/>
            <a:t>ortez</a:t>
          </a:r>
          <a:r>
            <a:rPr lang="tr-TR" sz="1400" b="0" i="0" kern="1200" dirty="0"/>
            <a:t> merkezi ve lokanta, pastane gibi konut dışı hizmetler verilebilir.                                                                                                                                                                                                      2)   İlgili idare meclisince yol boyu ticaret olarak teşekkül ettiği karar altına alınan konut kullanımına ayrılan parsellerde ilgili kamu kurumunun belirlediği standartları sağlamak ve uygun görüşü alınmak ve ayrıca getirilecek kullanıma ilişkin otopark ihtiyacı karşılanmak kaydıyla müstakil olarak; yurt, anaokulu, aile sağlığı merkezi, kreş, ticari katlı otopark binaları ile gelişme alanları haricinde özel sağlık tesisi, özel eğitim tesisi ve yapılabilir. Konut alanlarında (1) numaralı alt bentte belirtilenler haricinde özel sağlık tesisi yapılabilmesi için uygulama imar planında bu amaçla değişiklik yapılarak konut kullanımından çıkarılması gerekir.                                                                                                                                                                       3)  Konut alanlarında kalsa dahi parsellerin konut binası yapılıncaya kadar açık otopark, bahçe düzenlemesi ve peyzajı yapılarak kullandırılmasına ilgili idaresi yetkilidir.                                                                                                                                           4)  Yol boyu ticaret olarak belirlenenler de dâhil konut alanlarında kalan parsellerin araç giriş çıkışından kaynaklanan trafik yükünü azaltmak amacıyla ve ilgili idareden geçit hakkı almak koşuluyla otopark olarak kullanılan bodrum katlarından plan kararı ile kamuya ait yer altı otoparkına araç giriş çıkışı verilebilir.</a:t>
          </a:r>
          <a:endParaRPr lang="tr-TR" sz="1400" kern="1200" dirty="0"/>
        </a:p>
      </dsp:txBody>
      <dsp:txXfrm>
        <a:off x="0" y="1369624"/>
        <a:ext cx="9019397" cy="45498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A77B8-ABB2-42FD-9D0D-EA8C802F30E1}">
      <dsp:nvSpPr>
        <dsp:cNvPr id="0" name=""/>
        <dsp:cNvSpPr/>
      </dsp:nvSpPr>
      <dsp:spPr>
        <a:xfrm>
          <a:off x="3357" y="187584"/>
          <a:ext cx="2018614" cy="46479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tr-TR" sz="900" b="0" i="0" kern="1200" dirty="0"/>
            <a:t>g) Ticaret alanı:</a:t>
          </a:r>
          <a:endParaRPr lang="tr-TR" sz="900" kern="1200" dirty="0"/>
        </a:p>
      </dsp:txBody>
      <dsp:txXfrm>
        <a:off x="3357" y="187584"/>
        <a:ext cx="2018614" cy="464792"/>
      </dsp:txXfrm>
    </dsp:sp>
    <dsp:sp modelId="{F4BF4269-243E-40BB-B0A9-DC0FBF2C3070}">
      <dsp:nvSpPr>
        <dsp:cNvPr id="0" name=""/>
        <dsp:cNvSpPr/>
      </dsp:nvSpPr>
      <dsp:spPr>
        <a:xfrm>
          <a:off x="3357" y="652376"/>
          <a:ext cx="2018614" cy="5901406"/>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tr-TR" sz="900" b="0" i="0" kern="1200" dirty="0"/>
            <a:t>Bu alanlarda;   1)  İş merkezleri, yönetim binaları, banka, finans kurumları, ofis-büro, çarşı, çok katlı mağazalar, otoparklar, alışveriş merkezleri, konaklama tesisleri,                        2)  Sinema, tiyatro, müze, kütüphane, sergi salonu gibi sosyal ve kültürel tesisler ile lokanta, restoran, gazino, düğün salonu gibi eğlenceye yönelik birimler,                                                  3)  İlgili kamu kurumun belirlediği standartları sağlamak ve uygun görüşü alınmak kaydıyla özel sağlık tesisleri,   4)  İlgili kamu kurumun belirlediği standartları sağlamak ve uygun görüşü alınmak kaydıyla özel eğitim tesisleri, kurslar, etüt merkezleri, gibi ticaret ve hizmetlere ilişkin yapılar yapılabilir.</a:t>
          </a:r>
          <a:endParaRPr lang="tr-TR" sz="900" kern="1200" dirty="0"/>
        </a:p>
      </dsp:txBody>
      <dsp:txXfrm>
        <a:off x="3357" y="652376"/>
        <a:ext cx="2018614" cy="5901406"/>
      </dsp:txXfrm>
    </dsp:sp>
    <dsp:sp modelId="{D2659292-26DD-4014-BD8A-B60284B485A1}">
      <dsp:nvSpPr>
        <dsp:cNvPr id="0" name=""/>
        <dsp:cNvSpPr/>
      </dsp:nvSpPr>
      <dsp:spPr>
        <a:xfrm>
          <a:off x="2304577" y="187584"/>
          <a:ext cx="2018614" cy="46479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sv-SE" sz="900" b="0" i="0" kern="1200" dirty="0"/>
            <a:t>ğ) Ticaret+Konut, Turizm+Ticaret, Turizm+Ticaret+Konut gibi karma kullanım alanları:</a:t>
          </a:r>
          <a:endParaRPr lang="tr-TR" sz="900" kern="1200" dirty="0"/>
        </a:p>
      </dsp:txBody>
      <dsp:txXfrm>
        <a:off x="2304577" y="187584"/>
        <a:ext cx="2018614" cy="464792"/>
      </dsp:txXfrm>
    </dsp:sp>
    <dsp:sp modelId="{BB30756D-23DF-4956-AFDF-34C2D780C0CB}">
      <dsp:nvSpPr>
        <dsp:cNvPr id="0" name=""/>
        <dsp:cNvSpPr/>
      </dsp:nvSpPr>
      <dsp:spPr>
        <a:xfrm>
          <a:off x="2304577" y="652376"/>
          <a:ext cx="2018614" cy="5901406"/>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tr-TR" sz="900" b="0" i="0" kern="1200" dirty="0"/>
            <a:t>Tek başına konut olarak kullanılmamak koşuluyla, ticaret, turizm, konut kullanımlarından konut hariç sadece birinin veya ikisinin veya tamamının birlikte yer aldığı alanlardır. Bu alanlarda; 1)  Bu alanlarda plandaki kullanım kararına bağlı olarak konut veya turizm tesisi yapılması halinde yoldan cephe alan zemin veya bodrum katların ticaret veya hizmetler sektörünün kullanımında olması ve konut veya turizm tesisi için ayrı bina girişi ve merdiveni bulunması şartı aranır. Her bir kullanım için bağımsız giriş çıkış ve merdiven düzenlenmesi, kullanım oranlarının ve sosyal ve teknik altyapı alanlarının imar planlarıyla tayin edilmesi esastır. İmar planında bu oran belirlenmemiş ise, konut kullanımı emsale konu alanın % 20’sini aşamaz. 2) Bu alanlarda ayrıca plan kararı gerekmeden gerçek ve tüzel kişilere veya kamuya ait; yurt, kurs, ticari katlı otopark, sosyal ve kültürel tesisler yapılabilir.                                            3) </a:t>
          </a:r>
          <a:r>
            <a:rPr lang="tr-TR" sz="900" b="0" i="0" kern="1200" dirty="0" err="1"/>
            <a:t>Ticaret+Konut,Turizm+Ticaret+Konut</a:t>
          </a:r>
          <a:r>
            <a:rPr lang="tr-TR" sz="900" b="0" i="0" kern="1200" dirty="0"/>
            <a:t> gibi konut da yapılabilen karma kullanım alanlarında konut veya yüksek nitelikli konut yapılabilmesi için, imar planında konutun ihtiyacı olan sosyal ve teknik alt yapı ve donatı alanlarının konut kullanımının getireceği nüfus yoğunluğu üzerinden hesap edilerek bu alana hizmet verecek şekilde ayrılmış olması şarttır.                                               4)  Konut, ticaret, turizm alanlarının her biri için belirlenen plan değişikliği gerektirmeksizin yapılabilecek yapılar, aynı şartlar çerçevesinde karma kullanım alanlarında da yapılabilir. Ancak bu durumda, karma kullanımın bir alanı dikkate alınarak yapılacak uygulama karma kullanımın diğer alanına göre gerekli koşullara aykırılık teşkil etmemesi gerekir.</a:t>
          </a:r>
          <a:endParaRPr lang="tr-TR" sz="900" kern="1200" dirty="0"/>
        </a:p>
      </dsp:txBody>
      <dsp:txXfrm>
        <a:off x="2304577" y="652376"/>
        <a:ext cx="2018614" cy="5901406"/>
      </dsp:txXfrm>
    </dsp:sp>
    <dsp:sp modelId="{1E07F3CD-838C-43EC-8B79-C1A45D97B2E7}">
      <dsp:nvSpPr>
        <dsp:cNvPr id="0" name=""/>
        <dsp:cNvSpPr/>
      </dsp:nvSpPr>
      <dsp:spPr>
        <a:xfrm>
          <a:off x="4605798" y="187584"/>
          <a:ext cx="2018614" cy="46479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tr-TR" sz="1200" b="0" i="0" kern="1200" dirty="0">
              <a:solidFill>
                <a:srgbClr val="800000"/>
              </a:solidFill>
            </a:rPr>
            <a:t>h) Sosyal mekânlar:</a:t>
          </a:r>
          <a:endParaRPr lang="tr-TR" sz="1200" kern="1200" dirty="0">
            <a:solidFill>
              <a:srgbClr val="800000"/>
            </a:solidFill>
          </a:endParaRPr>
        </a:p>
      </dsp:txBody>
      <dsp:txXfrm>
        <a:off x="4605798" y="187584"/>
        <a:ext cx="2018614" cy="464792"/>
      </dsp:txXfrm>
    </dsp:sp>
    <dsp:sp modelId="{A8075280-8D43-480C-B75D-9D5FC1331BD0}">
      <dsp:nvSpPr>
        <dsp:cNvPr id="0" name=""/>
        <dsp:cNvSpPr/>
      </dsp:nvSpPr>
      <dsp:spPr>
        <a:xfrm>
          <a:off x="4605798" y="652376"/>
          <a:ext cx="2018614" cy="5901406"/>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8674" tIns="58674" rIns="78232" bIns="88011" numCol="1" spcCol="1270" anchor="t" anchorCtr="0">
          <a:noAutofit/>
        </a:bodyPr>
        <a:lstStyle/>
        <a:p>
          <a:pPr marL="57150" lvl="1" indent="-57150" algn="l" defTabSz="466725">
            <a:lnSpc>
              <a:spcPct val="90000"/>
            </a:lnSpc>
            <a:spcBef>
              <a:spcPct val="0"/>
            </a:spcBef>
            <a:spcAft>
              <a:spcPct val="15000"/>
            </a:spcAft>
            <a:buChar char="•"/>
          </a:pPr>
          <a:r>
            <a:rPr lang="tr-TR" sz="1050" b="0" i="0" kern="1200" dirty="0"/>
            <a:t>Alışveriş merkezi ve benzeri ticari kullanımlı binalarda, iş hanı, büro, yönetim binası gibi umumi ve resmi binalarda, fabrika ve benzeri sanayi tesislerinde, düğün salonu, lokanta, gazino, sinema, tiyatro, müze, kütüphane ve kongre merkezi, yurt binaları, spor tesisleri gibi sosyal ve kültürel yapı ve tesislerde, eğitim yapılarında, hastane ve benzeri sağlık tesislerinde, havaalanı, liman, terminal, tren garı, metro istasyonu gibi ulaşım yapı ve tesislerinde, akaryakıt istasyonlarında, oteller ve benzeri turizm tesislerinde, kullanıcıların, çalışanların veya müşterilerin ihtiyaçlarının karşılanması amacıyla mescit, bebek emzirme yeri, çocuk bakım ve oyun alanı, </a:t>
          </a:r>
          <a:r>
            <a:rPr lang="tr-TR" sz="1200" b="0" i="0" kern="1200" dirty="0">
              <a:solidFill>
                <a:srgbClr val="800000"/>
              </a:solidFill>
            </a:rPr>
            <a:t>yetmiş beşten fazla bağımsız bölümü bulunan konut parsellerinde mescit ve çocuk oyun alanı, </a:t>
          </a:r>
          <a:r>
            <a:rPr lang="tr-TR" sz="1050" b="0" i="0" kern="1200" dirty="0"/>
            <a:t>milli park, tabiat parkı, bölge parkı, mesire alanı, piknik alanı, açık spor alanları gibi yerlerde ise mescit, bebek emzirme yeri ve kullanıcı sayısına göre umumi tuvalet için gerekli mekan ayrılır. Bu mekânların tamamlayıcısı olan; abdest alma mekânları ile diğer gerekli mekânların, kolay ve erişilebilir bir yerde bu mekânlarla birlikte yer alması zorunludur.</a:t>
          </a:r>
          <a:endParaRPr lang="tr-TR" sz="1050" kern="1200" dirty="0"/>
        </a:p>
      </dsp:txBody>
      <dsp:txXfrm>
        <a:off x="4605798" y="652376"/>
        <a:ext cx="2018614" cy="5901406"/>
      </dsp:txXfrm>
    </dsp:sp>
    <dsp:sp modelId="{B37D51DE-6843-4F70-9743-9501CC08B7AF}">
      <dsp:nvSpPr>
        <dsp:cNvPr id="0" name=""/>
        <dsp:cNvSpPr/>
      </dsp:nvSpPr>
      <dsp:spPr>
        <a:xfrm>
          <a:off x="6907019" y="187584"/>
          <a:ext cx="2018614" cy="464792"/>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tr-TR" sz="900" b="0" i="0" kern="1200" dirty="0"/>
            <a:t>ı) İbadet yeri:</a:t>
          </a:r>
          <a:endParaRPr lang="tr-TR" sz="900" kern="1200" dirty="0"/>
        </a:p>
      </dsp:txBody>
      <dsp:txXfrm>
        <a:off x="6907019" y="187584"/>
        <a:ext cx="2018614" cy="464792"/>
      </dsp:txXfrm>
    </dsp:sp>
    <dsp:sp modelId="{2B8B0FC3-C012-4508-972A-B0116EC243C2}">
      <dsp:nvSpPr>
        <dsp:cNvPr id="0" name=""/>
        <dsp:cNvSpPr/>
      </dsp:nvSpPr>
      <dsp:spPr>
        <a:xfrm>
          <a:off x="6907019" y="652376"/>
          <a:ext cx="2018614" cy="5901406"/>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tr-TR" sz="900" b="0" i="0" kern="1200" dirty="0"/>
            <a:t>İbadet yerlerinde cami/mescit vasfı ve görünüşünün önüne geçmemek, gürültü ve kirlilik oluşturmamak, imalâthane niteliğinde olmamak, gayrı sıhhi özellik taşımamak ve giriş-çıkışları ibadet yerinin girişlerinden ayrı olmak kaydıyla Diyanet İşleri Başkanlığınca belirlenecek usul ve esaslara göre dini tesise hizmet veren ticari mekânlar yapılabilir. Bu mekânların, arazinin durumuna göre en fazla bir cephesinin açığa çıkması ve dini tesisin taban alanını geçmemesi esastır.</a:t>
          </a:r>
          <a:endParaRPr lang="tr-TR" sz="900" kern="1200" dirty="0"/>
        </a:p>
        <a:p>
          <a:pPr marL="57150" lvl="1" indent="-57150" algn="l" defTabSz="400050">
            <a:lnSpc>
              <a:spcPct val="90000"/>
            </a:lnSpc>
            <a:spcBef>
              <a:spcPct val="0"/>
            </a:spcBef>
            <a:spcAft>
              <a:spcPct val="15000"/>
            </a:spcAft>
            <a:buChar char="•"/>
          </a:pPr>
          <a:endParaRPr lang="tr-TR" sz="900" b="0" i="0" kern="1200" dirty="0"/>
        </a:p>
      </dsp:txBody>
      <dsp:txXfrm>
        <a:off x="6907019" y="652376"/>
        <a:ext cx="2018614" cy="59014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D696F-187F-42C6-9431-2DC18B5E0921}" type="datetimeFigureOut">
              <a:rPr lang="tr-TR" smtClean="0"/>
              <a:t>1.12.2017</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14DAF-E2B1-49DE-8A3C-CE8ABD5189CC}" type="slidenum">
              <a:rPr lang="tr-TR" smtClean="0"/>
              <a:t>‹#›</a:t>
            </a:fld>
            <a:endParaRPr lang="tr-TR"/>
          </a:p>
        </p:txBody>
      </p:sp>
    </p:spTree>
    <p:extLst>
      <p:ext uri="{BB962C8B-B14F-4D97-AF65-F5344CB8AC3E}">
        <p14:creationId xmlns:p14="http://schemas.microsoft.com/office/powerpoint/2010/main" val="284149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1</a:t>
            </a:fld>
            <a:endParaRPr lang="tr-TR"/>
          </a:p>
        </p:txBody>
      </p:sp>
    </p:spTree>
    <p:extLst>
      <p:ext uri="{BB962C8B-B14F-4D97-AF65-F5344CB8AC3E}">
        <p14:creationId xmlns:p14="http://schemas.microsoft.com/office/powerpoint/2010/main" val="104962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58</a:t>
            </a:fld>
            <a:endParaRPr lang="tr-TR"/>
          </a:p>
        </p:txBody>
      </p:sp>
    </p:spTree>
    <p:extLst>
      <p:ext uri="{BB962C8B-B14F-4D97-AF65-F5344CB8AC3E}">
        <p14:creationId xmlns:p14="http://schemas.microsoft.com/office/powerpoint/2010/main" val="146164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59</a:t>
            </a:fld>
            <a:endParaRPr lang="tr-TR"/>
          </a:p>
        </p:txBody>
      </p:sp>
    </p:spTree>
    <p:extLst>
      <p:ext uri="{BB962C8B-B14F-4D97-AF65-F5344CB8AC3E}">
        <p14:creationId xmlns:p14="http://schemas.microsoft.com/office/powerpoint/2010/main" val="76037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60</a:t>
            </a:fld>
            <a:endParaRPr lang="tr-TR"/>
          </a:p>
        </p:txBody>
      </p:sp>
    </p:spTree>
    <p:extLst>
      <p:ext uri="{BB962C8B-B14F-4D97-AF65-F5344CB8AC3E}">
        <p14:creationId xmlns:p14="http://schemas.microsoft.com/office/powerpoint/2010/main" val="346494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61</a:t>
            </a:fld>
            <a:endParaRPr lang="tr-TR"/>
          </a:p>
        </p:txBody>
      </p:sp>
    </p:spTree>
    <p:extLst>
      <p:ext uri="{BB962C8B-B14F-4D97-AF65-F5344CB8AC3E}">
        <p14:creationId xmlns:p14="http://schemas.microsoft.com/office/powerpoint/2010/main" val="47937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62</a:t>
            </a:fld>
            <a:endParaRPr lang="tr-TR"/>
          </a:p>
        </p:txBody>
      </p:sp>
    </p:spTree>
    <p:extLst>
      <p:ext uri="{BB962C8B-B14F-4D97-AF65-F5344CB8AC3E}">
        <p14:creationId xmlns:p14="http://schemas.microsoft.com/office/powerpoint/2010/main" val="253860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63</a:t>
            </a:fld>
            <a:endParaRPr lang="tr-TR"/>
          </a:p>
        </p:txBody>
      </p:sp>
    </p:spTree>
    <p:extLst>
      <p:ext uri="{BB962C8B-B14F-4D97-AF65-F5344CB8AC3E}">
        <p14:creationId xmlns:p14="http://schemas.microsoft.com/office/powerpoint/2010/main" val="202980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6D14DAF-E2B1-49DE-8A3C-CE8ABD5189CC}" type="slidenum">
              <a:rPr lang="tr-TR" smtClean="0"/>
              <a:t>123</a:t>
            </a:fld>
            <a:endParaRPr lang="tr-TR"/>
          </a:p>
        </p:txBody>
      </p:sp>
    </p:spTree>
    <p:extLst>
      <p:ext uri="{BB962C8B-B14F-4D97-AF65-F5344CB8AC3E}">
        <p14:creationId xmlns:p14="http://schemas.microsoft.com/office/powerpoint/2010/main" val="59588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056653EA-3EC9-413A-A13F-CB67FA8CCAD1}" type="datetime1">
              <a:rPr lang="tr-TR" smtClean="0"/>
              <a:t>2.12.2017</a:t>
            </a:fld>
            <a:endParaRPr lang="tr-TR"/>
          </a:p>
        </p:txBody>
      </p:sp>
      <p:sp>
        <p:nvSpPr>
          <p:cNvPr id="5" name="Altbilgi Yer Tutucusu 4"/>
          <p:cNvSpPr>
            <a:spLocks noGrp="1"/>
          </p:cNvSpPr>
          <p:nvPr>
            <p:ph type="ftr" sz="quarter" idx="11"/>
          </p:nvPr>
        </p:nvSpPr>
        <p:spPr/>
        <p:txBody>
          <a:bodyPr/>
          <a:lstStyle/>
          <a:p>
            <a:r>
              <a:rPr lang="tr-TR"/>
              <a:t>TMMOB MİMARLAR ODASI HATAY ŞUBESİ</a:t>
            </a:r>
          </a:p>
        </p:txBody>
      </p:sp>
      <p:sp>
        <p:nvSpPr>
          <p:cNvPr id="6" name="Slayt Numarası Yer Tutucusu 5"/>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32347371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1CE9346-A3A0-49C6-8B22-64B2C1CF0426}" type="datetime1">
              <a:rPr lang="tr-TR" smtClean="0"/>
              <a:t>2.12.2017</a:t>
            </a:fld>
            <a:endParaRPr lang="tr-TR"/>
          </a:p>
        </p:txBody>
      </p:sp>
      <p:sp>
        <p:nvSpPr>
          <p:cNvPr id="5" name="Altbilgi Yer Tutucusu 4"/>
          <p:cNvSpPr>
            <a:spLocks noGrp="1"/>
          </p:cNvSpPr>
          <p:nvPr>
            <p:ph type="ftr" sz="quarter" idx="11"/>
          </p:nvPr>
        </p:nvSpPr>
        <p:spPr/>
        <p:txBody>
          <a:bodyPr/>
          <a:lstStyle/>
          <a:p>
            <a:r>
              <a:rPr lang="tr-TR"/>
              <a:t>TMMOB MİMARLAR ODASI HATAY ŞUBESİ</a:t>
            </a:r>
          </a:p>
        </p:txBody>
      </p:sp>
      <p:sp>
        <p:nvSpPr>
          <p:cNvPr id="6" name="Slayt Numarası Yer Tutucusu 5"/>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36303359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6D41685-81AD-40A2-9248-A7C455B5E5A2}" type="datetime1">
              <a:rPr lang="tr-TR" smtClean="0"/>
              <a:t>2.12.2017</a:t>
            </a:fld>
            <a:endParaRPr lang="tr-TR"/>
          </a:p>
        </p:txBody>
      </p:sp>
      <p:sp>
        <p:nvSpPr>
          <p:cNvPr id="5" name="Altbilgi Yer Tutucusu 4"/>
          <p:cNvSpPr>
            <a:spLocks noGrp="1"/>
          </p:cNvSpPr>
          <p:nvPr>
            <p:ph type="ftr" sz="quarter" idx="11"/>
          </p:nvPr>
        </p:nvSpPr>
        <p:spPr/>
        <p:txBody>
          <a:bodyPr/>
          <a:lstStyle/>
          <a:p>
            <a:r>
              <a:rPr lang="tr-TR"/>
              <a:t>TMMOB MİMARLAR ODASI HATAY ŞUBESİ</a:t>
            </a:r>
          </a:p>
        </p:txBody>
      </p:sp>
      <p:sp>
        <p:nvSpPr>
          <p:cNvPr id="6" name="Slayt Numarası Yer Tutucusu 5"/>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35918936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AE0371D-DC4B-49A0-A0F3-FDBA499DCDF9}" type="datetime1">
              <a:rPr lang="tr-TR" smtClean="0"/>
              <a:t>2.12.2017</a:t>
            </a:fld>
            <a:endParaRPr lang="tr-TR"/>
          </a:p>
        </p:txBody>
      </p:sp>
      <p:sp>
        <p:nvSpPr>
          <p:cNvPr id="5" name="Altbilgi Yer Tutucusu 4"/>
          <p:cNvSpPr>
            <a:spLocks noGrp="1"/>
          </p:cNvSpPr>
          <p:nvPr>
            <p:ph type="ftr" sz="quarter" idx="11"/>
          </p:nvPr>
        </p:nvSpPr>
        <p:spPr/>
        <p:txBody>
          <a:bodyPr/>
          <a:lstStyle/>
          <a:p>
            <a:r>
              <a:rPr lang="tr-TR"/>
              <a:t>TMMOB MİMARLAR ODASI HATAY ŞUBESİ</a:t>
            </a:r>
          </a:p>
        </p:txBody>
      </p:sp>
      <p:sp>
        <p:nvSpPr>
          <p:cNvPr id="6" name="Slayt Numarası Yer Tutucusu 5"/>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21737688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38D71E26-F2F0-4532-B9A9-12F9C45614D6}" type="datetime1">
              <a:rPr lang="tr-TR" smtClean="0"/>
              <a:t>2.12.2017</a:t>
            </a:fld>
            <a:endParaRPr lang="tr-TR"/>
          </a:p>
        </p:txBody>
      </p:sp>
      <p:sp>
        <p:nvSpPr>
          <p:cNvPr id="5" name="Altbilgi Yer Tutucusu 4"/>
          <p:cNvSpPr>
            <a:spLocks noGrp="1"/>
          </p:cNvSpPr>
          <p:nvPr>
            <p:ph type="ftr" sz="quarter" idx="11"/>
          </p:nvPr>
        </p:nvSpPr>
        <p:spPr/>
        <p:txBody>
          <a:bodyPr/>
          <a:lstStyle/>
          <a:p>
            <a:r>
              <a:rPr lang="tr-TR"/>
              <a:t>TMMOB MİMARLAR ODASI HATAY ŞUBESİ</a:t>
            </a:r>
          </a:p>
        </p:txBody>
      </p:sp>
      <p:sp>
        <p:nvSpPr>
          <p:cNvPr id="6" name="Slayt Numarası Yer Tutucusu 5"/>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19992516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4AB68900-4BA3-4660-88B4-0EAE4C6A2B54}" type="datetime1">
              <a:rPr lang="tr-TR" smtClean="0"/>
              <a:t>2.12.2017</a:t>
            </a:fld>
            <a:endParaRPr lang="tr-TR"/>
          </a:p>
        </p:txBody>
      </p:sp>
      <p:sp>
        <p:nvSpPr>
          <p:cNvPr id="6" name="Altbilgi Yer Tutucusu 5"/>
          <p:cNvSpPr>
            <a:spLocks noGrp="1"/>
          </p:cNvSpPr>
          <p:nvPr>
            <p:ph type="ftr" sz="quarter" idx="11"/>
          </p:nvPr>
        </p:nvSpPr>
        <p:spPr/>
        <p:txBody>
          <a:bodyPr/>
          <a:lstStyle/>
          <a:p>
            <a:r>
              <a:rPr lang="tr-TR"/>
              <a:t>TMMOB MİMARLAR ODASI HATAY ŞUBESİ</a:t>
            </a:r>
          </a:p>
        </p:txBody>
      </p:sp>
      <p:sp>
        <p:nvSpPr>
          <p:cNvPr id="7" name="Slayt Numarası Yer Tutucusu 6"/>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4599889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5B6FFBF-CEB3-48F5-882E-5237383969F9}" type="datetime1">
              <a:rPr lang="tr-TR" smtClean="0"/>
              <a:t>2.12.2017</a:t>
            </a:fld>
            <a:endParaRPr lang="tr-TR"/>
          </a:p>
        </p:txBody>
      </p:sp>
      <p:sp>
        <p:nvSpPr>
          <p:cNvPr id="8" name="Altbilgi Yer Tutucusu 7"/>
          <p:cNvSpPr>
            <a:spLocks noGrp="1"/>
          </p:cNvSpPr>
          <p:nvPr>
            <p:ph type="ftr" sz="quarter" idx="11"/>
          </p:nvPr>
        </p:nvSpPr>
        <p:spPr/>
        <p:txBody>
          <a:bodyPr/>
          <a:lstStyle/>
          <a:p>
            <a:r>
              <a:rPr lang="tr-TR"/>
              <a:t>TMMOB MİMARLAR ODASI HATAY ŞUBESİ</a:t>
            </a:r>
          </a:p>
        </p:txBody>
      </p:sp>
      <p:sp>
        <p:nvSpPr>
          <p:cNvPr id="9" name="Slayt Numarası Yer Tutucusu 8"/>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32767299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59A21B9-2847-4C99-9E0F-699B9D832D7B}" type="datetime1">
              <a:rPr lang="tr-TR" smtClean="0"/>
              <a:t>2.12.2017</a:t>
            </a:fld>
            <a:endParaRPr lang="tr-TR"/>
          </a:p>
        </p:txBody>
      </p:sp>
      <p:sp>
        <p:nvSpPr>
          <p:cNvPr id="4" name="Altbilgi Yer Tutucusu 3"/>
          <p:cNvSpPr>
            <a:spLocks noGrp="1"/>
          </p:cNvSpPr>
          <p:nvPr>
            <p:ph type="ftr" sz="quarter" idx="11"/>
          </p:nvPr>
        </p:nvSpPr>
        <p:spPr/>
        <p:txBody>
          <a:bodyPr/>
          <a:lstStyle/>
          <a:p>
            <a:r>
              <a:rPr lang="tr-TR"/>
              <a:t>TMMOB MİMARLAR ODASI HATAY ŞUBESİ</a:t>
            </a:r>
          </a:p>
        </p:txBody>
      </p:sp>
      <p:sp>
        <p:nvSpPr>
          <p:cNvPr id="5" name="Slayt Numarası Yer Tutucusu 4"/>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18591100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DAA4C44-0E68-45B0-ABF8-DBCAD7E64093}" type="datetime1">
              <a:rPr lang="tr-TR" smtClean="0"/>
              <a:t>2.12.2017</a:t>
            </a:fld>
            <a:endParaRPr lang="tr-TR"/>
          </a:p>
        </p:txBody>
      </p:sp>
      <p:sp>
        <p:nvSpPr>
          <p:cNvPr id="3" name="Altbilgi Yer Tutucusu 2"/>
          <p:cNvSpPr>
            <a:spLocks noGrp="1"/>
          </p:cNvSpPr>
          <p:nvPr>
            <p:ph type="ftr" sz="quarter" idx="11"/>
          </p:nvPr>
        </p:nvSpPr>
        <p:spPr/>
        <p:txBody>
          <a:bodyPr/>
          <a:lstStyle/>
          <a:p>
            <a:r>
              <a:rPr lang="tr-TR"/>
              <a:t>TMMOB MİMARLAR ODASI HATAY ŞUBESİ</a:t>
            </a:r>
          </a:p>
        </p:txBody>
      </p:sp>
      <p:sp>
        <p:nvSpPr>
          <p:cNvPr id="4" name="Slayt Numarası Yer Tutucusu 3"/>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14489607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165A8991-112C-4E9C-9DE1-505241137A48}" type="datetime1">
              <a:rPr lang="tr-TR" smtClean="0"/>
              <a:t>2.12.2017</a:t>
            </a:fld>
            <a:endParaRPr lang="tr-TR"/>
          </a:p>
        </p:txBody>
      </p:sp>
      <p:sp>
        <p:nvSpPr>
          <p:cNvPr id="6" name="Altbilgi Yer Tutucusu 5"/>
          <p:cNvSpPr>
            <a:spLocks noGrp="1"/>
          </p:cNvSpPr>
          <p:nvPr>
            <p:ph type="ftr" sz="quarter" idx="11"/>
          </p:nvPr>
        </p:nvSpPr>
        <p:spPr/>
        <p:txBody>
          <a:bodyPr/>
          <a:lstStyle/>
          <a:p>
            <a:r>
              <a:rPr lang="tr-TR"/>
              <a:t>TMMOB MİMARLAR ODASI HATAY ŞUBESİ</a:t>
            </a:r>
          </a:p>
        </p:txBody>
      </p:sp>
      <p:sp>
        <p:nvSpPr>
          <p:cNvPr id="7" name="Slayt Numarası Yer Tutucusu 6"/>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7790070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7F7E86F-3524-487C-A5D5-44B1831F6534}" type="datetime1">
              <a:rPr lang="tr-TR" smtClean="0"/>
              <a:t>2.12.2017</a:t>
            </a:fld>
            <a:endParaRPr lang="tr-TR"/>
          </a:p>
        </p:txBody>
      </p:sp>
      <p:sp>
        <p:nvSpPr>
          <p:cNvPr id="6" name="Altbilgi Yer Tutucusu 5"/>
          <p:cNvSpPr>
            <a:spLocks noGrp="1"/>
          </p:cNvSpPr>
          <p:nvPr>
            <p:ph type="ftr" sz="quarter" idx="11"/>
          </p:nvPr>
        </p:nvSpPr>
        <p:spPr/>
        <p:txBody>
          <a:bodyPr/>
          <a:lstStyle/>
          <a:p>
            <a:r>
              <a:rPr lang="tr-TR"/>
              <a:t>TMMOB MİMARLAR ODASI HATAY ŞUBESİ</a:t>
            </a:r>
          </a:p>
        </p:txBody>
      </p:sp>
      <p:sp>
        <p:nvSpPr>
          <p:cNvPr id="7" name="Slayt Numarası Yer Tutucusu 6"/>
          <p:cNvSpPr>
            <a:spLocks noGrp="1"/>
          </p:cNvSpPr>
          <p:nvPr>
            <p:ph type="sldNum" sz="quarter" idx="12"/>
          </p:nvPr>
        </p:nvSpPr>
        <p:spPr/>
        <p:txBody>
          <a:bodyPr/>
          <a:lstStyle/>
          <a:p>
            <a:fld id="{84C56707-5A04-4981-8DAB-CB376A682A44}" type="slidenum">
              <a:rPr lang="tr-TR" smtClean="0"/>
              <a:t>‹#›</a:t>
            </a:fld>
            <a:endParaRPr lang="tr-TR"/>
          </a:p>
        </p:txBody>
      </p:sp>
    </p:spTree>
    <p:extLst>
      <p:ext uri="{BB962C8B-B14F-4D97-AF65-F5344CB8AC3E}">
        <p14:creationId xmlns:p14="http://schemas.microsoft.com/office/powerpoint/2010/main" val="5282472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D8557-D381-494E-B22B-CDB206333842}" type="datetime1">
              <a:rPr lang="tr-TR" smtClean="0"/>
              <a:t>2.12.2017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TMMOB MİMARLAR ODASI HATAY ŞUBESİ</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56707-5A04-4981-8DAB-CB376A682A44}" type="slidenum">
              <a:rPr lang="tr-TR" smtClean="0"/>
              <a:t>‹#›</a:t>
            </a:fld>
            <a:endParaRPr lang="tr-TR"/>
          </a:p>
        </p:txBody>
      </p:sp>
    </p:spTree>
    <p:extLst>
      <p:ext uri="{BB962C8B-B14F-4D97-AF65-F5344CB8AC3E}">
        <p14:creationId xmlns:p14="http://schemas.microsoft.com/office/powerpoint/2010/main" val="3808435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980728"/>
            <a:ext cx="7772400" cy="1470025"/>
          </a:xfrm>
        </p:spPr>
        <p:style>
          <a:lnRef idx="2">
            <a:schemeClr val="dk1"/>
          </a:lnRef>
          <a:fillRef idx="1">
            <a:schemeClr val="lt1"/>
          </a:fillRef>
          <a:effectRef idx="0">
            <a:schemeClr val="dk1"/>
          </a:effectRef>
          <a:fontRef idx="minor">
            <a:schemeClr val="dk1"/>
          </a:fontRef>
        </p:style>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2400" b="1" cap="all" dirty="0">
                <a:ln w="0"/>
                <a:solidFill>
                  <a:sysClr val="windowText" lastClr="000000"/>
                </a:solidFill>
                <a:effectLst>
                  <a:reflection blurRad="12700" stA="50000" endPos="50000" dist="5000" dir="5400000" sy="-100000" rotWithShape="0"/>
                </a:effectLst>
              </a:rPr>
              <a:t>PLANLI ALANLAR İMAR YÖNETMELİĞİ</a:t>
            </a:r>
          </a:p>
        </p:txBody>
      </p:sp>
      <p:pic>
        <p:nvPicPr>
          <p:cNvPr id="5" name="Resim 4">
            <a:extLst>
              <a:ext uri="{FF2B5EF4-FFF2-40B4-BE49-F238E27FC236}">
                <a16:creationId xmlns:a16="http://schemas.microsoft.com/office/drawing/2014/main" id="{320C6A3D-93B1-4711-A146-2898DBC82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60" y="2776146"/>
            <a:ext cx="2851160" cy="1979972"/>
          </a:xfrm>
          <a:prstGeom prst="rect">
            <a:avLst/>
          </a:prstGeom>
        </p:spPr>
      </p:pic>
      <p:pic>
        <p:nvPicPr>
          <p:cNvPr id="7" name="Resim 6">
            <a:extLst>
              <a:ext uri="{FF2B5EF4-FFF2-40B4-BE49-F238E27FC236}">
                <a16:creationId xmlns:a16="http://schemas.microsoft.com/office/drawing/2014/main" id="{58108BD4-19B9-4BC6-BCDA-FDC8138E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040" y="2776146"/>
            <a:ext cx="1989584" cy="2010750"/>
          </a:xfrm>
          <a:prstGeom prst="rect">
            <a:avLst/>
          </a:prstGeom>
        </p:spPr>
      </p:pic>
      <p:sp>
        <p:nvSpPr>
          <p:cNvPr id="8" name="Metin kutusu 7">
            <a:extLst>
              <a:ext uri="{FF2B5EF4-FFF2-40B4-BE49-F238E27FC236}">
                <a16:creationId xmlns:a16="http://schemas.microsoft.com/office/drawing/2014/main" id="{D1160D36-52F8-408C-903C-30853D16778C}"/>
              </a:ext>
            </a:extLst>
          </p:cNvPr>
          <p:cNvSpPr txBox="1"/>
          <p:nvPr/>
        </p:nvSpPr>
        <p:spPr>
          <a:xfrm>
            <a:off x="1207488" y="4953942"/>
            <a:ext cx="2736304" cy="923330"/>
          </a:xfrm>
          <a:prstGeom prst="rect">
            <a:avLst/>
          </a:prstGeom>
          <a:noFill/>
        </p:spPr>
        <p:txBody>
          <a:bodyPr wrap="square" rtlCol="0">
            <a:spAutoFit/>
          </a:bodyPr>
          <a:lstStyle/>
          <a:p>
            <a:pPr algn="ctr"/>
            <a:r>
              <a:rPr lang="tr-TR" b="1" dirty="0">
                <a:solidFill>
                  <a:schemeClr val="tx2">
                    <a:lumMod val="75000"/>
                  </a:schemeClr>
                </a:solidFill>
              </a:rPr>
              <a:t>TMMOB</a:t>
            </a:r>
          </a:p>
          <a:p>
            <a:pPr algn="ctr"/>
            <a:r>
              <a:rPr lang="tr-TR" b="1" dirty="0">
                <a:solidFill>
                  <a:schemeClr val="tx2">
                    <a:lumMod val="75000"/>
                  </a:schemeClr>
                </a:solidFill>
              </a:rPr>
              <a:t>MİMARLAR ODASI</a:t>
            </a:r>
          </a:p>
          <a:p>
            <a:pPr algn="ctr"/>
            <a:r>
              <a:rPr lang="tr-TR" b="1" dirty="0">
                <a:solidFill>
                  <a:schemeClr val="tx2">
                    <a:lumMod val="75000"/>
                  </a:schemeClr>
                </a:solidFill>
              </a:rPr>
              <a:t>HATAY ŞUBESİ</a:t>
            </a:r>
          </a:p>
        </p:txBody>
      </p:sp>
      <p:sp>
        <p:nvSpPr>
          <p:cNvPr id="10" name="Metin kutusu 9">
            <a:extLst>
              <a:ext uri="{FF2B5EF4-FFF2-40B4-BE49-F238E27FC236}">
                <a16:creationId xmlns:a16="http://schemas.microsoft.com/office/drawing/2014/main" id="{41E3D392-896A-4079-B191-A91A18931BD1}"/>
              </a:ext>
            </a:extLst>
          </p:cNvPr>
          <p:cNvSpPr txBox="1"/>
          <p:nvPr/>
        </p:nvSpPr>
        <p:spPr>
          <a:xfrm>
            <a:off x="4913992" y="4953942"/>
            <a:ext cx="3042384" cy="923330"/>
          </a:xfrm>
          <a:prstGeom prst="rect">
            <a:avLst/>
          </a:prstGeom>
          <a:noFill/>
        </p:spPr>
        <p:txBody>
          <a:bodyPr wrap="square" rtlCol="0">
            <a:spAutoFit/>
          </a:bodyPr>
          <a:lstStyle/>
          <a:p>
            <a:pPr algn="ctr"/>
            <a:r>
              <a:rPr lang="tr-TR" b="1" dirty="0">
                <a:solidFill>
                  <a:schemeClr val="tx2">
                    <a:lumMod val="75000"/>
                  </a:schemeClr>
                </a:solidFill>
              </a:rPr>
              <a:t>TMMOB</a:t>
            </a:r>
          </a:p>
          <a:p>
            <a:pPr algn="ctr"/>
            <a:r>
              <a:rPr lang="tr-TR" b="1" dirty="0">
                <a:solidFill>
                  <a:schemeClr val="tx2">
                    <a:lumMod val="75000"/>
                  </a:schemeClr>
                </a:solidFill>
              </a:rPr>
              <a:t>İNŞAAT MÜHENDİSLERİ ODASI</a:t>
            </a:r>
          </a:p>
          <a:p>
            <a:pPr algn="ctr"/>
            <a:r>
              <a:rPr lang="tr-TR" b="1" dirty="0">
                <a:solidFill>
                  <a:schemeClr val="tx2">
                    <a:lumMod val="75000"/>
                  </a:schemeClr>
                </a:solidFill>
              </a:rPr>
              <a:t>HATAY ŞUBESİ</a:t>
            </a:r>
          </a:p>
        </p:txBody>
      </p:sp>
    </p:spTree>
    <p:extLst>
      <p:ext uri="{BB962C8B-B14F-4D97-AF65-F5344CB8AC3E}">
        <p14:creationId xmlns:p14="http://schemas.microsoft.com/office/powerpoint/2010/main" val="3045438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p>
          <a:p>
            <a:pPr marL="0" indent="0">
              <a:buNone/>
            </a:pPr>
            <a:r>
              <a:rPr lang="tr-TR" sz="1600" b="1" dirty="0"/>
              <a:t>o) Bodrum kat: </a:t>
            </a:r>
            <a:r>
              <a:rPr lang="tr-TR" sz="1600" dirty="0"/>
              <a:t>Zemin katın altındaki katları,</a:t>
            </a:r>
          </a:p>
          <a:p>
            <a:pPr marL="0" indent="0">
              <a:buNone/>
            </a:pPr>
            <a:endParaRPr lang="tr-TR" sz="1600" b="1" dirty="0"/>
          </a:p>
          <a:p>
            <a:pPr marL="0" indent="0">
              <a:buNone/>
            </a:pPr>
            <a:r>
              <a:rPr lang="tr-TR" sz="1600" b="1" dirty="0"/>
              <a:t>ö)  Çardak (Kameriye): </a:t>
            </a:r>
            <a:r>
              <a:rPr lang="tr-TR" sz="1600" dirty="0"/>
              <a:t>Rekreasyon alanlarında, parklarda, bina bahçelerinin azami % 5’inde, güneşten ve yağmurdan korunmak ve gölge oluşturmak amacıyla ahşap ve benzeri hafif malzemeden yapılan, yanları açık, üstü kapalı yapıyı,</a:t>
            </a:r>
          </a:p>
          <a:p>
            <a:pPr marL="0" indent="0">
              <a:buNone/>
            </a:pPr>
            <a:endParaRPr lang="tr-TR" sz="1600" dirty="0"/>
          </a:p>
          <a:p>
            <a:pPr marL="0" indent="0">
              <a:buNone/>
            </a:pPr>
            <a:r>
              <a:rPr lang="tr-TR" sz="1600" b="1" dirty="0"/>
              <a:t>p)  Çatı bahçesi: </a:t>
            </a:r>
            <a:r>
              <a:rPr lang="tr-TR" sz="1600" dirty="0"/>
              <a:t>Teras çatılarda, çakıl, toprak, çim ve benzeri doğal örtüler ile kaplanarak iklime uygun </a:t>
            </a:r>
            <a:r>
              <a:rPr lang="tr-TR" sz="1600" dirty="0" err="1"/>
              <a:t>bitkilendirilebilen</a:t>
            </a:r>
            <a:r>
              <a:rPr lang="tr-TR" sz="1600" dirty="0"/>
              <a:t>, yapının görünüşlerini ve bulunduğu çevrenin siluetini bozmayacak ve çatı sınırlarını aşmayacak şekilde oluşturulan bahçeleri,</a:t>
            </a:r>
          </a:p>
          <a:p>
            <a:pPr marL="0" indent="0">
              <a:buNone/>
            </a:pPr>
            <a:endParaRPr lang="tr-TR" sz="1600" dirty="0"/>
          </a:p>
          <a:p>
            <a:pPr marL="0" indent="0">
              <a:buNone/>
            </a:pPr>
            <a:r>
              <a:rPr lang="tr-TR" sz="1600" b="1" dirty="0">
                <a:solidFill>
                  <a:srgbClr val="000099"/>
                </a:solidFill>
              </a:rPr>
              <a:t>r)  Çatı piyesi: </a:t>
            </a:r>
            <a:r>
              <a:rPr lang="tr-TR" sz="1600" dirty="0">
                <a:solidFill>
                  <a:srgbClr val="000099"/>
                </a:solidFill>
              </a:rPr>
              <a:t>Çatı eğimi içerisinde kalmak şartıyla, altındaki bağımsız bölüme ait, bu bölümle içeriden irtibatlı yapılan, terasların da dâhil olabildiği mekânları (Açık teras ve ıslak hacimler ait olduğu bağımsız bölüm sınırlarını geçemez.),</a:t>
            </a:r>
          </a:p>
          <a:p>
            <a:pPr marL="0" indent="0">
              <a:buNone/>
            </a:pPr>
            <a:endParaRPr lang="tr-TR" sz="1600" dirty="0"/>
          </a:p>
          <a:p>
            <a:pPr marL="0" indent="0">
              <a:buNone/>
            </a:pPr>
            <a:r>
              <a:rPr lang="tr-TR" sz="1600" b="1" dirty="0"/>
              <a:t>s)  Çıkma: </a:t>
            </a:r>
            <a:r>
              <a:rPr lang="tr-TR" sz="1600" dirty="0"/>
              <a:t>Binalarda döşemelerin uzantısı olarak yapılan, parsel sınırları dışına taşmayan, en az bir ucu serbest, mesnetli olan, açık veya kapalı olan, derinliği uygulama imar planı veya bu Yönetmelikle belirlenen yapı elemanlarını,</a:t>
            </a:r>
          </a:p>
          <a:p>
            <a:pPr marL="0" indent="0">
              <a:buNone/>
            </a:pPr>
            <a:endParaRPr lang="tr-TR" sz="1600" dirty="0"/>
          </a:p>
          <a:p>
            <a:pPr marL="0" indent="0">
              <a:buNone/>
            </a:pPr>
            <a:r>
              <a:rPr lang="tr-TR" sz="1600" b="1" dirty="0"/>
              <a:t>ş)  Çok katlı bağımsız bölüm: </a:t>
            </a:r>
            <a:r>
              <a:rPr lang="tr-TR" sz="1600" dirty="0"/>
              <a:t>Binada birden fazla kat içerisinde birbiriyle doğrudan bağlantılı çözümlenen konut veya diğer kullanımlı bağımsız bölümü,</a:t>
            </a:r>
          </a:p>
          <a:p>
            <a:pPr marL="0" indent="0">
              <a:buNone/>
            </a:pPr>
            <a:endParaRPr lang="tr-TR" sz="1600" dirty="0"/>
          </a:p>
          <a:p>
            <a:pPr marL="0" indent="0">
              <a:buNone/>
            </a:pPr>
            <a:r>
              <a:rPr lang="tr-TR" sz="1600" b="1" dirty="0"/>
              <a:t>t) Dere </a:t>
            </a:r>
            <a:r>
              <a:rPr lang="tr-TR" sz="1600" b="1" dirty="0" err="1"/>
              <a:t>kret</a:t>
            </a:r>
            <a:r>
              <a:rPr lang="tr-TR" sz="1600" b="1" dirty="0"/>
              <a:t> kotu: </a:t>
            </a:r>
            <a:r>
              <a:rPr lang="tr-TR" sz="1600" dirty="0"/>
              <a:t>Taşkın kontrolü maksadıyla, dere kenarlarına inşa edilen duvar veya düzenlenmiş şev üst kotunu,</a:t>
            </a:r>
          </a:p>
          <a:p>
            <a:pPr marL="0" indent="0">
              <a:buNone/>
            </a:pPr>
            <a:endParaRPr lang="tr-TR" sz="1600" dirty="0"/>
          </a:p>
          <a:p>
            <a:pPr marL="0" indent="0">
              <a:buNone/>
            </a:pPr>
            <a:r>
              <a:rPr lang="tr-TR" sz="1600" b="1" dirty="0"/>
              <a:t>u) Duman bacası: </a:t>
            </a:r>
            <a:r>
              <a:rPr lang="tr-TR" sz="1600" dirty="0"/>
              <a:t>Piyeslerde veya ortak alandaki duman ve kokuları uzaklaştırmaya yarayan bacayı,</a:t>
            </a:r>
          </a:p>
        </p:txBody>
      </p:sp>
      <p:sp>
        <p:nvSpPr>
          <p:cNvPr id="2" name="Slayt Numarası Yer Tutucusu 1">
            <a:extLst>
              <a:ext uri="{FF2B5EF4-FFF2-40B4-BE49-F238E27FC236}">
                <a16:creationId xmlns:a16="http://schemas.microsoft.com/office/drawing/2014/main" id="{6FDC0269-700C-4DCF-9543-6C07F11D10FA}"/>
              </a:ext>
            </a:extLst>
          </p:cNvPr>
          <p:cNvSpPr>
            <a:spLocks noGrp="1"/>
          </p:cNvSpPr>
          <p:nvPr>
            <p:ph type="sldNum" sz="quarter" idx="12"/>
          </p:nvPr>
        </p:nvSpPr>
        <p:spPr/>
        <p:txBody>
          <a:bodyPr/>
          <a:lstStyle/>
          <a:p>
            <a:fld id="{84C56707-5A04-4981-8DAB-CB376A682A44}" type="slidenum">
              <a:rPr lang="tr-TR" smtClean="0"/>
              <a:t>10</a:t>
            </a:fld>
            <a:endParaRPr lang="tr-TR"/>
          </a:p>
        </p:txBody>
      </p:sp>
    </p:spTree>
    <p:extLst>
      <p:ext uri="{BB962C8B-B14F-4D97-AF65-F5344CB8AC3E}">
        <p14:creationId xmlns:p14="http://schemas.microsoft.com/office/powerpoint/2010/main" val="37499393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pPr marL="0" indent="0">
              <a:buNone/>
            </a:pPr>
            <a:r>
              <a:rPr lang="tr-TR" sz="1600" dirty="0">
                <a:solidFill>
                  <a:srgbClr val="000099"/>
                </a:solidFill>
              </a:rPr>
              <a:t>(3)   -Parsel alanının,</a:t>
            </a:r>
          </a:p>
          <a:p>
            <a:pPr marL="0" indent="0">
              <a:buNone/>
            </a:pPr>
            <a:r>
              <a:rPr lang="tr-TR" sz="1600" dirty="0">
                <a:solidFill>
                  <a:srgbClr val="000099"/>
                </a:solidFill>
              </a:rPr>
              <a:t>        -parseldeki her bir binanın emsale konu alan büyüklüğünün, </a:t>
            </a:r>
          </a:p>
          <a:p>
            <a:pPr marL="0" indent="0">
              <a:buNone/>
            </a:pPr>
            <a:r>
              <a:rPr lang="tr-TR" sz="1600" dirty="0">
                <a:solidFill>
                  <a:srgbClr val="000099"/>
                </a:solidFill>
              </a:rPr>
              <a:t>        -parseldeki tüm binaların toplam emsale konu alan büyüklüğünün, </a:t>
            </a:r>
          </a:p>
          <a:p>
            <a:pPr marL="0" indent="0">
              <a:buNone/>
            </a:pPr>
            <a:r>
              <a:rPr lang="tr-TR" sz="1600" dirty="0">
                <a:solidFill>
                  <a:srgbClr val="000099"/>
                </a:solidFill>
              </a:rPr>
              <a:t>        -yapı inşaat alanının, </a:t>
            </a:r>
          </a:p>
          <a:p>
            <a:pPr marL="0" indent="0">
              <a:buNone/>
            </a:pPr>
            <a:r>
              <a:rPr lang="tr-TR" sz="1600" dirty="0">
                <a:solidFill>
                  <a:srgbClr val="000099"/>
                </a:solidFill>
              </a:rPr>
              <a:t>        -toplam yapı inşaat alanının, </a:t>
            </a:r>
          </a:p>
          <a:p>
            <a:pPr marL="0" indent="0">
              <a:buNone/>
            </a:pPr>
            <a:r>
              <a:rPr lang="tr-TR" sz="1600" dirty="0">
                <a:solidFill>
                  <a:srgbClr val="000099"/>
                </a:solidFill>
              </a:rPr>
              <a:t>        -binanın ve binaların taban alanının ve taban alanı katsayısının, </a:t>
            </a:r>
          </a:p>
          <a:p>
            <a:pPr marL="0" indent="0">
              <a:buNone/>
            </a:pPr>
            <a:r>
              <a:rPr lang="tr-TR" sz="1600" dirty="0">
                <a:solidFill>
                  <a:srgbClr val="000099"/>
                </a:solidFill>
              </a:rPr>
              <a:t>        -kat alanı katsayısının (emsal), </a:t>
            </a:r>
          </a:p>
          <a:p>
            <a:pPr marL="0" indent="0">
              <a:buNone/>
            </a:pPr>
            <a:r>
              <a:rPr lang="tr-TR" sz="1600" dirty="0">
                <a:solidFill>
                  <a:srgbClr val="000099"/>
                </a:solidFill>
              </a:rPr>
              <a:t>        -parsel üzerindeki yapıların blok numaralarının, </a:t>
            </a:r>
          </a:p>
          <a:p>
            <a:pPr marL="0" indent="0">
              <a:buNone/>
            </a:pPr>
            <a:r>
              <a:rPr lang="tr-TR" sz="1600" dirty="0">
                <a:solidFill>
                  <a:srgbClr val="000099"/>
                </a:solidFill>
              </a:rPr>
              <a:t>        -bloklardaki bağımsız bölüm numaralarının, </a:t>
            </a:r>
          </a:p>
          <a:p>
            <a:pPr marL="0" indent="0">
              <a:buNone/>
            </a:pPr>
            <a:r>
              <a:rPr lang="tr-TR" sz="1600" dirty="0">
                <a:solidFill>
                  <a:srgbClr val="000099"/>
                </a:solidFill>
              </a:rPr>
              <a:t>        -her bağımsız bölümün; bağımsız bölüm net alanının, eklenti net alanının, bağımsız bölüm bürüt alanının,  eklenti bürüt alanının, bağımsız bölüm genel bürüt alanının, bağımsız bölüm toplam bürüt alanının ruhsat eki onaylı mimari projede, </a:t>
            </a:r>
          </a:p>
          <a:p>
            <a:pPr marL="0" indent="0">
              <a:buNone/>
            </a:pPr>
            <a:r>
              <a:rPr lang="tr-TR" sz="1600" dirty="0">
                <a:solidFill>
                  <a:srgbClr val="000099"/>
                </a:solidFill>
              </a:rPr>
              <a:t>imar planındaki kat adedine esas kot alınan noktaya ilişkin bilgilerin, </a:t>
            </a:r>
          </a:p>
          <a:p>
            <a:pPr marL="0" indent="0">
              <a:buNone/>
            </a:pPr>
            <a:r>
              <a:rPr lang="tr-TR" sz="1600" dirty="0">
                <a:solidFill>
                  <a:srgbClr val="000099"/>
                </a:solidFill>
              </a:rPr>
              <a:t>        -bina derinliğinin, </a:t>
            </a:r>
          </a:p>
          <a:p>
            <a:pPr marL="0" indent="0">
              <a:buNone/>
            </a:pPr>
            <a:r>
              <a:rPr lang="tr-TR" sz="1600" dirty="0">
                <a:solidFill>
                  <a:srgbClr val="000099"/>
                </a:solidFill>
              </a:rPr>
              <a:t>        -çıkma izdüşümleri ve yapı yaklaşma mesafelerinin, </a:t>
            </a:r>
          </a:p>
          <a:p>
            <a:pPr marL="0" indent="0">
              <a:buNone/>
            </a:pPr>
            <a:r>
              <a:rPr lang="tr-TR" sz="1600" dirty="0">
                <a:solidFill>
                  <a:srgbClr val="000099"/>
                </a:solidFill>
              </a:rPr>
              <a:t>        -tabi zemin ve tesviye edilmiş zemine ilişkin kotların, </a:t>
            </a:r>
          </a:p>
          <a:p>
            <a:pPr marL="0" indent="0">
              <a:buNone/>
            </a:pPr>
            <a:r>
              <a:rPr lang="tr-TR" sz="1600" dirty="0">
                <a:solidFill>
                  <a:srgbClr val="000099"/>
                </a:solidFill>
              </a:rPr>
              <a:t>        -bina ve yapı yükseklik ve kotlarının ise hem mimari projede hem de aplikasyon projesinde, 4 üncü maddedeki tanımlara, imar planına ve tapu kayıtlarına uygun olarak gösterilmesi zorunludur.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69612724-9B2D-47C3-8702-25D94CE80EF8}"/>
              </a:ext>
            </a:extLst>
          </p:cNvPr>
          <p:cNvSpPr>
            <a:spLocks noGrp="1"/>
          </p:cNvSpPr>
          <p:nvPr>
            <p:ph type="sldNum" sz="quarter" idx="12"/>
          </p:nvPr>
        </p:nvSpPr>
        <p:spPr/>
        <p:txBody>
          <a:bodyPr/>
          <a:lstStyle/>
          <a:p>
            <a:fld id="{84C56707-5A04-4981-8DAB-CB376A682A44}" type="slidenum">
              <a:rPr lang="tr-TR" smtClean="0"/>
              <a:t>100</a:t>
            </a:fld>
            <a:endParaRPr lang="tr-TR"/>
          </a:p>
        </p:txBody>
      </p:sp>
      <p:sp>
        <p:nvSpPr>
          <p:cNvPr id="4" name="Alt Bilgi Yer Tutucusu 3">
            <a:extLst>
              <a:ext uri="{FF2B5EF4-FFF2-40B4-BE49-F238E27FC236}">
                <a16:creationId xmlns:a16="http://schemas.microsoft.com/office/drawing/2014/main" id="{FA6C65BE-095D-4770-B182-E1F67E7FB26C}"/>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3057824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dirty="0"/>
              <a:t>(4)       </a:t>
            </a:r>
            <a:r>
              <a:rPr lang="tr-TR" dirty="0">
                <a:solidFill>
                  <a:srgbClr val="FF0000"/>
                </a:solidFill>
              </a:rPr>
              <a:t>Yapı aplikasyon projesi</a:t>
            </a:r>
            <a:r>
              <a:rPr lang="tr-TR" dirty="0"/>
              <a:t>; parsele ait aplikasyon krokisine dayanılarak ve vaziyet planına göre yapının araziye aplikasyonunu sağlamak üzere, yürürlükteki imar planında gösterilen ya da planda belirtilmemiş ise bu Yönetmelikte belirlenen </a:t>
            </a:r>
          </a:p>
          <a:p>
            <a:r>
              <a:rPr lang="tr-TR" dirty="0"/>
              <a:t>yapı yaklaşma mesafeleri, </a:t>
            </a:r>
          </a:p>
          <a:p>
            <a:r>
              <a:rPr lang="tr-TR" dirty="0"/>
              <a:t>yapı projelerine göre köşe koordinatları ve </a:t>
            </a:r>
          </a:p>
          <a:p>
            <a:r>
              <a:rPr lang="tr-TR" dirty="0"/>
              <a:t>röper noktaları </a:t>
            </a:r>
          </a:p>
          <a:p>
            <a:r>
              <a:rPr lang="tr-TR" dirty="0"/>
              <a:t>ülke koordinat sistemine işlenmek üzere </a:t>
            </a:r>
          </a:p>
          <a:p>
            <a:r>
              <a:rPr lang="tr-TR" dirty="0"/>
              <a:t>harita mühendislerince hazırlanıp imzalanan projeyi ifade eder.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C2B44819-ED30-4113-A808-A9211D562E9D}"/>
              </a:ext>
            </a:extLst>
          </p:cNvPr>
          <p:cNvSpPr>
            <a:spLocks noGrp="1"/>
          </p:cNvSpPr>
          <p:nvPr>
            <p:ph type="sldNum" sz="quarter" idx="12"/>
          </p:nvPr>
        </p:nvSpPr>
        <p:spPr/>
        <p:txBody>
          <a:bodyPr/>
          <a:lstStyle/>
          <a:p>
            <a:fld id="{84C56707-5A04-4981-8DAB-CB376A682A44}" type="slidenum">
              <a:rPr lang="tr-TR" smtClean="0"/>
              <a:t>101</a:t>
            </a:fld>
            <a:endParaRPr lang="tr-TR"/>
          </a:p>
        </p:txBody>
      </p:sp>
      <p:sp>
        <p:nvSpPr>
          <p:cNvPr id="4" name="Alt Bilgi Yer Tutucusu 3">
            <a:extLst>
              <a:ext uri="{FF2B5EF4-FFF2-40B4-BE49-F238E27FC236}">
                <a16:creationId xmlns:a16="http://schemas.microsoft.com/office/drawing/2014/main" id="{801A4CDC-3B93-453A-AD5F-30A414A9E7D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0475316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dirty="0"/>
              <a:t>(5)       </a:t>
            </a:r>
            <a:r>
              <a:rPr lang="tr-TR" dirty="0">
                <a:solidFill>
                  <a:srgbClr val="FF0000"/>
                </a:solidFill>
              </a:rPr>
              <a:t>Peyzaj projesi</a:t>
            </a:r>
            <a:r>
              <a:rPr lang="tr-TR" dirty="0"/>
              <a:t>; açık ve yeşil alanlar için ekolojik, doğal ve kültürel verilere dayalı olmak üzere, </a:t>
            </a:r>
          </a:p>
          <a:p>
            <a:r>
              <a:rPr lang="tr-TR" dirty="0">
                <a:solidFill>
                  <a:srgbClr val="FF0000"/>
                </a:solidFill>
              </a:rPr>
              <a:t>peyzaj mimarlarınca hazırlanıp imzalanan</a:t>
            </a:r>
            <a:r>
              <a:rPr lang="tr-TR" dirty="0"/>
              <a:t>, </a:t>
            </a:r>
          </a:p>
          <a:p>
            <a:r>
              <a:rPr lang="tr-TR" dirty="0"/>
              <a:t>yerleşme ve yapının özelliğine göre ilgili idarece istenecek projeyi ifade eder.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FE7E357C-5FA7-4728-A7F5-8E57109BC408}"/>
              </a:ext>
            </a:extLst>
          </p:cNvPr>
          <p:cNvSpPr>
            <a:spLocks noGrp="1"/>
          </p:cNvSpPr>
          <p:nvPr>
            <p:ph type="sldNum" sz="quarter" idx="12"/>
          </p:nvPr>
        </p:nvSpPr>
        <p:spPr/>
        <p:txBody>
          <a:bodyPr/>
          <a:lstStyle/>
          <a:p>
            <a:fld id="{84C56707-5A04-4981-8DAB-CB376A682A44}" type="slidenum">
              <a:rPr lang="tr-TR" smtClean="0"/>
              <a:t>102</a:t>
            </a:fld>
            <a:endParaRPr lang="tr-TR"/>
          </a:p>
        </p:txBody>
      </p:sp>
      <p:sp>
        <p:nvSpPr>
          <p:cNvPr id="4" name="Alt Bilgi Yer Tutucusu 3">
            <a:extLst>
              <a:ext uri="{FF2B5EF4-FFF2-40B4-BE49-F238E27FC236}">
                <a16:creationId xmlns:a16="http://schemas.microsoft.com/office/drawing/2014/main" id="{1A778240-FB66-4092-9EFC-1CF789831F0B}"/>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6417205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sz="2800" dirty="0"/>
              <a:t>(6)       </a:t>
            </a:r>
            <a:r>
              <a:rPr lang="tr-TR" sz="2800" dirty="0">
                <a:solidFill>
                  <a:srgbClr val="FF0000"/>
                </a:solidFill>
              </a:rPr>
              <a:t>Statik proje</a:t>
            </a:r>
            <a:r>
              <a:rPr lang="tr-TR" sz="2800" dirty="0"/>
              <a:t>; mimari projeye ve zemin ve temel etüdü raporuna uygun olarak, </a:t>
            </a:r>
          </a:p>
          <a:p>
            <a:r>
              <a:rPr lang="tr-TR" sz="2800" dirty="0"/>
              <a:t>ilgili mevzuat çerçevesinde </a:t>
            </a:r>
          </a:p>
          <a:p>
            <a:r>
              <a:rPr lang="tr-TR" sz="2800" dirty="0">
                <a:solidFill>
                  <a:srgbClr val="FF0000"/>
                </a:solidFill>
              </a:rPr>
              <a:t>inşaat mühendislerince hazırlanan</a:t>
            </a:r>
            <a:r>
              <a:rPr lang="tr-TR" sz="2800" dirty="0"/>
              <a:t>, </a:t>
            </a:r>
          </a:p>
          <a:p>
            <a:r>
              <a:rPr lang="tr-TR" sz="2800" dirty="0"/>
              <a:t>ölçekleri yapının büyüklüğüne ve özelliğine göre belirlenen, </a:t>
            </a:r>
          </a:p>
          <a:p>
            <a:r>
              <a:rPr lang="tr-TR" sz="2800" dirty="0"/>
              <a:t>betonarme, yığma, çelik ve benzeri yapıların türlerine göre taşıyıcı sistemlerini gösteren, </a:t>
            </a:r>
          </a:p>
          <a:p>
            <a:r>
              <a:rPr lang="tr-TR" sz="2800" dirty="0"/>
              <a:t>bodrum kat dâhil olmak üzere bütün kat planları,</a:t>
            </a:r>
          </a:p>
          <a:p>
            <a:r>
              <a:rPr lang="tr-TR" sz="2800" dirty="0"/>
              <a:t> çatı planları, </a:t>
            </a:r>
          </a:p>
          <a:p>
            <a:r>
              <a:rPr lang="tr-TR" sz="2800" dirty="0"/>
              <a:t>iskele sistemi ile </a:t>
            </a:r>
          </a:p>
          <a:p>
            <a:r>
              <a:rPr lang="tr-TR" sz="2800" dirty="0"/>
              <a:t>bunların kesitleri, detayları ve hesaplarıdır.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E3893E91-91AE-4777-8D27-79E04AA0EFD4}"/>
              </a:ext>
            </a:extLst>
          </p:cNvPr>
          <p:cNvSpPr>
            <a:spLocks noGrp="1"/>
          </p:cNvSpPr>
          <p:nvPr>
            <p:ph type="sldNum" sz="quarter" idx="12"/>
          </p:nvPr>
        </p:nvSpPr>
        <p:spPr/>
        <p:txBody>
          <a:bodyPr/>
          <a:lstStyle/>
          <a:p>
            <a:fld id="{84C56707-5A04-4981-8DAB-CB376A682A44}" type="slidenum">
              <a:rPr lang="tr-TR" smtClean="0"/>
              <a:t>103</a:t>
            </a:fld>
            <a:endParaRPr lang="tr-TR"/>
          </a:p>
        </p:txBody>
      </p:sp>
      <p:sp>
        <p:nvSpPr>
          <p:cNvPr id="4" name="Alt Bilgi Yer Tutucusu 3">
            <a:extLst>
              <a:ext uri="{FF2B5EF4-FFF2-40B4-BE49-F238E27FC236}">
                <a16:creationId xmlns:a16="http://schemas.microsoft.com/office/drawing/2014/main" id="{CA576D52-BF78-4E99-9709-9410112600A7}"/>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4814167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sz="2000" dirty="0"/>
              <a:t>(6)- a)    </a:t>
            </a:r>
            <a:r>
              <a:rPr lang="tr-TR" sz="2000" dirty="0">
                <a:solidFill>
                  <a:srgbClr val="FF0000"/>
                </a:solidFill>
              </a:rPr>
              <a:t>Statik projeye esas teşkil edecek zemin ve temel etüdü raporu</a:t>
            </a:r>
            <a:r>
              <a:rPr lang="tr-TR" sz="2000" dirty="0"/>
              <a:t>;</a:t>
            </a:r>
          </a:p>
          <a:p>
            <a:r>
              <a:rPr lang="tr-TR" sz="2000" dirty="0"/>
              <a:t>1)  </a:t>
            </a:r>
            <a:r>
              <a:rPr lang="tr-TR" sz="2000" b="1" dirty="0"/>
              <a:t>(Değişik:RG-30/9/2017- 30196)</a:t>
            </a:r>
            <a:r>
              <a:rPr lang="tr-TR" sz="2000" b="1" baseline="30000" dirty="0"/>
              <a:t> (2)</a:t>
            </a:r>
            <a:r>
              <a:rPr lang="tr-TR" sz="2000" b="1" dirty="0"/>
              <a:t> </a:t>
            </a:r>
            <a:r>
              <a:rPr lang="tr-TR" sz="2000" dirty="0"/>
              <a:t> Yer altının dinamik esneklik direnişleri ve yerin dayanımı, taşıma gücü, yer altı suyu varlığı, yer altı yapısı, deprem bölgelenmesi, yer kırıklıklarının hareketleri, oturma, sıvılaşma ve yer kaymalarının boyutları gibi zeminin fizikî özelliklerini belirleyen çalışmalar yönünden </a:t>
            </a:r>
            <a:r>
              <a:rPr lang="tr-TR" sz="2000" dirty="0">
                <a:solidFill>
                  <a:srgbClr val="FF0000"/>
                </a:solidFill>
              </a:rPr>
              <a:t>jeofizik mühendislerince,</a:t>
            </a:r>
          </a:p>
          <a:p>
            <a:r>
              <a:rPr lang="tr-TR" sz="2000" dirty="0"/>
              <a:t>2)  Sondajlar, arazi çalışmaları, zemin ve kaya mekaniği, laboratuvar deneylerini ihtiva eden zemin-yapı etkileşiminin analizinde kullanılacak temel-zemin, zemin profili ve zemini oluşturan birimlerin fizikî ve mekanik özelliklerini konu alan çalışmalar yönünden </a:t>
            </a:r>
            <a:r>
              <a:rPr lang="tr-TR" sz="2000" dirty="0">
                <a:solidFill>
                  <a:srgbClr val="FF0000"/>
                </a:solidFill>
              </a:rPr>
              <a:t>jeoloji mühendislerince,</a:t>
            </a:r>
          </a:p>
          <a:p>
            <a:r>
              <a:rPr lang="tr-TR" sz="2000" dirty="0"/>
              <a:t>3)  </a:t>
            </a:r>
            <a:r>
              <a:rPr lang="tr-TR" sz="2000" b="1" dirty="0"/>
              <a:t>(Değişik:RG-30/9/2017- 30196)</a:t>
            </a:r>
            <a:r>
              <a:rPr lang="tr-TR" sz="2000" b="1" baseline="30000" dirty="0"/>
              <a:t> (2)</a:t>
            </a:r>
            <a:r>
              <a:rPr lang="tr-TR" sz="2000" b="1" dirty="0"/>
              <a:t> </a:t>
            </a:r>
            <a:r>
              <a:rPr lang="tr-TR" sz="2000" dirty="0"/>
              <a:t> Zemin mekaniği, zemin dinamiği ve zemin emniyet gerilmesi hesaplaması gibi çalışmalar yönünden </a:t>
            </a:r>
            <a:r>
              <a:rPr lang="tr-TR" sz="2000" dirty="0">
                <a:solidFill>
                  <a:srgbClr val="FF0000"/>
                </a:solidFill>
              </a:rPr>
              <a:t>inşaat ve jeoloji mühendislerince,</a:t>
            </a:r>
          </a:p>
          <a:p>
            <a:r>
              <a:rPr lang="tr-TR" sz="2000" dirty="0"/>
              <a:t>4)    Mühendislik hizmetleri standartlarına uygun, detaylı olarak hazırlanan ve parselin bulunduğu zeminin durumunu bu fıkrada belirtilen çalışmalar ve analizler ile açıklayan, çalışmanın içeriği bakımından ilgili mühendislik disiplinlerine mensup mühendislerce,</a:t>
            </a:r>
          </a:p>
          <a:p>
            <a:r>
              <a:rPr lang="tr-TR" sz="2000" dirty="0">
                <a:solidFill>
                  <a:srgbClr val="FF0000"/>
                </a:solidFill>
              </a:rPr>
              <a:t>Bakanlıkça belirlenen formata göre hazırlanan ve imzalanan belgedir.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4701379E-EBDE-44CC-93A0-2AD26C56A24E}"/>
              </a:ext>
            </a:extLst>
          </p:cNvPr>
          <p:cNvSpPr>
            <a:spLocks noGrp="1"/>
          </p:cNvSpPr>
          <p:nvPr>
            <p:ph type="sldNum" sz="quarter" idx="12"/>
          </p:nvPr>
        </p:nvSpPr>
        <p:spPr/>
        <p:txBody>
          <a:bodyPr/>
          <a:lstStyle/>
          <a:p>
            <a:fld id="{84C56707-5A04-4981-8DAB-CB376A682A44}" type="slidenum">
              <a:rPr lang="tr-TR" smtClean="0"/>
              <a:t>104</a:t>
            </a:fld>
            <a:endParaRPr lang="tr-TR"/>
          </a:p>
        </p:txBody>
      </p:sp>
      <p:sp>
        <p:nvSpPr>
          <p:cNvPr id="4" name="Alt Bilgi Yer Tutucusu 3">
            <a:extLst>
              <a:ext uri="{FF2B5EF4-FFF2-40B4-BE49-F238E27FC236}">
                <a16:creationId xmlns:a16="http://schemas.microsoft.com/office/drawing/2014/main" id="{755D3FCE-BDB1-4BC3-9D02-6A929532D169}"/>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0423595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sz="2800" dirty="0"/>
              <a:t>(7) </a:t>
            </a:r>
            <a:r>
              <a:rPr lang="tr-TR" sz="2800" dirty="0">
                <a:solidFill>
                  <a:srgbClr val="FF0000"/>
                </a:solidFill>
              </a:rPr>
              <a:t>Mekanik tesisat projesi</a:t>
            </a:r>
            <a:r>
              <a:rPr lang="tr-TR" sz="2800" dirty="0"/>
              <a:t>; mimari projeye uygun olarak, </a:t>
            </a:r>
          </a:p>
          <a:p>
            <a:r>
              <a:rPr lang="tr-TR" sz="2800" dirty="0">
                <a:solidFill>
                  <a:srgbClr val="FF0000"/>
                </a:solidFill>
              </a:rPr>
              <a:t>makina mühendisleri tarafından hazırlanan</a:t>
            </a:r>
            <a:r>
              <a:rPr lang="tr-TR" sz="2800" dirty="0"/>
              <a:t>,</a:t>
            </a:r>
          </a:p>
          <a:p>
            <a:r>
              <a:rPr lang="tr-TR" sz="2800" dirty="0"/>
              <a:t> ölçekleri yapının büyüklüğüne ve özelliğine göre belirlenen </a:t>
            </a:r>
          </a:p>
          <a:p>
            <a:r>
              <a:rPr lang="tr-TR" sz="2800" dirty="0"/>
              <a:t>sıhhî tesisat, kalorifer, kat kaloriferi ve benzeri ısıtma, soğutma, havalandırma projeleri ve ısı yalıtım raporu ile elektrik mühendisi veya elektrik elektronik mühendisi ve makina mühendisince birlikte hazırlanan asansör uygulama projeleridir. </a:t>
            </a:r>
          </a:p>
          <a:p>
            <a:r>
              <a:rPr lang="tr-TR" sz="2800" dirty="0">
                <a:solidFill>
                  <a:srgbClr val="FF0000"/>
                </a:solidFill>
              </a:rPr>
              <a:t>İdare, yapının özelliğine göre bu projelerden gerekli olanları ister.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66E67668-7D83-4363-B984-3AE8D8E9D22F}"/>
              </a:ext>
            </a:extLst>
          </p:cNvPr>
          <p:cNvSpPr>
            <a:spLocks noGrp="1"/>
          </p:cNvSpPr>
          <p:nvPr>
            <p:ph type="sldNum" sz="quarter" idx="12"/>
          </p:nvPr>
        </p:nvSpPr>
        <p:spPr/>
        <p:txBody>
          <a:bodyPr/>
          <a:lstStyle/>
          <a:p>
            <a:fld id="{84C56707-5A04-4981-8DAB-CB376A682A44}" type="slidenum">
              <a:rPr lang="tr-TR" smtClean="0"/>
              <a:t>105</a:t>
            </a:fld>
            <a:endParaRPr lang="tr-TR"/>
          </a:p>
        </p:txBody>
      </p:sp>
      <p:sp>
        <p:nvSpPr>
          <p:cNvPr id="4" name="Alt Bilgi Yer Tutucusu 3">
            <a:extLst>
              <a:ext uri="{FF2B5EF4-FFF2-40B4-BE49-F238E27FC236}">
                <a16:creationId xmlns:a16="http://schemas.microsoft.com/office/drawing/2014/main" id="{49C03C07-4087-4128-B301-4B16F68C8F7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558523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sz="2800" dirty="0"/>
              <a:t>(8) </a:t>
            </a:r>
            <a:r>
              <a:rPr lang="tr-TR" sz="2800" dirty="0">
                <a:solidFill>
                  <a:srgbClr val="FF0000"/>
                </a:solidFill>
              </a:rPr>
              <a:t>Elektrik tesisat projesi</a:t>
            </a:r>
            <a:r>
              <a:rPr lang="tr-TR" sz="2800" dirty="0"/>
              <a:t>; mimari projeye uygun olarak, </a:t>
            </a:r>
          </a:p>
          <a:p>
            <a:r>
              <a:rPr lang="tr-TR" sz="2800" dirty="0">
                <a:solidFill>
                  <a:srgbClr val="FF0000"/>
                </a:solidFill>
              </a:rPr>
              <a:t>elektrik veya elektrik elektronik mühendislerince hazırlanan</a:t>
            </a:r>
            <a:r>
              <a:rPr lang="tr-TR" sz="2800" dirty="0"/>
              <a:t>, </a:t>
            </a:r>
          </a:p>
          <a:p>
            <a:r>
              <a:rPr lang="tr-TR" sz="2800" dirty="0"/>
              <a:t>ölçekleri yapının büyüklüğüne ve özelliğine göre belirlenen kuvvetli ve zayıf akıma ilişkin elektrik iç tesisat projeleridir.</a:t>
            </a:r>
          </a:p>
          <a:p>
            <a:r>
              <a:rPr lang="tr-TR" sz="2800" dirty="0"/>
              <a:t> </a:t>
            </a:r>
            <a:r>
              <a:rPr lang="tr-TR" sz="2800" dirty="0">
                <a:solidFill>
                  <a:srgbClr val="FF0000"/>
                </a:solidFill>
              </a:rPr>
              <a:t>İdare, yapının özelliğine göre bu projelerden gerekli olanları ister.</a:t>
            </a:r>
            <a:r>
              <a:rPr lang="tr-TR" sz="2800" dirty="0"/>
              <a:t> </a:t>
            </a:r>
          </a:p>
          <a:p>
            <a:r>
              <a:rPr lang="tr-TR" sz="2800" dirty="0"/>
              <a:t>Bina içi elektronik haberleşme tesisatı ile ilgili olarak Bilgi Teknolojileri ve İletişim Kurumunca hazırlanan mevzuata da ayrıca uyulur.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24515266-4570-441C-8C0E-970C6220806A}"/>
              </a:ext>
            </a:extLst>
          </p:cNvPr>
          <p:cNvSpPr>
            <a:spLocks noGrp="1"/>
          </p:cNvSpPr>
          <p:nvPr>
            <p:ph type="sldNum" sz="quarter" idx="12"/>
          </p:nvPr>
        </p:nvSpPr>
        <p:spPr/>
        <p:txBody>
          <a:bodyPr/>
          <a:lstStyle/>
          <a:p>
            <a:fld id="{84C56707-5A04-4981-8DAB-CB376A682A44}" type="slidenum">
              <a:rPr lang="tr-TR" smtClean="0"/>
              <a:t>106</a:t>
            </a:fld>
            <a:endParaRPr lang="tr-TR"/>
          </a:p>
        </p:txBody>
      </p:sp>
      <p:sp>
        <p:nvSpPr>
          <p:cNvPr id="4" name="Alt Bilgi Yer Tutucusu 3">
            <a:extLst>
              <a:ext uri="{FF2B5EF4-FFF2-40B4-BE49-F238E27FC236}">
                <a16:creationId xmlns:a16="http://schemas.microsoft.com/office/drawing/2014/main" id="{BE4C7F88-47FF-4E78-B4D9-FA703BEE36F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0875389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dirty="0"/>
              <a:t>(9)  Bu maddede sayılan projeler ile yapının özelliğine ve mahallin şartlarına göre ilgili idarece ek olarak istenen ilgili mühendislerce hazırlanan </a:t>
            </a:r>
            <a:r>
              <a:rPr lang="tr-TR" dirty="0">
                <a:solidFill>
                  <a:srgbClr val="FF0000"/>
                </a:solidFill>
              </a:rPr>
              <a:t>arıtma, otomatik kontrol tesisatı, yangın algılama, tahliye ve söndürme gibi proje, rapor ve belgelerin</a:t>
            </a:r>
            <a:r>
              <a:rPr lang="tr-TR" dirty="0"/>
              <a:t>, Bakanlıkça kabul ve tespit edilen çizim ve tanzim standartlarına, Türk Standartları Enstitüsünce hazırlanan standartlara ve mevzuata uygun olarak hazırlanması gerekir.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B40368B3-DA1E-487C-B58B-01246E770F93}"/>
              </a:ext>
            </a:extLst>
          </p:cNvPr>
          <p:cNvSpPr>
            <a:spLocks noGrp="1"/>
          </p:cNvSpPr>
          <p:nvPr>
            <p:ph type="sldNum" sz="quarter" idx="12"/>
          </p:nvPr>
        </p:nvSpPr>
        <p:spPr/>
        <p:txBody>
          <a:bodyPr/>
          <a:lstStyle/>
          <a:p>
            <a:fld id="{84C56707-5A04-4981-8DAB-CB376A682A44}" type="slidenum">
              <a:rPr lang="tr-TR" smtClean="0"/>
              <a:t>107</a:t>
            </a:fld>
            <a:endParaRPr lang="tr-TR"/>
          </a:p>
        </p:txBody>
      </p:sp>
      <p:sp>
        <p:nvSpPr>
          <p:cNvPr id="4" name="Alt Bilgi Yer Tutucusu 3">
            <a:extLst>
              <a:ext uri="{FF2B5EF4-FFF2-40B4-BE49-F238E27FC236}">
                <a16:creationId xmlns:a16="http://schemas.microsoft.com/office/drawing/2014/main" id="{0A0A1225-A7D7-4952-B6F0-11741FC3F0F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8429502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pPr marL="0" indent="0">
              <a:buNone/>
            </a:pPr>
            <a:r>
              <a:rPr lang="tr-TR" sz="1800" dirty="0">
                <a:solidFill>
                  <a:srgbClr val="000099"/>
                </a:solidFill>
              </a:rPr>
              <a:t>(10) Projelerin ilk paftasında, </a:t>
            </a:r>
          </a:p>
          <a:p>
            <a:pPr>
              <a:buFont typeface="Wingdings" pitchFamily="2" charset="2"/>
              <a:buChar char="v"/>
            </a:pPr>
            <a:r>
              <a:rPr lang="tr-TR" sz="1800" dirty="0">
                <a:solidFill>
                  <a:srgbClr val="000099"/>
                </a:solidFill>
              </a:rPr>
              <a:t>arsanın yeri, </a:t>
            </a:r>
          </a:p>
          <a:p>
            <a:pPr>
              <a:buFont typeface="Wingdings" pitchFamily="2" charset="2"/>
              <a:buChar char="v"/>
            </a:pPr>
            <a:r>
              <a:rPr lang="tr-TR" sz="1800" dirty="0">
                <a:solidFill>
                  <a:srgbClr val="000099"/>
                </a:solidFill>
              </a:rPr>
              <a:t>tapu kaydı, </a:t>
            </a:r>
          </a:p>
          <a:p>
            <a:pPr>
              <a:buFont typeface="Wingdings" pitchFamily="2" charset="2"/>
              <a:buChar char="v"/>
            </a:pPr>
            <a:r>
              <a:rPr lang="tr-TR" sz="1800" dirty="0">
                <a:solidFill>
                  <a:srgbClr val="000099"/>
                </a:solidFill>
              </a:rPr>
              <a:t>pafta, </a:t>
            </a:r>
          </a:p>
          <a:p>
            <a:pPr>
              <a:buFont typeface="Wingdings" pitchFamily="2" charset="2"/>
              <a:buChar char="v"/>
            </a:pPr>
            <a:r>
              <a:rPr lang="tr-TR" sz="1800" dirty="0">
                <a:solidFill>
                  <a:srgbClr val="000099"/>
                </a:solidFill>
              </a:rPr>
              <a:t>ada ve parsel numaraları, </a:t>
            </a:r>
          </a:p>
          <a:p>
            <a:pPr>
              <a:buFont typeface="Wingdings" pitchFamily="2" charset="2"/>
              <a:buChar char="v"/>
            </a:pPr>
            <a:r>
              <a:rPr lang="tr-TR" sz="1800" dirty="0">
                <a:solidFill>
                  <a:srgbClr val="000099"/>
                </a:solidFill>
              </a:rPr>
              <a:t>arsanın alanı, var ise mevcut yapılar, </a:t>
            </a:r>
          </a:p>
          <a:p>
            <a:pPr>
              <a:buFont typeface="Wingdings" pitchFamily="2" charset="2"/>
              <a:buChar char="v"/>
            </a:pPr>
            <a:r>
              <a:rPr lang="tr-TR" sz="1800" dirty="0">
                <a:solidFill>
                  <a:srgbClr val="000099"/>
                </a:solidFill>
              </a:rPr>
              <a:t>yapının taşıyıcı sisteminin niteliği, </a:t>
            </a:r>
          </a:p>
          <a:p>
            <a:pPr>
              <a:buFont typeface="Wingdings" pitchFamily="2" charset="2"/>
              <a:buChar char="v"/>
            </a:pPr>
            <a:r>
              <a:rPr lang="tr-TR" sz="1800" dirty="0">
                <a:solidFill>
                  <a:srgbClr val="000099"/>
                </a:solidFill>
              </a:rPr>
              <a:t>kat adedi, </a:t>
            </a:r>
          </a:p>
          <a:p>
            <a:pPr>
              <a:buFont typeface="Wingdings" pitchFamily="2" charset="2"/>
              <a:buChar char="v"/>
            </a:pPr>
            <a:r>
              <a:rPr lang="tr-TR" sz="1800" dirty="0">
                <a:solidFill>
                  <a:srgbClr val="000099"/>
                </a:solidFill>
              </a:rPr>
              <a:t>emsal hesabına konu alanı, </a:t>
            </a:r>
          </a:p>
          <a:p>
            <a:pPr>
              <a:buFont typeface="Wingdings" pitchFamily="2" charset="2"/>
              <a:buChar char="v"/>
            </a:pPr>
            <a:r>
              <a:rPr lang="tr-TR" sz="1800" dirty="0">
                <a:solidFill>
                  <a:srgbClr val="000099"/>
                </a:solidFill>
              </a:rPr>
              <a:t>yapı inşaat alanı ve toplam yapı inşaat alanı, </a:t>
            </a:r>
          </a:p>
          <a:p>
            <a:pPr>
              <a:buFont typeface="Wingdings" pitchFamily="2" charset="2"/>
              <a:buChar char="v"/>
            </a:pPr>
            <a:r>
              <a:rPr lang="tr-TR" sz="1800" dirty="0">
                <a:solidFill>
                  <a:srgbClr val="000099"/>
                </a:solidFill>
              </a:rPr>
              <a:t>kullanım amacı, </a:t>
            </a:r>
          </a:p>
          <a:p>
            <a:pPr>
              <a:buFont typeface="Wingdings" pitchFamily="2" charset="2"/>
              <a:buChar char="v"/>
            </a:pPr>
            <a:r>
              <a:rPr lang="tr-TR" sz="1800" dirty="0">
                <a:solidFill>
                  <a:srgbClr val="000099"/>
                </a:solidFill>
              </a:rPr>
              <a:t>yapı sahibi, yapı müteahhidi, proje müellifleri ve proje denetimi yapan denetçi mimar ve mühendisler ile bunlara ilişkin kuruluşlar hakkındaki bilgileri ihtiva eden bilgi tablosu bulunur.</a:t>
            </a:r>
          </a:p>
          <a:p>
            <a:pPr marL="0" indent="0">
              <a:buNone/>
            </a:pPr>
            <a:endParaRPr lang="tr-TR" sz="1600" dirty="0">
              <a:solidFill>
                <a:srgbClr val="000099"/>
              </a:solidFill>
            </a:endParaRPr>
          </a:p>
          <a:p>
            <a:pPr marL="0" indent="0">
              <a:buNone/>
            </a:pPr>
            <a:r>
              <a:rPr lang="tr-TR" sz="2400" dirty="0">
                <a:solidFill>
                  <a:schemeClr val="tx1"/>
                </a:solidFill>
              </a:rPr>
              <a:t>(11)   </a:t>
            </a:r>
            <a:r>
              <a:rPr lang="tr-TR" sz="2400" dirty="0">
                <a:solidFill>
                  <a:srgbClr val="FF0000"/>
                </a:solidFill>
              </a:rPr>
              <a:t>Mimari proje altı takım halinde, diğer proje, resim, hesap ve raporlar beş takım halinde basılı olarak ve ayrıca elektronik ortamda düzenlenerek ilgili idareye başvurulur.</a:t>
            </a:r>
          </a:p>
          <a:p>
            <a:pPr marL="0" indent="0">
              <a:buNone/>
            </a:pPr>
            <a:endParaRPr lang="tr-TR" sz="1600" dirty="0">
              <a:solidFill>
                <a:schemeClr val="tx1"/>
              </a:solidFill>
            </a:endParaRPr>
          </a:p>
          <a:p>
            <a:pPr marL="0" indent="0">
              <a:buNone/>
            </a:pPr>
            <a:endParaRPr lang="tr-TR" sz="1600" dirty="0">
              <a:solidFill>
                <a:srgbClr val="000099"/>
              </a:solidFill>
            </a:endParaRPr>
          </a:p>
        </p:txBody>
      </p:sp>
      <p:sp>
        <p:nvSpPr>
          <p:cNvPr id="2" name="Slayt Numarası Yer Tutucusu 1">
            <a:extLst>
              <a:ext uri="{FF2B5EF4-FFF2-40B4-BE49-F238E27FC236}">
                <a16:creationId xmlns:a16="http://schemas.microsoft.com/office/drawing/2014/main" id="{6777E1F4-EF88-46F1-8A6B-14E96E8EED6A}"/>
              </a:ext>
            </a:extLst>
          </p:cNvPr>
          <p:cNvSpPr>
            <a:spLocks noGrp="1"/>
          </p:cNvSpPr>
          <p:nvPr>
            <p:ph type="sldNum" sz="quarter" idx="12"/>
          </p:nvPr>
        </p:nvSpPr>
        <p:spPr/>
        <p:txBody>
          <a:bodyPr/>
          <a:lstStyle/>
          <a:p>
            <a:fld id="{84C56707-5A04-4981-8DAB-CB376A682A44}" type="slidenum">
              <a:rPr lang="tr-TR" smtClean="0"/>
              <a:t>108</a:t>
            </a:fld>
            <a:endParaRPr lang="tr-TR"/>
          </a:p>
        </p:txBody>
      </p:sp>
      <p:sp>
        <p:nvSpPr>
          <p:cNvPr id="4" name="Alt Bilgi Yer Tutucusu 3">
            <a:extLst>
              <a:ext uri="{FF2B5EF4-FFF2-40B4-BE49-F238E27FC236}">
                <a16:creationId xmlns:a16="http://schemas.microsoft.com/office/drawing/2014/main" id="{1A63CC22-349D-4DA1-BD6F-403FADD3475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715370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sz="2400" dirty="0"/>
              <a:t>(13)   Bu projeler ilgili idare tarafından başvuru tarihinden itibaren en geç </a:t>
            </a:r>
            <a:r>
              <a:rPr lang="tr-TR" sz="2400" dirty="0">
                <a:solidFill>
                  <a:srgbClr val="FF0000"/>
                </a:solidFill>
              </a:rPr>
              <a:t>on beş gün içinde incelenir</a:t>
            </a:r>
            <a:r>
              <a:rPr lang="tr-TR" sz="2400" dirty="0"/>
              <a:t>, eksik veya yanlış yok ise uygun görüldüğü yapı sahibine ve proje müellifine yazılı olarak ve elektronik ortamda bildirilir. İnceleme sonucunda eksik ve yanlış bulunmuyorsa müracaat tarihinden itibaren </a:t>
            </a:r>
            <a:r>
              <a:rPr lang="tr-TR" sz="2400" dirty="0">
                <a:solidFill>
                  <a:srgbClr val="FF0000"/>
                </a:solidFill>
              </a:rPr>
              <a:t>en geç otuz gün içinde yapı ruhsatı verilir.</a:t>
            </a:r>
          </a:p>
          <a:p>
            <a:r>
              <a:rPr lang="tr-TR" sz="2400" dirty="0"/>
              <a:t>(14)   İnceleme sonucu eksik veya yanlışlık tespit edilmesi halinde, tüm eksiklik ve yanlışlıkların gerekçeleri ile birlikte yazılı ve elektronik ortamda açıkça belirtilmesi suretiyle projelerin tamamlatılmak üzere bu süre içinde ilgililerine iade edilmesi zorunludur. İstenilen tüm belgelerin idaresine eksiksiz sunulması halinde </a:t>
            </a:r>
            <a:r>
              <a:rPr lang="tr-TR" sz="2400" dirty="0">
                <a:solidFill>
                  <a:srgbClr val="FF0000"/>
                </a:solidFill>
              </a:rPr>
              <a:t>en geç on beş gün içinde ulusal adres veri tabanı üzerinden yapı ruhsatı düzenlenmesi zorunludur.</a:t>
            </a:r>
          </a:p>
          <a:p>
            <a:pPr marL="0" indent="0">
              <a:buNone/>
            </a:pPr>
            <a:endParaRPr lang="tr-TR" sz="1600" dirty="0">
              <a:solidFill>
                <a:schemeClr val="tx1"/>
              </a:solidFill>
            </a:endParaRPr>
          </a:p>
          <a:p>
            <a:pPr marL="0" indent="0">
              <a:buNone/>
            </a:pPr>
            <a:endParaRPr lang="tr-TR" sz="1600" dirty="0">
              <a:solidFill>
                <a:srgbClr val="000099"/>
              </a:solidFill>
            </a:endParaRPr>
          </a:p>
        </p:txBody>
      </p:sp>
      <p:sp>
        <p:nvSpPr>
          <p:cNvPr id="2" name="Slayt Numarası Yer Tutucusu 1">
            <a:extLst>
              <a:ext uri="{FF2B5EF4-FFF2-40B4-BE49-F238E27FC236}">
                <a16:creationId xmlns:a16="http://schemas.microsoft.com/office/drawing/2014/main" id="{C9083214-1D0D-484B-A5E9-12326FFD2313}"/>
              </a:ext>
            </a:extLst>
          </p:cNvPr>
          <p:cNvSpPr>
            <a:spLocks noGrp="1"/>
          </p:cNvSpPr>
          <p:nvPr>
            <p:ph type="sldNum" sz="quarter" idx="12"/>
          </p:nvPr>
        </p:nvSpPr>
        <p:spPr/>
        <p:txBody>
          <a:bodyPr/>
          <a:lstStyle/>
          <a:p>
            <a:fld id="{84C56707-5A04-4981-8DAB-CB376A682A44}" type="slidenum">
              <a:rPr lang="tr-TR" smtClean="0"/>
              <a:t>109</a:t>
            </a:fld>
            <a:endParaRPr lang="tr-TR"/>
          </a:p>
        </p:txBody>
      </p:sp>
      <p:sp>
        <p:nvSpPr>
          <p:cNvPr id="4" name="Alt Bilgi Yer Tutucusu 3">
            <a:extLst>
              <a:ext uri="{FF2B5EF4-FFF2-40B4-BE49-F238E27FC236}">
                <a16:creationId xmlns:a16="http://schemas.microsoft.com/office/drawing/2014/main" id="{7FE51F10-507E-4626-95F6-E18D7E773CE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607920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ü)  Eğitim tesisleri alanı: </a:t>
            </a:r>
            <a:r>
              <a:rPr lang="tr-TR" sz="1600" dirty="0"/>
              <a:t>Okul öncesi, ilk ve orta öğretim ile yüksek öğretime hizmet vermek üzere kamuya veya gerçek veya tüzel kişilere ait; eğitim kampüsü, genel, mesleki ve teknik eğitim fonksiyonlarına ilişkin okul ve okula hizmet veren yurt, yemekhane ve spor salonu gibi tesisler için uygulama imar planında özel veya kamu tesisi alanı olduğu belirtilmek suretiyle ayrılan alanları (Özel eğitim tesisi yapılacak alanlar belirlenmeden Millî Eğitim Bakanlığının taşra teşkilatının uygun görüşü alınır.),</a:t>
            </a:r>
          </a:p>
          <a:p>
            <a:pPr marL="0" indent="0">
              <a:buNone/>
            </a:pPr>
            <a:endParaRPr lang="tr-TR" sz="1600" dirty="0"/>
          </a:p>
          <a:p>
            <a:pPr marL="0" indent="0">
              <a:buNone/>
            </a:pPr>
            <a:r>
              <a:rPr lang="tr-TR" sz="1600" b="1" dirty="0"/>
              <a:t>v)  Eklenti: </a:t>
            </a:r>
            <a:r>
              <a:rPr lang="tr-TR" sz="1600" dirty="0"/>
              <a:t>Bir bağımsız bölümün dışında olup, doğrudan doğruya o bölüme ait olan yeri,</a:t>
            </a:r>
          </a:p>
          <a:p>
            <a:pPr marL="0" indent="0">
              <a:buNone/>
            </a:pPr>
            <a:endParaRPr lang="tr-TR" sz="1600" dirty="0"/>
          </a:p>
          <a:p>
            <a:pPr marL="0" indent="0">
              <a:buNone/>
            </a:pPr>
            <a:r>
              <a:rPr lang="tr-TR" sz="1600" b="1" dirty="0"/>
              <a:t>1)   Eklenti brüt alanı: </a:t>
            </a:r>
            <a:r>
              <a:rPr lang="tr-TR" sz="1600" dirty="0"/>
              <a:t>Sadece bağımsız bölüme ait olup bu bölümün kullanımı ve tasarrufunda bulunan, bağımsız bölümün içinde olmayıp, aynı katta veya farklı katta yer alan ve girişi bağımsız bölümden ayrı olan mekânların bağımsız bölüm brüt alanının belirlenen esaslar dikkate alınarak hesaplanacak alanı,</a:t>
            </a:r>
          </a:p>
          <a:p>
            <a:pPr marL="0" indent="0">
              <a:buNone/>
            </a:pPr>
            <a:endParaRPr lang="tr-TR" sz="1600" dirty="0"/>
          </a:p>
          <a:p>
            <a:pPr marL="0" indent="0">
              <a:buNone/>
            </a:pPr>
            <a:r>
              <a:rPr lang="tr-TR" sz="1600" b="1" dirty="0"/>
              <a:t>2)    Eklenti net alanı: </a:t>
            </a:r>
            <a:r>
              <a:rPr lang="tr-TR" sz="1600" dirty="0"/>
              <a:t>Sadece bağımsız bölüme ait olan ve içerden bağlantısı bulunmayan, aynı veya farklı katlarda olup ayrı girişi bulunan mekânların, içindeki duvarlar arasında kalan ve bağımsız bölüm net alanında belirlenen esaslara göre hesaplanan temiz alanı,</a:t>
            </a:r>
          </a:p>
          <a:p>
            <a:pPr marL="0" indent="0">
              <a:buNone/>
            </a:pPr>
            <a:endParaRPr lang="tr-TR" sz="1600" dirty="0"/>
          </a:p>
          <a:p>
            <a:pPr marL="0" indent="0">
              <a:buNone/>
            </a:pPr>
            <a:r>
              <a:rPr lang="tr-TR" sz="1600" b="1" dirty="0"/>
              <a:t>y) Esaslı tadilat: </a:t>
            </a:r>
            <a:r>
              <a:rPr lang="tr-TR" sz="1600" dirty="0"/>
              <a:t>Yapılarda taşıyıcı unsuru etkileyen veya yapı inşaat alanını veya emsale konu alanını veya taban alanını veya bağımsız bölüm sayısını veya ortak alanların veya bağımsız bölümlerin alanını veya kullanım amacını veya ruhsat eki projelerini değiştiren işlemleri (Esaslı tadilat, ruhsata tabidir.),</a:t>
            </a:r>
          </a:p>
          <a:p>
            <a:pPr marL="0" indent="0">
              <a:buNone/>
            </a:pPr>
            <a:endParaRPr lang="tr-TR" sz="1600" dirty="0"/>
          </a:p>
          <a:p>
            <a:pPr marL="0" indent="0">
              <a:buNone/>
            </a:pPr>
            <a:r>
              <a:rPr lang="tr-TR" sz="1600" b="1" dirty="0"/>
              <a:t>z)  Fen adamları: </a:t>
            </a:r>
            <a:r>
              <a:rPr lang="tr-TR" sz="1600" dirty="0"/>
              <a:t>Yapı, elektrik tesisatı, sıhhi tesisat ve ısıtma, makina, harita kadastro ve benzeri alanlarda mesleki ve teknik öğrenim veren, en az lise dengi okullardan mezun olmuş veya lise mezunu olup, bir öğretim yılı süreyle bakanlıkların açmış olduğu kursları başarıyla tamamlamış olanlar ile 5/6/1986 tarihli ve 3308 sayılı Mesleki Eğitimi Kanununa göre ustalık belgesine sahip olan elemanları,</a:t>
            </a:r>
          </a:p>
        </p:txBody>
      </p:sp>
      <p:sp>
        <p:nvSpPr>
          <p:cNvPr id="2" name="Slayt Numarası Yer Tutucusu 1">
            <a:extLst>
              <a:ext uri="{FF2B5EF4-FFF2-40B4-BE49-F238E27FC236}">
                <a16:creationId xmlns:a16="http://schemas.microsoft.com/office/drawing/2014/main" id="{30152CC2-5206-4B41-98C4-B2C8816B6ED1}"/>
              </a:ext>
            </a:extLst>
          </p:cNvPr>
          <p:cNvSpPr>
            <a:spLocks noGrp="1"/>
          </p:cNvSpPr>
          <p:nvPr>
            <p:ph type="sldNum" sz="quarter" idx="12"/>
          </p:nvPr>
        </p:nvSpPr>
        <p:spPr/>
        <p:txBody>
          <a:bodyPr/>
          <a:lstStyle/>
          <a:p>
            <a:fld id="{84C56707-5A04-4981-8DAB-CB376A682A44}" type="slidenum">
              <a:rPr lang="tr-TR" smtClean="0"/>
              <a:t>11</a:t>
            </a:fld>
            <a:endParaRPr lang="tr-TR"/>
          </a:p>
        </p:txBody>
      </p:sp>
    </p:spTree>
    <p:extLst>
      <p:ext uri="{BB962C8B-B14F-4D97-AF65-F5344CB8AC3E}">
        <p14:creationId xmlns:p14="http://schemas.microsoft.com/office/powerpoint/2010/main" val="40180280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r>
              <a:rPr lang="tr-TR" sz="2800" dirty="0"/>
              <a:t>(15)   </a:t>
            </a:r>
            <a:r>
              <a:rPr lang="tr-TR" sz="2800" dirty="0">
                <a:solidFill>
                  <a:srgbClr val="FF0000"/>
                </a:solidFill>
              </a:rPr>
              <a:t>Elektrik, telefon ve doğalgaz tesisat projelerinin yapı ruhsatı verilmesi aşamasında ilgili idareye sunulması zorunlu değildir</a:t>
            </a:r>
            <a:r>
              <a:rPr lang="tr-TR" sz="2800" dirty="0"/>
              <a:t>. Ancak bu projelerin, yapı denetim kuruluşu veya projelerin uygulanmasının denetimine yönelik fenni mesuliyet üstlenen mühendisler tarafından ilgili kurumlara onaylatılarak yapı ruhsatının verildiği tarihten itibaren temel betonu dökülmeden önce ve en fazla </a:t>
            </a:r>
            <a:r>
              <a:rPr lang="tr-TR" sz="2800" dirty="0">
                <a:solidFill>
                  <a:srgbClr val="FF0000"/>
                </a:solidFill>
              </a:rPr>
              <a:t>otuz gün içinde ruhsat vermeye yetkili idareye verilmesi zorunludur</a:t>
            </a:r>
            <a:r>
              <a:rPr lang="tr-TR" sz="2800" dirty="0"/>
              <a:t>. </a:t>
            </a:r>
            <a:r>
              <a:rPr lang="tr-TR" sz="2800" dirty="0">
                <a:solidFill>
                  <a:srgbClr val="FF0000"/>
                </a:solidFill>
              </a:rPr>
              <a:t>Peyzaj projelerinin de ruhsat aşamasında ilgili idareye sunulma zorunluluğu yoktur.</a:t>
            </a:r>
            <a:r>
              <a:rPr lang="tr-TR" sz="2800" dirty="0"/>
              <a:t> Ancak bu projenin ruhsat onayından sonra bir aylık süre içinde idareye sunulması ve idarece onaylanması zorunludur.</a:t>
            </a:r>
          </a:p>
          <a:p>
            <a:pPr marL="0" indent="0">
              <a:buNone/>
            </a:pPr>
            <a:endParaRPr lang="tr-TR" sz="1600" dirty="0">
              <a:solidFill>
                <a:schemeClr val="tx1"/>
              </a:solidFill>
            </a:endParaRPr>
          </a:p>
          <a:p>
            <a:pPr marL="0" indent="0">
              <a:buNone/>
            </a:pPr>
            <a:endParaRPr lang="tr-TR" sz="1600" dirty="0">
              <a:solidFill>
                <a:srgbClr val="000099"/>
              </a:solidFill>
            </a:endParaRPr>
          </a:p>
        </p:txBody>
      </p:sp>
      <p:sp>
        <p:nvSpPr>
          <p:cNvPr id="2" name="Slayt Numarası Yer Tutucusu 1">
            <a:extLst>
              <a:ext uri="{FF2B5EF4-FFF2-40B4-BE49-F238E27FC236}">
                <a16:creationId xmlns:a16="http://schemas.microsoft.com/office/drawing/2014/main" id="{5182C327-127F-4B8A-9EDA-E9F580FE58DB}"/>
              </a:ext>
            </a:extLst>
          </p:cNvPr>
          <p:cNvSpPr>
            <a:spLocks noGrp="1"/>
          </p:cNvSpPr>
          <p:nvPr>
            <p:ph type="sldNum" sz="quarter" idx="12"/>
          </p:nvPr>
        </p:nvSpPr>
        <p:spPr/>
        <p:txBody>
          <a:bodyPr/>
          <a:lstStyle/>
          <a:p>
            <a:fld id="{84C56707-5A04-4981-8DAB-CB376A682A44}" type="slidenum">
              <a:rPr lang="tr-TR" smtClean="0"/>
              <a:t>110</a:t>
            </a:fld>
            <a:endParaRPr lang="tr-TR"/>
          </a:p>
        </p:txBody>
      </p:sp>
      <p:sp>
        <p:nvSpPr>
          <p:cNvPr id="4" name="Alt Bilgi Yer Tutucusu 3">
            <a:extLst>
              <a:ext uri="{FF2B5EF4-FFF2-40B4-BE49-F238E27FC236}">
                <a16:creationId xmlns:a16="http://schemas.microsoft.com/office/drawing/2014/main" id="{D53831A8-E96B-4203-A595-B7020F900BB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2074462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(25)  </a:t>
            </a:r>
            <a:r>
              <a:rPr lang="tr-TR" sz="1600" dirty="0">
                <a:solidFill>
                  <a:srgbClr val="FF0000"/>
                </a:solidFill>
              </a:rPr>
              <a:t>Kamu yapıları ile </a:t>
            </a:r>
            <a:r>
              <a:rPr lang="tr-TR" sz="1600" dirty="0" err="1">
                <a:solidFill>
                  <a:srgbClr val="FF0000"/>
                </a:solidFill>
              </a:rPr>
              <a:t>yirmialtıncı</a:t>
            </a:r>
            <a:r>
              <a:rPr lang="tr-TR" sz="1600" dirty="0">
                <a:solidFill>
                  <a:srgbClr val="FF0000"/>
                </a:solidFill>
              </a:rPr>
              <a:t> fıkrada belirtilen istisnalar haricinde </a:t>
            </a:r>
            <a:r>
              <a:rPr lang="tr-TR" sz="1600" dirty="0" err="1">
                <a:solidFill>
                  <a:srgbClr val="FF0000"/>
                </a:solidFill>
              </a:rPr>
              <a:t>avan</a:t>
            </a:r>
            <a:r>
              <a:rPr lang="tr-TR" sz="1600" dirty="0">
                <a:solidFill>
                  <a:srgbClr val="FF0000"/>
                </a:solidFill>
              </a:rPr>
              <a:t> proje onaylanmasına ilişkin zorunluluk getirilemez. Bu yönde meclis kararı alınamaz, plan notu getirilemez ve bu doğrultuda uygulama yapılamaz. Kamu yapılarında </a:t>
            </a:r>
            <a:r>
              <a:rPr lang="tr-TR" sz="1600" dirty="0" err="1">
                <a:solidFill>
                  <a:srgbClr val="FF0000"/>
                </a:solidFill>
              </a:rPr>
              <a:t>avan</a:t>
            </a:r>
            <a:r>
              <a:rPr lang="tr-TR" sz="1600" dirty="0">
                <a:solidFill>
                  <a:srgbClr val="FF0000"/>
                </a:solidFill>
              </a:rPr>
              <a:t> proje onaylandıktan sonra uygulama projelerinin ilgili idarelerince onaylanması istenemez.</a:t>
            </a:r>
          </a:p>
          <a:p>
            <a:pPr marL="0" indent="0">
              <a:buNone/>
            </a:pPr>
            <a:endParaRPr lang="tr-TR" sz="1600" dirty="0"/>
          </a:p>
          <a:p>
            <a:pPr marL="0" indent="0">
              <a:buNone/>
            </a:pPr>
            <a:r>
              <a:rPr lang="tr-TR" sz="1600" dirty="0">
                <a:solidFill>
                  <a:srgbClr val="000099"/>
                </a:solidFill>
              </a:rPr>
              <a:t>(26)  </a:t>
            </a:r>
            <a:r>
              <a:rPr lang="tr-TR" sz="1600" b="1" dirty="0">
                <a:solidFill>
                  <a:srgbClr val="000099"/>
                </a:solidFill>
              </a:rPr>
              <a:t>(Değişik cümle:RG-30/9/2017- 30196)</a:t>
            </a:r>
            <a:r>
              <a:rPr lang="tr-TR" sz="1600" b="1" baseline="30000" dirty="0">
                <a:solidFill>
                  <a:srgbClr val="000099"/>
                </a:solidFill>
              </a:rPr>
              <a:t> (2)</a:t>
            </a:r>
            <a:r>
              <a:rPr lang="tr-TR" sz="1600" b="1" dirty="0">
                <a:solidFill>
                  <a:srgbClr val="000099"/>
                </a:solidFill>
              </a:rPr>
              <a:t> </a:t>
            </a:r>
            <a:r>
              <a:rPr lang="tr-TR" sz="1600" dirty="0">
                <a:solidFill>
                  <a:srgbClr val="000099"/>
                </a:solidFill>
              </a:rPr>
              <a:t>  Aşağıda belirtilen niteliklerden en az birini taşıyan yapı veya yapılar için büyükşehir belediyesince silüet onayı zorunluluğu getirilebilir:</a:t>
            </a:r>
          </a:p>
          <a:p>
            <a:pPr marL="0" indent="0">
              <a:buNone/>
            </a:pPr>
            <a:endParaRPr lang="tr-TR" sz="1600" dirty="0">
              <a:solidFill>
                <a:srgbClr val="000099"/>
              </a:solidFill>
            </a:endParaRPr>
          </a:p>
          <a:p>
            <a:pPr marL="0" indent="0">
              <a:buNone/>
            </a:pPr>
            <a:r>
              <a:rPr lang="tr-TR" sz="1600" dirty="0">
                <a:solidFill>
                  <a:srgbClr val="000099"/>
                </a:solidFill>
              </a:rPr>
              <a:t>a) Müstakil yapı adedi 30 veya daha fazla olan uygulamalar,</a:t>
            </a:r>
          </a:p>
          <a:p>
            <a:pPr marL="0" indent="0">
              <a:buNone/>
            </a:pPr>
            <a:endParaRPr lang="tr-TR" sz="1600" dirty="0">
              <a:solidFill>
                <a:srgbClr val="000099"/>
              </a:solidFill>
            </a:endParaRPr>
          </a:p>
          <a:p>
            <a:pPr marL="0" indent="0">
              <a:buNone/>
            </a:pPr>
            <a:r>
              <a:rPr lang="tr-TR" sz="1600" dirty="0">
                <a:solidFill>
                  <a:srgbClr val="000099"/>
                </a:solidFill>
              </a:rPr>
              <a:t>b) Bir parselde toplam yapı inşaat alanı 60.000 m</a:t>
            </a:r>
            <a:r>
              <a:rPr lang="tr-TR" sz="1600" baseline="30000" dirty="0">
                <a:solidFill>
                  <a:srgbClr val="000099"/>
                </a:solidFill>
              </a:rPr>
              <a:t>2</a:t>
            </a:r>
            <a:r>
              <a:rPr lang="tr-TR" sz="1600" dirty="0">
                <a:solidFill>
                  <a:srgbClr val="000099"/>
                </a:solidFill>
              </a:rPr>
              <a:t>’den fazla olan yapı veya yapılar topluluğu,</a:t>
            </a:r>
          </a:p>
          <a:p>
            <a:pPr marL="0" indent="0">
              <a:buNone/>
            </a:pPr>
            <a:endParaRPr lang="tr-TR" sz="1600" dirty="0">
              <a:solidFill>
                <a:srgbClr val="000099"/>
              </a:solidFill>
            </a:endParaRPr>
          </a:p>
          <a:p>
            <a:pPr marL="0" indent="0">
              <a:buNone/>
            </a:pPr>
            <a:r>
              <a:rPr lang="tr-TR" sz="1600" dirty="0">
                <a:solidFill>
                  <a:srgbClr val="000099"/>
                </a:solidFill>
              </a:rPr>
              <a:t>c) Binanın herhangi bir cephesinden görünen en düşük kottaki bina yüksekliği 60,50 metreyi geçen yapılar.</a:t>
            </a:r>
          </a:p>
          <a:p>
            <a:pPr marL="0" indent="0">
              <a:buNone/>
            </a:pPr>
            <a:endParaRPr lang="tr-TR" sz="1600" dirty="0">
              <a:solidFill>
                <a:srgbClr val="000099"/>
              </a:solidFill>
            </a:endParaRPr>
          </a:p>
          <a:p>
            <a:pPr marL="0" indent="0">
              <a:buNone/>
            </a:pPr>
            <a:endParaRPr lang="tr-TR" sz="1600" dirty="0">
              <a:solidFill>
                <a:srgbClr val="000099"/>
              </a:solidFill>
            </a:endParaRPr>
          </a:p>
        </p:txBody>
      </p:sp>
      <p:sp>
        <p:nvSpPr>
          <p:cNvPr id="2" name="Slayt Numarası Yer Tutucusu 1">
            <a:extLst>
              <a:ext uri="{FF2B5EF4-FFF2-40B4-BE49-F238E27FC236}">
                <a16:creationId xmlns:a16="http://schemas.microsoft.com/office/drawing/2014/main" id="{23789737-E8C5-4A84-94AB-39D87D2F9E3F}"/>
              </a:ext>
            </a:extLst>
          </p:cNvPr>
          <p:cNvSpPr>
            <a:spLocks noGrp="1"/>
          </p:cNvSpPr>
          <p:nvPr>
            <p:ph type="sldNum" sz="quarter" idx="12"/>
          </p:nvPr>
        </p:nvSpPr>
        <p:spPr/>
        <p:txBody>
          <a:bodyPr/>
          <a:lstStyle/>
          <a:p>
            <a:fld id="{84C56707-5A04-4981-8DAB-CB376A682A44}" type="slidenum">
              <a:rPr lang="tr-TR" smtClean="0"/>
              <a:t>111</a:t>
            </a:fld>
            <a:endParaRPr lang="tr-TR"/>
          </a:p>
        </p:txBody>
      </p:sp>
      <p:sp>
        <p:nvSpPr>
          <p:cNvPr id="4" name="Alt Bilgi Yer Tutucusu 3">
            <a:extLst>
              <a:ext uri="{FF2B5EF4-FFF2-40B4-BE49-F238E27FC236}">
                <a16:creationId xmlns:a16="http://schemas.microsoft.com/office/drawing/2014/main" id="{8380B09B-732F-426E-BBF6-A7DDC92DF261}"/>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1094281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1"/>
          <p:cNvSpPr>
            <a:spLocks noGrp="1"/>
          </p:cNvSpPr>
          <p:nvPr>
            <p:ph idx="1"/>
          </p:nvPr>
        </p:nvSpPr>
        <p:spPr>
          <a:xfrm>
            <a:off x="457200" y="1600200"/>
            <a:ext cx="8229600" cy="1324743"/>
          </a:xfrm>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tr-TR" sz="2000" b="1" dirty="0"/>
          </a:p>
          <a:p>
            <a:pPr marL="0" indent="0" algn="ctr">
              <a:buNone/>
            </a:pPr>
            <a:r>
              <a:rPr lang="tr-TR" sz="2000" b="1" dirty="0"/>
              <a:t>Yönetmelikte Meslek Odaları İle İlgili Hükümler</a:t>
            </a:r>
            <a:endParaRPr lang="tr-TR" sz="2000" dirty="0"/>
          </a:p>
          <a:p>
            <a:pPr marL="0" indent="0">
              <a:buNone/>
            </a:pPr>
            <a:endParaRPr lang="tr-TR" dirty="0"/>
          </a:p>
          <a:p>
            <a:pPr marL="0" indent="0">
              <a:buNone/>
            </a:pPr>
            <a:endParaRPr lang="tr-TR" dirty="0"/>
          </a:p>
        </p:txBody>
      </p:sp>
      <p:sp>
        <p:nvSpPr>
          <p:cNvPr id="2" name="Slayt Numarası Yer Tutucusu 1">
            <a:extLst>
              <a:ext uri="{FF2B5EF4-FFF2-40B4-BE49-F238E27FC236}">
                <a16:creationId xmlns:a16="http://schemas.microsoft.com/office/drawing/2014/main" id="{2411F2A3-6774-45AB-8D93-C0F693BA45F6}"/>
              </a:ext>
            </a:extLst>
          </p:cNvPr>
          <p:cNvSpPr>
            <a:spLocks noGrp="1"/>
          </p:cNvSpPr>
          <p:nvPr>
            <p:ph type="sldNum" sz="quarter" idx="12"/>
          </p:nvPr>
        </p:nvSpPr>
        <p:spPr/>
        <p:txBody>
          <a:bodyPr/>
          <a:lstStyle/>
          <a:p>
            <a:fld id="{84C56707-5A04-4981-8DAB-CB376A682A44}" type="slidenum">
              <a:rPr lang="tr-TR" smtClean="0"/>
              <a:t>112</a:t>
            </a:fld>
            <a:endParaRPr lang="tr-TR"/>
          </a:p>
        </p:txBody>
      </p:sp>
      <p:sp>
        <p:nvSpPr>
          <p:cNvPr id="5" name="Alt Bilgi Yer Tutucusu 4">
            <a:extLst>
              <a:ext uri="{FF2B5EF4-FFF2-40B4-BE49-F238E27FC236}">
                <a16:creationId xmlns:a16="http://schemas.microsoft.com/office/drawing/2014/main" id="{04CBAC2E-DA35-4498-84D0-6167542B353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1640654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bg1"/>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solidFill>
                <a:schemeClr val="tx1"/>
              </a:solidFill>
            </a:endParaRPr>
          </a:p>
          <a:p>
            <a:pPr marL="0" indent="0">
              <a:buNone/>
            </a:pPr>
            <a:r>
              <a:rPr lang="tr-TR" sz="1600" b="1" dirty="0">
                <a:solidFill>
                  <a:schemeClr val="tx1"/>
                </a:solidFill>
              </a:rPr>
              <a:t>Yapı Projeleri</a:t>
            </a:r>
          </a:p>
          <a:p>
            <a:pPr marL="0" indent="0">
              <a:buNone/>
            </a:pPr>
            <a:r>
              <a:rPr lang="tr-TR" sz="1600" b="1" dirty="0">
                <a:solidFill>
                  <a:schemeClr val="tx1"/>
                </a:solidFill>
              </a:rPr>
              <a:t>MADDE 57</a:t>
            </a:r>
          </a:p>
          <a:p>
            <a:pPr marL="0" indent="0">
              <a:buNone/>
            </a:pPr>
            <a:r>
              <a:rPr lang="tr-TR" sz="1600" dirty="0">
                <a:solidFill>
                  <a:srgbClr val="800000"/>
                </a:solidFill>
              </a:rPr>
              <a:t>18) Proje müellifliği ve yapım işlerinin denetimine dair fenni mesuliyet üstlenen mimarların ve mühendislerin, 27/1/1954 tarihli ve 6235 sayılı Türk Mühendis ve Mimar Odaları Birliği Kanunu uyarınca, ilgili meslek odasına kayıtlı olmaları, büro tescillerini yaptırmaları gerekir.</a:t>
            </a:r>
          </a:p>
          <a:p>
            <a:pPr marL="0" indent="0">
              <a:buNone/>
            </a:pPr>
            <a:endParaRPr lang="tr-TR" sz="1600" dirty="0">
              <a:solidFill>
                <a:srgbClr val="800000"/>
              </a:solidFill>
            </a:endParaRPr>
          </a:p>
          <a:p>
            <a:pPr marL="0" indent="0">
              <a:buNone/>
            </a:pPr>
            <a:r>
              <a:rPr lang="tr-TR" sz="1600" dirty="0">
                <a:solidFill>
                  <a:srgbClr val="800000"/>
                </a:solidFill>
              </a:rPr>
              <a:t>(19)</a:t>
            </a:r>
            <a:r>
              <a:rPr lang="tr-TR" sz="1600" dirty="0"/>
              <a:t> </a:t>
            </a:r>
            <a:r>
              <a:rPr lang="tr-TR" sz="1600" dirty="0">
                <a:solidFill>
                  <a:srgbClr val="800000"/>
                </a:solidFill>
              </a:rPr>
              <a:t>İlgili meslek odaları, hakkında süreli veya süresiz kısıtlılığı bulunan veya üyeliği sona eren üyelerini derhal elektronik ortamda ve yazı ile merkez yapı denetim komisyonu ile bütün ilgili yerlere ve kuruluşlara bildirir.</a:t>
            </a:r>
          </a:p>
          <a:p>
            <a:pPr marL="0" indent="0">
              <a:buNone/>
            </a:pPr>
            <a:endParaRPr lang="tr-TR" sz="1600" dirty="0">
              <a:solidFill>
                <a:srgbClr val="800000"/>
              </a:solidFill>
            </a:endParaRPr>
          </a:p>
          <a:p>
            <a:pPr marL="0" indent="0">
              <a:buNone/>
            </a:pPr>
            <a:r>
              <a:rPr lang="tr-TR" sz="1600" dirty="0">
                <a:solidFill>
                  <a:srgbClr val="800000"/>
                </a:solidFill>
              </a:rPr>
              <a:t>(20) İdare yapı ruhsatı düzenleme aşamasında her proje için, proje müelliflerinden, fenni mesullerden ve fen adamlarından, şantiye şefleri ile yapı müteahhitlerinden mevzuata aykırı uygulama sebebiyle süreli veya süresiz olarak mesleki faaliyet haklarının kısıtlı olmadığına ilişkin Ek-1 ve Ek-8’de yer alan sicil durum taahhütnamesini ister. Gerçeğe aykırı beyanda bulunduğu tespit edilen mimar ve mühendislerin işlemleri tazmin ve hukuki sorumluluğu kendilerine ait olmak üzere iptal edilir ve bu kişiler hakkında suç duyurusunda bulunulur.</a:t>
            </a:r>
            <a:r>
              <a:rPr lang="tr-TR" sz="1600" dirty="0"/>
              <a:t> </a:t>
            </a:r>
          </a:p>
        </p:txBody>
      </p:sp>
      <p:sp>
        <p:nvSpPr>
          <p:cNvPr id="2" name="Slayt Numarası Yer Tutucusu 1">
            <a:extLst>
              <a:ext uri="{FF2B5EF4-FFF2-40B4-BE49-F238E27FC236}">
                <a16:creationId xmlns:a16="http://schemas.microsoft.com/office/drawing/2014/main" id="{1194FFCF-8DE2-4471-983D-E45DD0F77CC7}"/>
              </a:ext>
            </a:extLst>
          </p:cNvPr>
          <p:cNvSpPr>
            <a:spLocks noGrp="1"/>
          </p:cNvSpPr>
          <p:nvPr>
            <p:ph type="sldNum" sz="quarter" idx="12"/>
          </p:nvPr>
        </p:nvSpPr>
        <p:spPr/>
        <p:txBody>
          <a:bodyPr/>
          <a:lstStyle/>
          <a:p>
            <a:fld id="{84C56707-5A04-4981-8DAB-CB376A682A44}" type="slidenum">
              <a:rPr lang="tr-TR" smtClean="0"/>
              <a:t>113</a:t>
            </a:fld>
            <a:endParaRPr lang="tr-TR"/>
          </a:p>
        </p:txBody>
      </p:sp>
      <p:sp>
        <p:nvSpPr>
          <p:cNvPr id="4" name="Alt Bilgi Yer Tutucusu 3">
            <a:extLst>
              <a:ext uri="{FF2B5EF4-FFF2-40B4-BE49-F238E27FC236}">
                <a16:creationId xmlns:a16="http://schemas.microsoft.com/office/drawing/2014/main" id="{A859473D-F3EC-4BC3-A6D7-DBB2778B23D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124793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bg1"/>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Yapı kullanma izni</a:t>
            </a:r>
          </a:p>
          <a:p>
            <a:pPr marL="0" indent="0">
              <a:buNone/>
            </a:pPr>
            <a:r>
              <a:rPr lang="tr-TR" sz="1600" b="1" dirty="0"/>
              <a:t>Madde 64</a:t>
            </a:r>
          </a:p>
          <a:p>
            <a:pPr marL="0" indent="0">
              <a:buNone/>
            </a:pPr>
            <a:r>
              <a:rPr lang="tr-TR" sz="1600" dirty="0"/>
              <a:t>(12)  Yapının ruhsat ve eki projelerine uygun olarak yasal süresi içinde tamamlandığı ilgili idare tarafından fenni mesuller ve yapı sahibi ile birlikte belgelenmiş ise, yapı kullanma izin belgesi düzenlenmeden önce yapı müteahhidinin, şantiye şefinin, mimari proje müellifinin vefat etmesi, mahkûmiyet ve benzeri nedenlerle kendisine ulaşılamadığı veya yapının yapı kullanma izni almasına engel haklı bir gerekçe göstermeksizin imzadan imtina ettiği durumlarda; yapı kullanma izin belgesinde ilgili bölümlere yapı müteahhidinin, şantiye şefinin, mimari proje müellifinin bilgileri kaydedilerek imzaları olmadan yapı kullanma izin belgesi düzenlenir ve bu kişiler, </a:t>
            </a:r>
            <a:r>
              <a:rPr lang="tr-TR" sz="1600" dirty="0">
                <a:solidFill>
                  <a:srgbClr val="800000"/>
                </a:solidFill>
              </a:rPr>
              <a:t>haklarında işlem yapılmak üzere ilgili meslek odasına bildirilir. </a:t>
            </a:r>
            <a:r>
              <a:rPr lang="tr-TR" sz="1600" dirty="0"/>
              <a:t>Bu durumda daha önce ilgili idare tarafından verilmiş iskâna uygunluk raporu, süresi içinde yapılan yapı kullanma izin belgesi başvurusuna ilişkin belgeler, ilgililere ulaşılamadığına dair belgeler ve bunlarla yapılan sözleşmeler ruhsat dosyasında bulunmak zorundadır. Yapı kullanma izin belgesinde müteahhidin, şantiye şefinin, mimari proje müellifinin imzasının bulunmaması, sorumluluklarını ortadan kaldırmaz.</a:t>
            </a:r>
          </a:p>
          <a:p>
            <a:pPr marL="0" indent="0">
              <a:buNone/>
            </a:pPr>
            <a:endParaRPr lang="tr-TR" sz="1600" b="1" dirty="0"/>
          </a:p>
          <a:p>
            <a:pPr marL="0" indent="0">
              <a:buNone/>
            </a:pPr>
            <a:endParaRPr lang="tr-TR" sz="1600" dirty="0"/>
          </a:p>
        </p:txBody>
      </p:sp>
      <p:sp>
        <p:nvSpPr>
          <p:cNvPr id="2" name="Slayt Numarası Yer Tutucusu 1">
            <a:extLst>
              <a:ext uri="{FF2B5EF4-FFF2-40B4-BE49-F238E27FC236}">
                <a16:creationId xmlns:a16="http://schemas.microsoft.com/office/drawing/2014/main" id="{4C58F561-F246-40D2-BA80-D5BE1CC65C01}"/>
              </a:ext>
            </a:extLst>
          </p:cNvPr>
          <p:cNvSpPr>
            <a:spLocks noGrp="1"/>
          </p:cNvSpPr>
          <p:nvPr>
            <p:ph type="sldNum" sz="quarter" idx="12"/>
          </p:nvPr>
        </p:nvSpPr>
        <p:spPr/>
        <p:txBody>
          <a:bodyPr/>
          <a:lstStyle/>
          <a:p>
            <a:fld id="{84C56707-5A04-4981-8DAB-CB376A682A44}" type="slidenum">
              <a:rPr lang="tr-TR" smtClean="0"/>
              <a:t>114</a:t>
            </a:fld>
            <a:endParaRPr lang="tr-TR"/>
          </a:p>
        </p:txBody>
      </p:sp>
      <p:sp>
        <p:nvSpPr>
          <p:cNvPr id="4" name="Alt Bilgi Yer Tutucusu 3">
            <a:extLst>
              <a:ext uri="{FF2B5EF4-FFF2-40B4-BE49-F238E27FC236}">
                <a16:creationId xmlns:a16="http://schemas.microsoft.com/office/drawing/2014/main" id="{FC29FF99-1DE8-4475-80D0-1964A6096EE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3709937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1"/>
          <p:cNvSpPr>
            <a:spLocks noGrp="1"/>
          </p:cNvSpPr>
          <p:nvPr>
            <p:ph idx="1"/>
          </p:nvPr>
        </p:nvSpPr>
        <p:spPr>
          <a:xfrm>
            <a:off x="457200" y="1600200"/>
            <a:ext cx="8229600" cy="1324743"/>
          </a:xfrm>
          <a:solidFill>
            <a:schemeClr val="accent6"/>
          </a:solid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tr-TR" sz="2000" b="1" dirty="0"/>
          </a:p>
          <a:p>
            <a:pPr marL="0" indent="0" algn="ctr">
              <a:buNone/>
            </a:pPr>
            <a:r>
              <a:rPr lang="tr-TR" sz="2000" b="1" dirty="0"/>
              <a:t>YEDİNCİ BÖLÜM</a:t>
            </a:r>
          </a:p>
          <a:p>
            <a:pPr marL="0" indent="0" algn="ctr">
              <a:buNone/>
            </a:pPr>
            <a:r>
              <a:rPr lang="tr-TR" sz="2000" b="1" dirty="0"/>
              <a:t>Denetime Dair Hükümler</a:t>
            </a:r>
            <a:endParaRPr lang="tr-TR" sz="2000" dirty="0"/>
          </a:p>
          <a:p>
            <a:pPr marL="0" indent="0">
              <a:buNone/>
            </a:pPr>
            <a:endParaRPr lang="tr-TR" dirty="0"/>
          </a:p>
          <a:p>
            <a:pPr marL="0" indent="0">
              <a:buNone/>
            </a:pPr>
            <a:endParaRPr lang="tr-TR" dirty="0"/>
          </a:p>
        </p:txBody>
      </p:sp>
      <p:sp>
        <p:nvSpPr>
          <p:cNvPr id="2" name="Slayt Numarası Yer Tutucusu 1">
            <a:extLst>
              <a:ext uri="{FF2B5EF4-FFF2-40B4-BE49-F238E27FC236}">
                <a16:creationId xmlns:a16="http://schemas.microsoft.com/office/drawing/2014/main" id="{41D29436-10AE-45B9-9A57-38F696D87B23}"/>
              </a:ext>
            </a:extLst>
          </p:cNvPr>
          <p:cNvSpPr>
            <a:spLocks noGrp="1"/>
          </p:cNvSpPr>
          <p:nvPr>
            <p:ph type="sldNum" sz="quarter" idx="12"/>
          </p:nvPr>
        </p:nvSpPr>
        <p:spPr/>
        <p:txBody>
          <a:bodyPr/>
          <a:lstStyle/>
          <a:p>
            <a:fld id="{84C56707-5A04-4981-8DAB-CB376A682A44}" type="slidenum">
              <a:rPr lang="tr-TR" smtClean="0"/>
              <a:t>115</a:t>
            </a:fld>
            <a:endParaRPr lang="tr-TR"/>
          </a:p>
        </p:txBody>
      </p:sp>
      <p:sp>
        <p:nvSpPr>
          <p:cNvPr id="5" name="Alt Bilgi Yer Tutucusu 4">
            <a:extLst>
              <a:ext uri="{FF2B5EF4-FFF2-40B4-BE49-F238E27FC236}">
                <a16:creationId xmlns:a16="http://schemas.microsoft.com/office/drawing/2014/main" id="{8811250F-2F86-449C-BACA-DCAF502439E9}"/>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7238142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Fenni mesuliyet</a:t>
            </a:r>
          </a:p>
          <a:p>
            <a:pPr marL="0" indent="0">
              <a:buNone/>
            </a:pPr>
            <a:r>
              <a:rPr lang="tr-TR" sz="1600" b="1" dirty="0"/>
              <a:t>MADDE 68</a:t>
            </a:r>
          </a:p>
          <a:p>
            <a:pPr marL="0" indent="0">
              <a:buNone/>
            </a:pPr>
            <a:r>
              <a:rPr lang="tr-TR" sz="1600" dirty="0">
                <a:solidFill>
                  <a:srgbClr val="800000"/>
                </a:solidFill>
              </a:rPr>
              <a:t>(9)  İlgili meslek odaları, 6235 sayılı Kanunun 26 </a:t>
            </a:r>
            <a:r>
              <a:rPr lang="tr-TR" sz="1600" dirty="0" err="1">
                <a:solidFill>
                  <a:srgbClr val="800000"/>
                </a:solidFill>
              </a:rPr>
              <a:t>ncı</a:t>
            </a:r>
            <a:r>
              <a:rPr lang="tr-TR" sz="1600" dirty="0">
                <a:solidFill>
                  <a:srgbClr val="800000"/>
                </a:solidFill>
              </a:rPr>
              <a:t> maddesinin birinci fıkrasının (ç) ve (d) bentlerine istinaden aynı Kanunun 27 </a:t>
            </a:r>
            <a:r>
              <a:rPr lang="tr-TR" sz="1600" dirty="0" err="1">
                <a:solidFill>
                  <a:srgbClr val="800000"/>
                </a:solidFill>
              </a:rPr>
              <a:t>nci</a:t>
            </a:r>
            <a:r>
              <a:rPr lang="tr-TR" sz="1600" dirty="0">
                <a:solidFill>
                  <a:srgbClr val="800000"/>
                </a:solidFill>
              </a:rPr>
              <a:t> maddesi uyarınca Türk Mühendis ve Mimar Odaları Birliği Yüksek Haysiyet Divanı tarafından on beş günden altı aya kadar serbest sanat icrasından </a:t>
            </a:r>
            <a:r>
              <a:rPr lang="tr-TR" sz="1600" dirty="0" err="1">
                <a:solidFill>
                  <a:srgbClr val="800000"/>
                </a:solidFill>
              </a:rPr>
              <a:t>men’i</a:t>
            </a:r>
            <a:r>
              <a:rPr lang="tr-TR" sz="1600" dirty="0">
                <a:solidFill>
                  <a:srgbClr val="800000"/>
                </a:solidFill>
              </a:rPr>
              <a:t> veya Odadan ihraç kararı alınan veya istifa ederek üyeliğini veya büro tescilini sona erdiren veya adına büro tescili bulunup vefat eden üyelerini derhal merkez yapı denetim komisyonu ile bütün ilgili yerlere ve kuruluşlara elektronik ortamda bildirir. Bu bilgilerin aynı zamanda Bakanlığa yazılı olarak gönderilmesi zorunludur. İlgili idareler, mimar ve mühendislerin kısıtlılık durumunu Bakanlığın yapı denetim sisteminden kontrol ederek yapı ruhsatı ve yapı kullanma izin belgelerini düzenler.</a:t>
            </a:r>
          </a:p>
          <a:p>
            <a:pPr marL="0" indent="0">
              <a:buNone/>
            </a:pPr>
            <a:endParaRPr lang="tr-TR" sz="1600" dirty="0">
              <a:solidFill>
                <a:schemeClr val="tx1"/>
              </a:solidFill>
            </a:endParaRPr>
          </a:p>
          <a:p>
            <a:pPr marL="0" indent="0">
              <a:buNone/>
            </a:pPr>
            <a:r>
              <a:rPr lang="tr-TR" sz="1600" dirty="0">
                <a:solidFill>
                  <a:schemeClr val="tx1"/>
                </a:solidFill>
              </a:rPr>
              <a:t>(10)  Fenni mesul mimar ve mühendislerce denetim görevi üstlenilen yapıların alanına ilişkin kayıtlar, bu kişilerin büro tescillerinin yapıldığı ilde yer alan Bakanlık taşra teşkilatı tarafından tutulur. İlgili idareler bu kişilerce denetimi üstlenilen yapılara ilişkin yapı ruhsatı ve yapı kullanma izin belgelerinin bir örneğini düzenlendiği tarihten itibaren en geç 6 iş günü içinde bu kişilerin kaydının bulunduğu ilin Bakanlık taşra teşkilatına gönderir.</a:t>
            </a:r>
          </a:p>
          <a:p>
            <a:pPr marL="0" indent="0">
              <a:buNone/>
            </a:pPr>
            <a:endParaRPr lang="tr-TR" sz="1600" dirty="0">
              <a:solidFill>
                <a:srgbClr val="000099"/>
              </a:solidFill>
            </a:endParaRPr>
          </a:p>
          <a:p>
            <a:pPr marL="0" indent="0">
              <a:buNone/>
            </a:pPr>
            <a:r>
              <a:rPr lang="tr-TR" sz="1600" dirty="0">
                <a:solidFill>
                  <a:srgbClr val="800000"/>
                </a:solidFill>
              </a:rPr>
              <a:t>(16)  Fenni mesullerin sicilleri, ilgili meslek odalarınca, ilgili idareden alınacak iş bitirme belgeleri de dikkate alınarak tutulur ve yeni bir fenni mesuliyet üstlenilmesinde bu siciller dikkate alınır.</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2B7CCCA4-DBE4-4F7F-94CC-FF6EDF56A3AE}"/>
              </a:ext>
            </a:extLst>
          </p:cNvPr>
          <p:cNvSpPr>
            <a:spLocks noGrp="1"/>
          </p:cNvSpPr>
          <p:nvPr>
            <p:ph type="sldNum" sz="quarter" idx="12"/>
          </p:nvPr>
        </p:nvSpPr>
        <p:spPr/>
        <p:txBody>
          <a:bodyPr/>
          <a:lstStyle/>
          <a:p>
            <a:fld id="{84C56707-5A04-4981-8DAB-CB376A682A44}" type="slidenum">
              <a:rPr lang="tr-TR" smtClean="0"/>
              <a:t>116</a:t>
            </a:fld>
            <a:endParaRPr lang="tr-TR"/>
          </a:p>
        </p:txBody>
      </p:sp>
      <p:sp>
        <p:nvSpPr>
          <p:cNvPr id="4" name="Alt Bilgi Yer Tutucusu 3">
            <a:extLst>
              <a:ext uri="{FF2B5EF4-FFF2-40B4-BE49-F238E27FC236}">
                <a16:creationId xmlns:a16="http://schemas.microsoft.com/office/drawing/2014/main" id="{01BDF4F7-DCCF-49F5-86AA-AC41E35D3B75}"/>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514534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1"/>
          <p:cNvSpPr>
            <a:spLocks noGrp="1"/>
          </p:cNvSpPr>
          <p:nvPr>
            <p:ph idx="1"/>
          </p:nvPr>
        </p:nvSpPr>
        <p:spPr>
          <a:xfrm>
            <a:off x="457200" y="1600200"/>
            <a:ext cx="8229600" cy="1324743"/>
          </a:xfrm>
          <a:solidFill>
            <a:schemeClr val="accent6"/>
          </a:solid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tr-TR" sz="2000" b="1" dirty="0"/>
          </a:p>
          <a:p>
            <a:pPr marL="0" indent="0" algn="ctr">
              <a:buNone/>
            </a:pPr>
            <a:r>
              <a:rPr lang="tr-TR" sz="2000" b="1" dirty="0"/>
              <a:t>SEKİZİNCİ BÖLÜM</a:t>
            </a:r>
          </a:p>
          <a:p>
            <a:pPr marL="0" indent="0" algn="ctr">
              <a:buNone/>
            </a:pPr>
            <a:r>
              <a:rPr lang="tr-TR" sz="2000" b="1" dirty="0"/>
              <a:t>Yönetmeliğin Uygulanmasına İlişkin Esaslar</a:t>
            </a:r>
            <a:endParaRPr lang="tr-TR" sz="2000" dirty="0"/>
          </a:p>
          <a:p>
            <a:pPr marL="0" indent="0">
              <a:buNone/>
            </a:pPr>
            <a:endParaRPr lang="tr-TR" dirty="0"/>
          </a:p>
          <a:p>
            <a:pPr marL="0" indent="0">
              <a:buNone/>
            </a:pPr>
            <a:endParaRPr lang="tr-TR" dirty="0"/>
          </a:p>
        </p:txBody>
      </p:sp>
      <p:sp>
        <p:nvSpPr>
          <p:cNvPr id="2" name="Slayt Numarası Yer Tutucusu 1">
            <a:extLst>
              <a:ext uri="{FF2B5EF4-FFF2-40B4-BE49-F238E27FC236}">
                <a16:creationId xmlns:a16="http://schemas.microsoft.com/office/drawing/2014/main" id="{4CBD1B9B-FA4D-4C1F-A995-540BB501136E}"/>
              </a:ext>
            </a:extLst>
          </p:cNvPr>
          <p:cNvSpPr>
            <a:spLocks noGrp="1"/>
          </p:cNvSpPr>
          <p:nvPr>
            <p:ph type="sldNum" sz="quarter" idx="12"/>
          </p:nvPr>
        </p:nvSpPr>
        <p:spPr/>
        <p:txBody>
          <a:bodyPr/>
          <a:lstStyle/>
          <a:p>
            <a:fld id="{84C56707-5A04-4981-8DAB-CB376A682A44}" type="slidenum">
              <a:rPr lang="tr-TR" smtClean="0"/>
              <a:t>117</a:t>
            </a:fld>
            <a:endParaRPr lang="tr-TR"/>
          </a:p>
        </p:txBody>
      </p:sp>
      <p:sp>
        <p:nvSpPr>
          <p:cNvPr id="5" name="Alt Bilgi Yer Tutucusu 4">
            <a:extLst>
              <a:ext uri="{FF2B5EF4-FFF2-40B4-BE49-F238E27FC236}">
                <a16:creationId xmlns:a16="http://schemas.microsoft.com/office/drawing/2014/main" id="{A4C003C8-FDBD-4E25-8F42-714EB3D6B97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424232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solidFill>
                <a:schemeClr val="tx1"/>
              </a:solidFill>
            </a:endParaRPr>
          </a:p>
          <a:p>
            <a:pPr marL="0" indent="0">
              <a:buNone/>
            </a:pPr>
            <a:r>
              <a:rPr lang="tr-TR" sz="1600" b="1" dirty="0">
                <a:solidFill>
                  <a:schemeClr val="tx1"/>
                </a:solidFill>
              </a:rPr>
              <a:t>Yönetmeliğin uygulanmasına ilişkin esaslar</a:t>
            </a:r>
            <a:endParaRPr lang="tr-TR" sz="1600" dirty="0">
              <a:solidFill>
                <a:schemeClr val="tx1"/>
              </a:solidFill>
            </a:endParaRPr>
          </a:p>
          <a:p>
            <a:pPr marL="0" indent="0">
              <a:buNone/>
            </a:pPr>
            <a:r>
              <a:rPr lang="tr-TR" sz="1600" b="1" dirty="0">
                <a:solidFill>
                  <a:schemeClr val="tx1"/>
                </a:solidFill>
              </a:rPr>
              <a:t>MADDE 69 </a:t>
            </a:r>
          </a:p>
          <a:p>
            <a:pPr marL="0" indent="0">
              <a:buNone/>
            </a:pPr>
            <a:r>
              <a:rPr lang="tr-TR" sz="1600" dirty="0">
                <a:solidFill>
                  <a:srgbClr val="800000"/>
                </a:solidFill>
              </a:rPr>
              <a:t>(1) Büyükşehir belediyeleri ile il belediyeleri, ikinci fıkrada belirtilen değiştirilemeyen hükümler dışında kalan hususlarda, beldenin tarihi ve yöresel şartlarını gözetmek kaydıyla Bakanlık onayına sunulmak üzere imar yönetmeliği hazırlayabilirler. İdarelerin imar yönetmelikleri yürürlüğe girinceye kadar uygulamalar bu Yönetmeliğe göre yapılır.</a:t>
            </a:r>
          </a:p>
          <a:p>
            <a:pPr marL="0" indent="0">
              <a:buNone/>
            </a:pPr>
            <a:r>
              <a:rPr lang="tr-TR" sz="1600" dirty="0">
                <a:solidFill>
                  <a:srgbClr val="800000"/>
                </a:solidFill>
              </a:rPr>
              <a:t>(2) Bu Yönetmeliğin birinci, ikinci, altıncı, yedinci, sekizinci, dokuzuncu bölümleri, geçici maddeleri ile 19 uncu ve 20 </a:t>
            </a:r>
            <a:r>
              <a:rPr lang="tr-TR" sz="1600" dirty="0" err="1">
                <a:solidFill>
                  <a:srgbClr val="800000"/>
                </a:solidFill>
              </a:rPr>
              <a:t>nci</a:t>
            </a:r>
            <a:r>
              <a:rPr lang="tr-TR" sz="1600" dirty="0">
                <a:solidFill>
                  <a:srgbClr val="800000"/>
                </a:solidFill>
              </a:rPr>
              <a:t> maddelerinde yer alan hükümler, planlarla ve ilgili idarelerce çıkarılacak yönetmeliklerle değiştirilemez ve planlarda bu hükümlere aykırı olarak getirilecek hükümler uygulanamaz.</a:t>
            </a:r>
          </a:p>
          <a:p>
            <a:pPr marL="0" indent="0">
              <a:buNone/>
            </a:pPr>
            <a:r>
              <a:rPr lang="tr-TR" sz="1600" dirty="0">
                <a:solidFill>
                  <a:srgbClr val="000099"/>
                </a:solidFill>
              </a:rPr>
              <a:t>(3) Yönetmeliğin planlarla ve ilgili idarelerce çıkarılacak yönetmeliklerle değiştirilemeyeceği ikinci fıkrada belirtilen hükümler saklı kalmak kaydıyla, ilgili idarelerin imar yönetmelikleri uygulama imar planında aksine bir hüküm bulunmadığı takdirde uygulanır.</a:t>
            </a:r>
          </a:p>
          <a:p>
            <a:pPr marL="0" indent="0">
              <a:buNone/>
            </a:pPr>
            <a:r>
              <a:rPr lang="tr-TR" sz="1600" dirty="0">
                <a:solidFill>
                  <a:srgbClr val="000099"/>
                </a:solidFill>
              </a:rPr>
              <a:t>(4) Planlarla ve ilgili idarelerce çıkarılacak yönetmeliklerle değiştirilemeyeceği ikinci fıkrada belirtilen hükümlerin Bakanlıkça değiştirilmesi halinde, bu değişikliklere ilgili idarelerin yönetmeliklerinde yer verilinceye kadar uygulamalar Bakanlıkça yapılan değişikliklere göre yürütülür.</a:t>
            </a:r>
          </a:p>
          <a:p>
            <a:pPr marL="0" indent="0">
              <a:buNone/>
            </a:pPr>
            <a:r>
              <a:rPr lang="tr-TR" sz="1600" dirty="0">
                <a:solidFill>
                  <a:srgbClr val="000099"/>
                </a:solidFill>
              </a:rPr>
              <a:t>(5) Bakanlar Kurulu kararı alınan uygulama ve yatırımlarda ve bedeli kamu kaynağı kullanılarak yapılan kamu yatırımlarında bu Yönetmeliğin tanımlar bölümü hariç öncelikle imar planlarına, imar planlarında hüküm bulunmadığı hallerde bu Yönetmelik hükümlerine uyulur.</a:t>
            </a:r>
          </a:p>
          <a:p>
            <a:pPr marL="0" indent="0">
              <a:buNone/>
            </a:pPr>
            <a:r>
              <a:rPr lang="tr-TR" sz="1600" dirty="0">
                <a:solidFill>
                  <a:srgbClr val="000099"/>
                </a:solidFill>
              </a:rPr>
              <a:t>(6) Bu Yönetmeliğin uygulanmasında tereddüde düşülen hususlarda; öncelikle ilgili idaresine, tereddüdün giderilmemesi halinde büyükşehir belediyesi olan yerlerde büyükşehir belediyesinin görüşüne başvurulur. Tereddüdün devam etmesi durumunda idaresince veya ilgilisince Bakanlık görüşüne başvurulur.</a:t>
            </a:r>
          </a:p>
          <a:p>
            <a:pPr marL="0" indent="0">
              <a:buNone/>
            </a:pPr>
            <a:r>
              <a:rPr lang="tr-TR" sz="1600" dirty="0">
                <a:solidFill>
                  <a:srgbClr val="000099"/>
                </a:solidFill>
              </a:rPr>
              <a:t>(7) Proje hazırlanması, yapı ruhsatı ve arazi düzenlemesine ilişkin uygulamalar bu Yönetmelik ile Bakanlıkça çıkarılan diğer imara ilişkin yönetmeliklerde yer alan tanımlara göre gerçekleştirilir.</a:t>
            </a:r>
          </a:p>
          <a:p>
            <a:pPr marL="0" indent="0">
              <a:buNone/>
            </a:pPr>
            <a:endParaRPr lang="tr-TR" sz="1600" b="1" dirty="0">
              <a:solidFill>
                <a:srgbClr val="000099"/>
              </a:solidFill>
            </a:endParaRPr>
          </a:p>
        </p:txBody>
      </p:sp>
      <p:sp>
        <p:nvSpPr>
          <p:cNvPr id="2" name="Slayt Numarası Yer Tutucusu 1">
            <a:extLst>
              <a:ext uri="{FF2B5EF4-FFF2-40B4-BE49-F238E27FC236}">
                <a16:creationId xmlns:a16="http://schemas.microsoft.com/office/drawing/2014/main" id="{5529949A-0D64-463B-B4F3-68EF5DEC92EC}"/>
              </a:ext>
            </a:extLst>
          </p:cNvPr>
          <p:cNvSpPr>
            <a:spLocks noGrp="1"/>
          </p:cNvSpPr>
          <p:nvPr>
            <p:ph type="sldNum" sz="quarter" idx="12"/>
          </p:nvPr>
        </p:nvSpPr>
        <p:spPr/>
        <p:txBody>
          <a:bodyPr/>
          <a:lstStyle/>
          <a:p>
            <a:fld id="{84C56707-5A04-4981-8DAB-CB376A682A44}" type="slidenum">
              <a:rPr lang="tr-TR" smtClean="0"/>
              <a:t>118</a:t>
            </a:fld>
            <a:endParaRPr lang="tr-TR"/>
          </a:p>
        </p:txBody>
      </p:sp>
      <p:sp>
        <p:nvSpPr>
          <p:cNvPr id="4" name="Alt Bilgi Yer Tutucusu 3">
            <a:extLst>
              <a:ext uri="{FF2B5EF4-FFF2-40B4-BE49-F238E27FC236}">
                <a16:creationId xmlns:a16="http://schemas.microsoft.com/office/drawing/2014/main" id="{E8A0CA6D-6144-4C41-A63F-58A938D7AD0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4154830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423306502"/>
              </p:ext>
            </p:extLst>
          </p:nvPr>
        </p:nvGraphicFramePr>
        <p:xfrm>
          <a:off x="0" y="799178"/>
          <a:ext cx="9144000" cy="4574038"/>
        </p:xfrm>
        <a:graphic>
          <a:graphicData uri="http://schemas.openxmlformats.org/drawingml/2006/table">
            <a:tbl>
              <a:tblPr firstRow="1" bandRow="1">
                <a:tableStyleId>{5C22544A-7EE6-4342-B048-85BDC9FD1C3A}</a:tableStyleId>
              </a:tblPr>
              <a:tblGrid>
                <a:gridCol w="2123728">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40">
                <a:tc gridSpan="4">
                  <a:txBody>
                    <a:bodyPr/>
                    <a:lstStyle/>
                    <a:p>
                      <a:pPr algn="ctr"/>
                      <a:r>
                        <a:rPr lang="tr-TR" sz="1400" dirty="0"/>
                        <a:t>PLANLI</a:t>
                      </a:r>
                      <a:r>
                        <a:rPr lang="tr-TR" sz="1400" baseline="0" dirty="0"/>
                        <a:t> ALANLAR İMAR YÖNETMELİĞİ Mİ? – PLAN MI?</a:t>
                      </a:r>
                    </a:p>
                    <a:p>
                      <a:pPr algn="ctr"/>
                      <a:r>
                        <a:rPr lang="tr-TR" sz="1400" baseline="0" dirty="0">
                          <a:solidFill>
                            <a:srgbClr val="FF0000"/>
                          </a:solidFill>
                        </a:rPr>
                        <a:t>YÖNETMELİĞİN UYGULANMASINDA NORM KADEMELENMESİ</a:t>
                      </a:r>
                      <a:endParaRPr lang="tr-TR" sz="1400" dirty="0">
                        <a:solidFill>
                          <a:srgbClr val="FF0000"/>
                        </a:solidFill>
                      </a:endParaRPr>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0000"/>
                  </a:ext>
                </a:extLst>
              </a:tr>
              <a:tr h="388406">
                <a:tc>
                  <a:txBody>
                    <a:bodyPr/>
                    <a:lstStyle/>
                    <a:p>
                      <a:pPr algn="ctr"/>
                      <a:r>
                        <a:rPr lang="tr-TR" sz="1400" dirty="0"/>
                        <a:t>KURUMLAR</a:t>
                      </a:r>
                    </a:p>
                  </a:txBody>
                  <a:tcPr/>
                </a:tc>
                <a:tc>
                  <a:txBody>
                    <a:bodyPr/>
                    <a:lstStyle/>
                    <a:p>
                      <a:pPr algn="ctr"/>
                      <a:r>
                        <a:rPr lang="tr-TR" sz="1400" dirty="0"/>
                        <a:t>ÖNCELİK 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t>ÖNCELİK 2</a:t>
                      </a:r>
                    </a:p>
                    <a:p>
                      <a:pPr algn="ctr"/>
                      <a:endParaRPr lang="tr-TR"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t>ÖNCELİK 3</a:t>
                      </a:r>
                    </a:p>
                    <a:p>
                      <a:pPr algn="ctr"/>
                      <a:endParaRPr lang="tr-TR" sz="1400" dirty="0"/>
                    </a:p>
                  </a:txBody>
                  <a:tcPr/>
                </a:tc>
                <a:extLst>
                  <a:ext uri="{0D108BD9-81ED-4DB2-BD59-A6C34878D82A}">
                    <a16:rowId xmlns:a16="http://schemas.microsoft.com/office/drawing/2014/main" val="10001"/>
                  </a:ext>
                </a:extLst>
              </a:tr>
              <a:tr h="1371366">
                <a:tc>
                  <a:txBody>
                    <a:bodyPr/>
                    <a:lstStyle/>
                    <a:p>
                      <a:pPr algn="ctr"/>
                      <a:r>
                        <a:rPr lang="tr-TR" sz="1400" dirty="0"/>
                        <a:t>Büyükşehir</a:t>
                      </a:r>
                      <a:r>
                        <a:rPr lang="tr-TR" sz="1400" baseline="0" dirty="0"/>
                        <a:t> Belediyeleri ve </a:t>
                      </a:r>
                    </a:p>
                    <a:p>
                      <a:pPr algn="ctr"/>
                      <a:r>
                        <a:rPr lang="tr-TR" sz="1400" baseline="0" dirty="0"/>
                        <a:t>İl Belediyeleri</a:t>
                      </a:r>
                      <a:endParaRPr lang="tr-TR" sz="1400" dirty="0"/>
                    </a:p>
                  </a:txBody>
                  <a:tcPr/>
                </a:tc>
                <a:tc>
                  <a:txBody>
                    <a:bodyPr/>
                    <a:lstStyle/>
                    <a:p>
                      <a:pPr algn="ctr"/>
                      <a:r>
                        <a:rPr lang="tr-TR" sz="1400" dirty="0"/>
                        <a:t>Yönetmeliğin</a:t>
                      </a:r>
                      <a:r>
                        <a:rPr lang="tr-TR" sz="1400" baseline="0" dirty="0"/>
                        <a:t> değiştirilemeyecek bölümleri</a:t>
                      </a:r>
                    </a:p>
                    <a:p>
                      <a:pPr algn="ctr"/>
                      <a:r>
                        <a:rPr lang="tr-TR" sz="1400" baseline="0" dirty="0"/>
                        <a:t>(1. 2. 6. 7. 8. 9. bölümleri, 19,20 ve geçici maddeleri)</a:t>
                      </a:r>
                      <a:endParaRPr lang="tr-TR" sz="1400" dirty="0"/>
                    </a:p>
                  </a:txBody>
                  <a:tcPr/>
                </a:tc>
                <a:tc>
                  <a:txBody>
                    <a:bodyPr/>
                    <a:lstStyle/>
                    <a:p>
                      <a:pPr algn="ctr"/>
                      <a:r>
                        <a:rPr lang="tr-TR" sz="1400" dirty="0"/>
                        <a:t>İmar Planı</a:t>
                      </a:r>
                    </a:p>
                  </a:txBody>
                  <a:tcPr/>
                </a:tc>
                <a:tc>
                  <a:txBody>
                    <a:bodyPr/>
                    <a:lstStyle/>
                    <a:p>
                      <a:pPr algn="ctr"/>
                      <a:r>
                        <a:rPr lang="tr-TR" sz="1400" dirty="0"/>
                        <a:t>İdarelerin İmar Yönetmelikleri</a:t>
                      </a:r>
                    </a:p>
                    <a:p>
                      <a:pPr algn="ctr"/>
                      <a:r>
                        <a:rPr lang="tr-TR" sz="1400" dirty="0"/>
                        <a:t>(Değiştirilemeyecek bölümler kapsamında Bakanlığın onaylayacağı yönetmelik)</a:t>
                      </a:r>
                    </a:p>
                  </a:txBody>
                  <a:tcPr/>
                </a:tc>
                <a:extLst>
                  <a:ext uri="{0D108BD9-81ED-4DB2-BD59-A6C34878D82A}">
                    <a16:rowId xmlns:a16="http://schemas.microsoft.com/office/drawing/2014/main" val="10002"/>
                  </a:ext>
                </a:extLst>
              </a:tr>
              <a:tr h="1007878">
                <a:tc>
                  <a:txBody>
                    <a:bodyPr/>
                    <a:lstStyle/>
                    <a:p>
                      <a:pPr algn="ctr"/>
                      <a:r>
                        <a:rPr lang="tr-TR" sz="1400" dirty="0"/>
                        <a:t> </a:t>
                      </a:r>
                    </a:p>
                    <a:p>
                      <a:pPr algn="ctr"/>
                      <a:r>
                        <a:rPr lang="tr-TR" sz="1400" dirty="0"/>
                        <a:t>Diğer</a:t>
                      </a:r>
                      <a:r>
                        <a:rPr lang="tr-TR" sz="1400" baseline="0" dirty="0"/>
                        <a:t> Belediyeler</a:t>
                      </a:r>
                      <a:endParaRPr lang="tr-TR" sz="1400" dirty="0"/>
                    </a:p>
                  </a:txBody>
                  <a:tcPr/>
                </a:tc>
                <a:tc>
                  <a:txBody>
                    <a:bodyPr/>
                    <a:lstStyle/>
                    <a:p>
                      <a:pPr algn="ctr"/>
                      <a:endParaRPr lang="tr-TR" sz="1400" dirty="0"/>
                    </a:p>
                    <a:p>
                      <a:pPr algn="ctr"/>
                      <a:r>
                        <a:rPr lang="tr-TR" sz="1400" dirty="0"/>
                        <a:t>Planlı</a:t>
                      </a:r>
                      <a:r>
                        <a:rPr lang="tr-TR" sz="1400" baseline="0" dirty="0"/>
                        <a:t> Alanlar İmar Yönetmeliği</a:t>
                      </a:r>
                      <a:endParaRPr lang="tr-TR"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tr-TR" sz="1400" dirty="0"/>
                    </a:p>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t>İmar Planı</a:t>
                      </a:r>
                    </a:p>
                    <a:p>
                      <a:pPr algn="ctr"/>
                      <a:endParaRPr lang="tr-TR" sz="1400" dirty="0"/>
                    </a:p>
                  </a:txBody>
                  <a:tcPr/>
                </a:tc>
                <a:tc>
                  <a:txBody>
                    <a:bodyPr/>
                    <a:lstStyle/>
                    <a:p>
                      <a:pPr algn="ctr"/>
                      <a:endParaRPr lang="tr-TR" sz="1400" dirty="0"/>
                    </a:p>
                    <a:p>
                      <a:pPr algn="ctr"/>
                      <a:r>
                        <a:rPr lang="tr-TR" sz="1400" dirty="0"/>
                        <a:t>-------</a:t>
                      </a:r>
                    </a:p>
                  </a:txBody>
                  <a:tcPr/>
                </a:tc>
                <a:extLst>
                  <a:ext uri="{0D108BD9-81ED-4DB2-BD59-A6C34878D82A}">
                    <a16:rowId xmlns:a16="http://schemas.microsoft.com/office/drawing/2014/main" val="10003"/>
                  </a:ext>
                </a:extLst>
              </a:tr>
              <a:tr h="370840">
                <a:tc>
                  <a:txBody>
                    <a:bodyPr/>
                    <a:lstStyle/>
                    <a:p>
                      <a:pPr algn="ctr"/>
                      <a:r>
                        <a:rPr lang="tr-TR" sz="1400" dirty="0"/>
                        <a:t>Özel Projeleri Yürüten Kurumlar</a:t>
                      </a:r>
                    </a:p>
                    <a:p>
                      <a:pPr algn="ctr"/>
                      <a:r>
                        <a:rPr lang="tr-TR" sz="1400" dirty="0"/>
                        <a:t>(Bakanlar Kurulu kararı alınan uygulamalar ve kamu yatırımlarında)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t>İmar Planı</a:t>
                      </a:r>
                    </a:p>
                    <a:p>
                      <a:pPr algn="ctr"/>
                      <a:r>
                        <a:rPr lang="tr-TR" sz="1400" dirty="0"/>
                        <a:t>(Yönetmeliğin tanımlar bölümü</a:t>
                      </a:r>
                      <a:r>
                        <a:rPr lang="tr-TR" sz="1400" baseline="0" dirty="0"/>
                        <a:t> hariç)</a:t>
                      </a:r>
                      <a:endParaRPr lang="tr-TR"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t>Planlı</a:t>
                      </a:r>
                      <a:r>
                        <a:rPr lang="tr-TR" sz="1400" baseline="0" dirty="0"/>
                        <a:t> Alanlar İmar Yönetmeliği</a:t>
                      </a:r>
                      <a:endParaRPr lang="tr-TR" sz="1400" dirty="0"/>
                    </a:p>
                    <a:p>
                      <a:pPr algn="ctr"/>
                      <a:endParaRPr lang="tr-TR" sz="1400" dirty="0"/>
                    </a:p>
                  </a:txBody>
                  <a:tcPr/>
                </a:tc>
                <a:tc>
                  <a:txBody>
                    <a:bodyPr/>
                    <a:lstStyle/>
                    <a:p>
                      <a:pPr algn="ctr"/>
                      <a:r>
                        <a:rPr lang="tr-TR" sz="1400" dirty="0"/>
                        <a:t>------</a:t>
                      </a:r>
                    </a:p>
                  </a:txBody>
                  <a:tcPr/>
                </a:tc>
                <a:extLst>
                  <a:ext uri="{0D108BD9-81ED-4DB2-BD59-A6C34878D82A}">
                    <a16:rowId xmlns:a16="http://schemas.microsoft.com/office/drawing/2014/main" val="10004"/>
                  </a:ext>
                </a:extLst>
              </a:tr>
            </a:tbl>
          </a:graphicData>
        </a:graphic>
      </p:graphicFrame>
      <p:sp>
        <p:nvSpPr>
          <p:cNvPr id="3" name="Dikdörtgen 2"/>
          <p:cNvSpPr/>
          <p:nvPr/>
        </p:nvSpPr>
        <p:spPr>
          <a:xfrm>
            <a:off x="-108520" y="6320353"/>
            <a:ext cx="3168352" cy="246221"/>
          </a:xfrm>
          <a:prstGeom prst="rect">
            <a:avLst/>
          </a:prstGeom>
        </p:spPr>
        <p:txBody>
          <a:bodyPr wrap="square">
            <a:spAutoFit/>
          </a:bodyPr>
          <a:lstStyle/>
          <a:p>
            <a:pPr algn="ctr"/>
            <a:r>
              <a:rPr lang="tr-TR" sz="1000" i="1" dirty="0"/>
              <a:t>Mimarlık Dergisi  / 397.Sayı / Eylül-Ekim 2017</a:t>
            </a:r>
          </a:p>
        </p:txBody>
      </p:sp>
      <p:sp>
        <p:nvSpPr>
          <p:cNvPr id="4" name="Slayt Numarası Yer Tutucusu 3">
            <a:extLst>
              <a:ext uri="{FF2B5EF4-FFF2-40B4-BE49-F238E27FC236}">
                <a16:creationId xmlns:a16="http://schemas.microsoft.com/office/drawing/2014/main" id="{999571B5-D73A-4B21-B420-1C28A19C7F1C}"/>
              </a:ext>
            </a:extLst>
          </p:cNvPr>
          <p:cNvSpPr>
            <a:spLocks noGrp="1"/>
          </p:cNvSpPr>
          <p:nvPr>
            <p:ph type="sldNum" sz="quarter" idx="12"/>
          </p:nvPr>
        </p:nvSpPr>
        <p:spPr/>
        <p:txBody>
          <a:bodyPr/>
          <a:lstStyle/>
          <a:p>
            <a:fld id="{84C56707-5A04-4981-8DAB-CB376A682A44}" type="slidenum">
              <a:rPr lang="tr-TR" smtClean="0"/>
              <a:t>119</a:t>
            </a:fld>
            <a:endParaRPr lang="tr-TR"/>
          </a:p>
        </p:txBody>
      </p:sp>
      <p:sp>
        <p:nvSpPr>
          <p:cNvPr id="6" name="Alt Bilgi Yer Tutucusu 5">
            <a:extLst>
              <a:ext uri="{FF2B5EF4-FFF2-40B4-BE49-F238E27FC236}">
                <a16:creationId xmlns:a16="http://schemas.microsoft.com/office/drawing/2014/main" id="{A8516369-CAEA-442E-945A-C7318FA8AC1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585981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p>
          <a:p>
            <a:pPr marL="0" indent="0">
              <a:buNone/>
            </a:pPr>
            <a:r>
              <a:rPr lang="tr-TR" sz="1600" b="1" dirty="0" err="1"/>
              <a:t>aa</a:t>
            </a:r>
            <a:r>
              <a:rPr lang="tr-TR" sz="1600" b="1" dirty="0"/>
              <a:t>)  Fenni mesul: </a:t>
            </a:r>
            <a:r>
              <a:rPr lang="tr-TR" sz="1600" dirty="0"/>
              <a:t>Yapının tüm malzemeleri ve tesisatı ile birlikte, plana, ruhsata, ruhsat eki etüt ve projelere, standartlara, teknik şartnamelere, uygun olarak inşa edilmesinin kamu adına denetimini üstlenen, ruhsat eki etüt ve projelerin gerektirdiği uzmanlığı haiz meslek mensuplarını,</a:t>
            </a:r>
          </a:p>
          <a:p>
            <a:pPr marL="0" indent="0">
              <a:buNone/>
            </a:pPr>
            <a:endParaRPr lang="tr-TR" sz="1600" dirty="0"/>
          </a:p>
          <a:p>
            <a:pPr marL="0" indent="0">
              <a:buNone/>
            </a:pPr>
            <a:r>
              <a:rPr lang="tr-TR" sz="1600" b="1" dirty="0" err="1"/>
              <a:t>bb</a:t>
            </a:r>
            <a:r>
              <a:rPr lang="tr-TR" sz="1600" b="1" dirty="0"/>
              <a:t>) Fırın: </a:t>
            </a:r>
            <a:r>
              <a:rPr lang="tr-TR" sz="1600" dirty="0"/>
              <a:t>Unlu gıda mamulleri üretilen yerleri,</a:t>
            </a:r>
          </a:p>
          <a:p>
            <a:pPr marL="0" indent="0">
              <a:buNone/>
            </a:pPr>
            <a:endParaRPr lang="tr-TR" sz="1600" dirty="0"/>
          </a:p>
          <a:p>
            <a:pPr marL="0" indent="0">
              <a:buNone/>
            </a:pPr>
            <a:r>
              <a:rPr lang="tr-TR" sz="1600" b="1" dirty="0"/>
              <a:t>cc)  Galeri boşluğu: </a:t>
            </a:r>
            <a:r>
              <a:rPr lang="tr-TR" sz="1600" dirty="0"/>
              <a:t>Bağımsız bölüm içerisinde veya ortak alanlarda, katlar arasında bırakılan boşlukları,</a:t>
            </a:r>
          </a:p>
          <a:p>
            <a:pPr marL="0" indent="0">
              <a:buNone/>
            </a:pPr>
            <a:endParaRPr lang="tr-TR" sz="1600" dirty="0"/>
          </a:p>
          <a:p>
            <a:pPr marL="0" indent="0">
              <a:buNone/>
            </a:pPr>
            <a:r>
              <a:rPr lang="tr-TR" sz="1600" b="1" dirty="0" err="1"/>
              <a:t>çç</a:t>
            </a:r>
            <a:r>
              <a:rPr lang="tr-TR" sz="1600" b="1" dirty="0"/>
              <a:t>)  Geçit: </a:t>
            </a:r>
            <a:r>
              <a:rPr lang="tr-TR" sz="1600" dirty="0"/>
              <a:t>İmar planlarında belirtilen yerlerde, iki veya daha fazla yolun, meydanın, avlunun ve benzeri açık kamusal alanların birbirine yaya bağlantısını sağlayan, giriş ve çıkışı kapatılamayan, bağımsız bölümler haricinde kalan, tamamen kamu kullanımına açık, çeperleri dükkânlı veya </a:t>
            </a:r>
            <a:r>
              <a:rPr lang="tr-TR" sz="1600" dirty="0" err="1"/>
              <a:t>dükkânsız</a:t>
            </a:r>
            <a:r>
              <a:rPr lang="tr-TR" sz="1600" dirty="0"/>
              <a:t> üstü kapalı geçiş alanını,</a:t>
            </a:r>
          </a:p>
          <a:p>
            <a:pPr marL="0" indent="0">
              <a:buNone/>
            </a:pPr>
            <a:endParaRPr lang="tr-TR" sz="1600" dirty="0"/>
          </a:p>
          <a:p>
            <a:pPr marL="0" indent="0">
              <a:buNone/>
            </a:pPr>
            <a:r>
              <a:rPr lang="tr-TR" sz="1600" b="1" dirty="0" err="1"/>
              <a:t>dd</a:t>
            </a:r>
            <a:r>
              <a:rPr lang="tr-TR" sz="1600" b="1" dirty="0"/>
              <a:t>)  Gelişme (inkişaf) alanı: </a:t>
            </a:r>
            <a:r>
              <a:rPr lang="tr-TR" sz="1600" dirty="0"/>
              <a:t>Varsa üst ölçek plan kararlarına uygun olarak, imar planında kentin gelişmesine ayrılmış olan alanı,</a:t>
            </a:r>
          </a:p>
          <a:p>
            <a:pPr marL="0" indent="0">
              <a:buNone/>
            </a:pPr>
            <a:endParaRPr lang="tr-TR" sz="1600" dirty="0"/>
          </a:p>
          <a:p>
            <a:pPr marL="0" indent="0">
              <a:buNone/>
            </a:pPr>
            <a:r>
              <a:rPr lang="tr-TR" sz="1600" b="1" dirty="0" err="1"/>
              <a:t>ee</a:t>
            </a:r>
            <a:r>
              <a:rPr lang="tr-TR" sz="1600" b="1" dirty="0"/>
              <a:t>) Güneş kırıcı: </a:t>
            </a:r>
            <a:r>
              <a:rPr lang="tr-TR" sz="1600" dirty="0"/>
              <a:t>Yapının bölümlerine güneş ışığını kontrollü bir şekilde alabilmek ve mekânlara gölge sağlamak amacı ile kat döşemesinin devamı niteliğinde olmayan ve hafif malzeme kullanılarak yapılan, cephe bütünlüğü içinde konumlandırılmış, cepheden bağımsız olmayan, otomatik veya el ile kontrol edilebilen, sabit veya hareketli cephe elemanlarını,</a:t>
            </a:r>
          </a:p>
          <a:p>
            <a:pPr marL="0" indent="0">
              <a:buNone/>
            </a:pPr>
            <a:endParaRPr lang="tr-TR" sz="1600" dirty="0"/>
          </a:p>
          <a:p>
            <a:pPr marL="0" indent="0">
              <a:buNone/>
            </a:pPr>
            <a:r>
              <a:rPr lang="tr-TR" sz="1600" b="1" dirty="0" err="1"/>
              <a:t>ff</a:t>
            </a:r>
            <a:r>
              <a:rPr lang="tr-TR" sz="1600" b="1" dirty="0"/>
              <a:t>) Hava bacası: </a:t>
            </a:r>
            <a:r>
              <a:rPr lang="tr-TR" sz="1600" dirty="0"/>
              <a:t>Bina kitlesi içinde kalan banyo veya yıkanma yeri, tuvalet gibi mahallerin havalandırılmasını sağlayan boşlukları,</a:t>
            </a:r>
          </a:p>
          <a:p>
            <a:pPr marL="0" indent="0">
              <a:buNone/>
            </a:pPr>
            <a:endParaRPr lang="tr-TR" sz="1600" dirty="0"/>
          </a:p>
          <a:p>
            <a:pPr marL="0" indent="0">
              <a:buNone/>
            </a:pPr>
            <a:r>
              <a:rPr lang="tr-TR" sz="1600" b="1" dirty="0" err="1"/>
              <a:t>gg</a:t>
            </a:r>
            <a:r>
              <a:rPr lang="tr-TR" sz="1600" b="1" dirty="0"/>
              <a:t>)  Işıklık: </a:t>
            </a:r>
            <a:r>
              <a:rPr lang="tr-TR" sz="1600" dirty="0"/>
              <a:t>Binanın ana merdiven evini veya kat sahanlığını veya cephesi olmayan piyesleri aydınlatmak üzere oluşturulan üzeri şeffaf yapı malzemeleriyle kapatılan hacimleri,</a:t>
            </a:r>
          </a:p>
        </p:txBody>
      </p:sp>
      <p:sp>
        <p:nvSpPr>
          <p:cNvPr id="2" name="Slayt Numarası Yer Tutucusu 1">
            <a:extLst>
              <a:ext uri="{FF2B5EF4-FFF2-40B4-BE49-F238E27FC236}">
                <a16:creationId xmlns:a16="http://schemas.microsoft.com/office/drawing/2014/main" id="{7D1483A0-9D91-4365-BE38-BE52ACE0255C}"/>
              </a:ext>
            </a:extLst>
          </p:cNvPr>
          <p:cNvSpPr>
            <a:spLocks noGrp="1"/>
          </p:cNvSpPr>
          <p:nvPr>
            <p:ph type="sldNum" sz="quarter" idx="12"/>
          </p:nvPr>
        </p:nvSpPr>
        <p:spPr/>
        <p:txBody>
          <a:bodyPr/>
          <a:lstStyle/>
          <a:p>
            <a:fld id="{84C56707-5A04-4981-8DAB-CB376A682A44}" type="slidenum">
              <a:rPr lang="tr-TR" smtClean="0"/>
              <a:t>12</a:t>
            </a:fld>
            <a:endParaRPr lang="tr-TR"/>
          </a:p>
        </p:txBody>
      </p:sp>
    </p:spTree>
    <p:extLst>
      <p:ext uri="{BB962C8B-B14F-4D97-AF65-F5344CB8AC3E}">
        <p14:creationId xmlns:p14="http://schemas.microsoft.com/office/powerpoint/2010/main" val="28444376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1"/>
          <p:cNvSpPr>
            <a:spLocks noGrp="1"/>
          </p:cNvSpPr>
          <p:nvPr>
            <p:ph idx="1"/>
          </p:nvPr>
        </p:nvSpPr>
        <p:spPr>
          <a:xfrm>
            <a:off x="457200" y="1600200"/>
            <a:ext cx="8229600" cy="1324743"/>
          </a:xfrm>
          <a:solidFill>
            <a:schemeClr val="accent6"/>
          </a:solid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endParaRPr lang="tr-TR" sz="2200" b="1" dirty="0"/>
          </a:p>
          <a:p>
            <a:pPr marL="0" indent="0" algn="ctr">
              <a:buNone/>
            </a:pPr>
            <a:r>
              <a:rPr lang="tr-TR" sz="2200" b="1" dirty="0"/>
              <a:t>DOKUZUNCU BÖLÜM</a:t>
            </a:r>
          </a:p>
          <a:p>
            <a:pPr marL="0" indent="0" algn="ctr">
              <a:buNone/>
            </a:pPr>
            <a:r>
              <a:rPr lang="tr-TR" sz="2200" b="1" dirty="0"/>
              <a:t>Çeşitli ve Son Hükümler</a:t>
            </a:r>
            <a:endParaRPr lang="tr-TR" sz="2200" dirty="0"/>
          </a:p>
          <a:p>
            <a:pPr marL="0" indent="0">
              <a:buNone/>
            </a:pPr>
            <a:r>
              <a:rPr lang="tr-TR" sz="2000" b="1" dirty="0"/>
              <a:t> </a:t>
            </a:r>
            <a:endParaRPr lang="tr-TR" sz="2000" dirty="0"/>
          </a:p>
          <a:p>
            <a:pPr marL="0" indent="0">
              <a:buNone/>
            </a:pPr>
            <a:endParaRPr lang="tr-TR" dirty="0"/>
          </a:p>
          <a:p>
            <a:pPr marL="0" indent="0">
              <a:buNone/>
            </a:pPr>
            <a:endParaRPr lang="tr-TR" dirty="0"/>
          </a:p>
        </p:txBody>
      </p:sp>
      <p:sp>
        <p:nvSpPr>
          <p:cNvPr id="2" name="Slayt Numarası Yer Tutucusu 1">
            <a:extLst>
              <a:ext uri="{FF2B5EF4-FFF2-40B4-BE49-F238E27FC236}">
                <a16:creationId xmlns:a16="http://schemas.microsoft.com/office/drawing/2014/main" id="{8FF96A51-5FF4-4365-9018-9AA2C4D42FF8}"/>
              </a:ext>
            </a:extLst>
          </p:cNvPr>
          <p:cNvSpPr>
            <a:spLocks noGrp="1"/>
          </p:cNvSpPr>
          <p:nvPr>
            <p:ph type="sldNum" sz="quarter" idx="12"/>
          </p:nvPr>
        </p:nvSpPr>
        <p:spPr/>
        <p:txBody>
          <a:bodyPr/>
          <a:lstStyle/>
          <a:p>
            <a:fld id="{84C56707-5A04-4981-8DAB-CB376A682A44}" type="slidenum">
              <a:rPr lang="tr-TR" smtClean="0"/>
              <a:t>120</a:t>
            </a:fld>
            <a:endParaRPr lang="tr-TR"/>
          </a:p>
        </p:txBody>
      </p:sp>
      <p:sp>
        <p:nvSpPr>
          <p:cNvPr id="5" name="Alt Bilgi Yer Tutucusu 4">
            <a:extLst>
              <a:ext uri="{FF2B5EF4-FFF2-40B4-BE49-F238E27FC236}">
                <a16:creationId xmlns:a16="http://schemas.microsoft.com/office/drawing/2014/main" id="{19923E1F-6261-45C5-94F4-764B7757A7A5}"/>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730625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Mevcut teşekkül</a:t>
            </a:r>
            <a:endParaRPr lang="tr-TR" sz="1600" dirty="0"/>
          </a:p>
          <a:p>
            <a:pPr marL="0" indent="0">
              <a:buNone/>
            </a:pPr>
            <a:r>
              <a:rPr lang="tr-TR" sz="1600" b="1" dirty="0"/>
              <a:t>GEÇİCİ MADDE 2 </a:t>
            </a:r>
          </a:p>
          <a:p>
            <a:pPr marL="0" indent="0">
              <a:buNone/>
            </a:pPr>
            <a:r>
              <a:rPr lang="tr-TR" sz="1600" dirty="0">
                <a:solidFill>
                  <a:schemeClr val="tx2"/>
                </a:solidFill>
              </a:rPr>
              <a:t>(1) Bu Yönetmeliğin yürürlüğe girdiği tarihten önceki mevzuata göre ve mevzuatına uygun olarak kısmen veya tamamen yapılaşması teşekkül etmiş imar adalarında, imar planında aksine bir hüküm bulunmamak kaydıyla, yapı yaklaşma mesafeleri, kotlandırma, arka bahçelerin tesviyesi ile parsel dışına taşmamak kaydı ile açık ve kapalı çıkmaları mevcut teşekküle göre belirlemeye idaresi yetkilidir. Bu durumda, yan bahçe mesafeleri ve açık ve kapalı çıkma ölçüleri parselin sağında ve solunda bulunan mevzuatına uygun mevcut binaların yan bahçe mesafesine ve bu mesafe içinde yapılan açık ve kapalı çıkmalara uygun olarak verilir. Arka bahçe mesafeleri ve bu mesafe içinde yapılacak açık ve kapalı çıkmalar; bitişik nizam yapı adalarında mevcut teşekküle, ayrık nizam yapı adalarında ise bitişiğindeki komşu parsellerin yapılaşmasına uygun olarak belirlenir. Kotlandırma ve arka bahçelerin tesviyesi komşu parsellerdeki uygulamalara göre yapılır. Ancak bu maddede ifade edilen çıkma ve bahçe mesafelerine ilişkin hususlarla ilgili olarak mevcut bina bulunmayan komşu cephelerde mer’i plan ve bu Yönetmelik hükümlerine uyulur.</a:t>
            </a:r>
          </a:p>
          <a:p>
            <a:pPr marL="0" indent="0">
              <a:buNone/>
            </a:pPr>
            <a:r>
              <a:rPr lang="tr-TR" sz="1600" b="1" dirty="0">
                <a:solidFill>
                  <a:srgbClr val="000099"/>
                </a:solidFill>
              </a:rPr>
              <a:t> </a:t>
            </a:r>
            <a:endParaRPr lang="tr-TR" sz="1600" dirty="0">
              <a:solidFill>
                <a:srgbClr val="000099"/>
              </a:solidFill>
            </a:endParaRPr>
          </a:p>
        </p:txBody>
      </p:sp>
      <p:sp>
        <p:nvSpPr>
          <p:cNvPr id="2" name="Slayt Numarası Yer Tutucusu 1">
            <a:extLst>
              <a:ext uri="{FF2B5EF4-FFF2-40B4-BE49-F238E27FC236}">
                <a16:creationId xmlns:a16="http://schemas.microsoft.com/office/drawing/2014/main" id="{711CAF6C-B582-435B-A144-98C1D46CF6F2}"/>
              </a:ext>
            </a:extLst>
          </p:cNvPr>
          <p:cNvSpPr>
            <a:spLocks noGrp="1"/>
          </p:cNvSpPr>
          <p:nvPr>
            <p:ph type="sldNum" sz="quarter" idx="12"/>
          </p:nvPr>
        </p:nvSpPr>
        <p:spPr/>
        <p:txBody>
          <a:bodyPr/>
          <a:lstStyle/>
          <a:p>
            <a:fld id="{84C56707-5A04-4981-8DAB-CB376A682A44}" type="slidenum">
              <a:rPr lang="tr-TR" smtClean="0"/>
              <a:t>121</a:t>
            </a:fld>
            <a:endParaRPr lang="tr-TR"/>
          </a:p>
        </p:txBody>
      </p:sp>
      <p:sp>
        <p:nvSpPr>
          <p:cNvPr id="4" name="Alt Bilgi Yer Tutucusu 3">
            <a:extLst>
              <a:ext uri="{FF2B5EF4-FFF2-40B4-BE49-F238E27FC236}">
                <a16:creationId xmlns:a16="http://schemas.microsoft.com/office/drawing/2014/main" id="{DBD8291C-4017-4C97-A0AD-2D5266F57AF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6722056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Mevcut yapı ruhsatı başvuruları</a:t>
            </a:r>
            <a:endParaRPr lang="tr-TR" sz="1600" dirty="0"/>
          </a:p>
          <a:p>
            <a:pPr marL="0" indent="0">
              <a:buNone/>
            </a:pPr>
            <a:r>
              <a:rPr lang="tr-TR" sz="1600" b="1" dirty="0"/>
              <a:t>GEÇİCİ MADDE 3 </a:t>
            </a:r>
          </a:p>
          <a:p>
            <a:pPr marL="0" indent="0">
              <a:buNone/>
            </a:pPr>
            <a:r>
              <a:rPr lang="tr-TR" sz="1600" dirty="0">
                <a:solidFill>
                  <a:srgbClr val="000099"/>
                </a:solidFill>
              </a:rPr>
              <a:t>(1) 22/5/2014 tarihinden önce yapı ruhsatı almaya yönelik olarak işlemlere başlanılmış olan ve bu maddenin yürürlüğe girdiği tarihten önce veya sonra yapılan yapı ruhsatı başvuruları, 1/10/2017 tarihine kadar sonuçlandırılmak kaydıyla, başvuru sahibinin talebine bağlı olarak, ilgili işlem tarihinde yürürlükte olan Yönetmeliğin 30/5/2013 tarihi ve sonrasında yürürlükte olan hükümlerine göre neticelendirilir. Ancak, bu madde hiçbir şekilde bu Yönetmelik hükümlerinin karma kullanımı ve yapının planla belirlenen kat adedini artırmak amacıyla uygulanamaz ve bu amaçla yapı ruhsatı düzenlenemez.</a:t>
            </a:r>
          </a:p>
          <a:p>
            <a:pPr marL="0" indent="0">
              <a:buNone/>
            </a:pPr>
            <a:endParaRPr lang="tr-TR" sz="1600" dirty="0">
              <a:solidFill>
                <a:srgbClr val="000099"/>
              </a:solidFill>
            </a:endParaRPr>
          </a:p>
          <a:p>
            <a:pPr marL="0" indent="0">
              <a:buNone/>
            </a:pPr>
            <a:r>
              <a:rPr lang="tr-TR" sz="1600" dirty="0">
                <a:solidFill>
                  <a:srgbClr val="000099"/>
                </a:solidFill>
              </a:rPr>
              <a:t>(2) Kat karşılığı ve hasılat paylaşımı modelleri hariç olmak üzere, kamu kurum ve kuruluşlarınca bu Yönetmeliğin yürürlüğe girdiği tarihten önce ihale kararı veya ihale tarihi alınmış veya ihalesi yapılmış olan ancak ruhsat düzenlenmemiş yapıların ruhsat işlemleri 1/10/2017 tarihinden önce yürürlükte olan Yönetmeliğe göre sonuçlandırılır.</a:t>
            </a:r>
          </a:p>
          <a:p>
            <a:pPr marL="0" indent="0">
              <a:buNone/>
            </a:pPr>
            <a:endParaRPr lang="tr-TR" sz="1600" dirty="0">
              <a:solidFill>
                <a:srgbClr val="000099"/>
              </a:solidFill>
            </a:endParaRPr>
          </a:p>
          <a:p>
            <a:pPr marL="0" indent="0">
              <a:buNone/>
            </a:pPr>
            <a:r>
              <a:rPr lang="tr-TR" sz="1600" dirty="0">
                <a:solidFill>
                  <a:srgbClr val="000099"/>
                </a:solidFill>
              </a:rPr>
              <a:t>(3) </a:t>
            </a:r>
            <a:r>
              <a:rPr lang="tr-TR" sz="1600" b="1" dirty="0">
                <a:solidFill>
                  <a:srgbClr val="000099"/>
                </a:solidFill>
              </a:rPr>
              <a:t>(Ek:RG-30/9/2017- 30196)</a:t>
            </a:r>
            <a:r>
              <a:rPr lang="tr-TR" sz="1600" b="1" baseline="30000" dirty="0">
                <a:solidFill>
                  <a:srgbClr val="000099"/>
                </a:solidFill>
              </a:rPr>
              <a:t>(1)</a:t>
            </a:r>
            <a:r>
              <a:rPr lang="tr-TR" sz="1600" dirty="0">
                <a:solidFill>
                  <a:srgbClr val="000099"/>
                </a:solidFill>
              </a:rPr>
              <a:t> Bu Yönetmeliğin yürürlüğe girmesinden önce riskli yapı tespiti yapılmış ya da riskli alan kapsamına alınmış olup, maliklerin en az üçte ikisi ile noter onaylı kat karşılığı inşaat sözleşmesi düzenlenmiş olup yapı ruhsatı düzenlenmemiş yapıların ruhsat işlemleri, talep edilmesi halinde 1/10/2017 tarihinden önce yürürlükte olan Yönetmeliğe göre sonuçlandırılır.</a:t>
            </a:r>
          </a:p>
          <a:p>
            <a:pPr marL="0" indent="0">
              <a:buNone/>
            </a:pPr>
            <a:endParaRPr lang="tr-TR" sz="1600" dirty="0">
              <a:solidFill>
                <a:srgbClr val="000099"/>
              </a:solidFill>
            </a:endParaRPr>
          </a:p>
          <a:p>
            <a:pPr marL="0" indent="0">
              <a:buNone/>
            </a:pPr>
            <a:r>
              <a:rPr lang="tr-TR" sz="1600" dirty="0">
                <a:solidFill>
                  <a:srgbClr val="000099"/>
                </a:solidFill>
              </a:rPr>
              <a:t>(4) </a:t>
            </a:r>
            <a:r>
              <a:rPr lang="tr-TR" sz="1600" b="1" dirty="0">
                <a:solidFill>
                  <a:srgbClr val="000099"/>
                </a:solidFill>
              </a:rPr>
              <a:t>(Ek:RG-30/9/2017- 30196)</a:t>
            </a:r>
            <a:r>
              <a:rPr lang="tr-TR" sz="1600" b="1" baseline="30000" dirty="0">
                <a:solidFill>
                  <a:srgbClr val="000099"/>
                </a:solidFill>
              </a:rPr>
              <a:t>(1)</a:t>
            </a:r>
            <a:r>
              <a:rPr lang="tr-TR" sz="1600" dirty="0">
                <a:solidFill>
                  <a:srgbClr val="000099"/>
                </a:solidFill>
              </a:rPr>
              <a:t> Bu Yönetmeliğin yürürlüğe girmesinden önce ruhsat alınmış olup, inşaatı devam eden yapılara ilişkin ruhsat süresi içerisinde yapılan tadilat ruhsatı başvuruları; talep edilmesi halinde ruhsatın düzenlendiği Yönetmeliğe göre sonuçlandırılır.</a:t>
            </a:r>
          </a:p>
          <a:p>
            <a:pPr marL="0" indent="0">
              <a:buNone/>
            </a:pPr>
            <a:r>
              <a:rPr lang="tr-TR" sz="1600" dirty="0">
                <a:solidFill>
                  <a:srgbClr val="000099"/>
                </a:solidFill>
              </a:rPr>
              <a:t> </a:t>
            </a:r>
          </a:p>
          <a:p>
            <a:pPr marL="0" indent="0">
              <a:buNone/>
            </a:pPr>
            <a:endParaRPr lang="tr-TR" sz="1600" b="1" dirty="0">
              <a:solidFill>
                <a:srgbClr val="000099"/>
              </a:solidFill>
            </a:endParaRPr>
          </a:p>
        </p:txBody>
      </p:sp>
      <p:sp>
        <p:nvSpPr>
          <p:cNvPr id="2" name="Slayt Numarası Yer Tutucusu 1">
            <a:extLst>
              <a:ext uri="{FF2B5EF4-FFF2-40B4-BE49-F238E27FC236}">
                <a16:creationId xmlns:a16="http://schemas.microsoft.com/office/drawing/2014/main" id="{BD32C44C-9FC8-4B5C-8B9A-823DA06E7DE9}"/>
              </a:ext>
            </a:extLst>
          </p:cNvPr>
          <p:cNvSpPr>
            <a:spLocks noGrp="1"/>
          </p:cNvSpPr>
          <p:nvPr>
            <p:ph type="sldNum" sz="quarter" idx="12"/>
          </p:nvPr>
        </p:nvSpPr>
        <p:spPr/>
        <p:txBody>
          <a:bodyPr/>
          <a:lstStyle/>
          <a:p>
            <a:fld id="{84C56707-5A04-4981-8DAB-CB376A682A44}" type="slidenum">
              <a:rPr lang="tr-TR" smtClean="0"/>
              <a:t>122</a:t>
            </a:fld>
            <a:endParaRPr lang="tr-TR"/>
          </a:p>
        </p:txBody>
      </p:sp>
      <p:sp>
        <p:nvSpPr>
          <p:cNvPr id="4" name="Alt Bilgi Yer Tutucusu 3">
            <a:extLst>
              <a:ext uri="{FF2B5EF4-FFF2-40B4-BE49-F238E27FC236}">
                <a16:creationId xmlns:a16="http://schemas.microsoft.com/office/drawing/2014/main" id="{E782EA12-1E67-44AF-AFD9-7F6123D50E15}"/>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3885585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980728"/>
            <a:ext cx="7772400" cy="2880320"/>
          </a:xfr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6600" b="1" cap="all" dirty="0">
                <a:ln w="0"/>
                <a:solidFill>
                  <a:sysClr val="windowText" lastClr="000000"/>
                </a:solidFill>
                <a:effectLst>
                  <a:reflection blurRad="12700" stA="50000" endPos="50000" dist="5000" dir="5400000" sy="-100000" rotWithShape="0"/>
                </a:effectLst>
              </a:rPr>
              <a:t>TEŞEKKÜR EDERİZ</a:t>
            </a:r>
          </a:p>
        </p:txBody>
      </p:sp>
      <p:pic>
        <p:nvPicPr>
          <p:cNvPr id="5" name="Resim 4">
            <a:extLst>
              <a:ext uri="{FF2B5EF4-FFF2-40B4-BE49-F238E27FC236}">
                <a16:creationId xmlns:a16="http://schemas.microsoft.com/office/drawing/2014/main" id="{320C6A3D-93B1-4711-A146-2898DBC82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4375487"/>
            <a:ext cx="1665951" cy="1156910"/>
          </a:xfrm>
          <a:prstGeom prst="rect">
            <a:avLst/>
          </a:prstGeom>
        </p:spPr>
      </p:pic>
      <p:pic>
        <p:nvPicPr>
          <p:cNvPr id="7" name="Resim 6">
            <a:extLst>
              <a:ext uri="{FF2B5EF4-FFF2-40B4-BE49-F238E27FC236}">
                <a16:creationId xmlns:a16="http://schemas.microsoft.com/office/drawing/2014/main" id="{58108BD4-19B9-4BC6-BCDA-FDC8138E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371" y="4303822"/>
            <a:ext cx="1224136" cy="1237159"/>
          </a:xfrm>
          <a:prstGeom prst="rect">
            <a:avLst/>
          </a:prstGeom>
        </p:spPr>
      </p:pic>
      <p:sp>
        <p:nvSpPr>
          <p:cNvPr id="8" name="Metin kutusu 7">
            <a:extLst>
              <a:ext uri="{FF2B5EF4-FFF2-40B4-BE49-F238E27FC236}">
                <a16:creationId xmlns:a16="http://schemas.microsoft.com/office/drawing/2014/main" id="{D1160D36-52F8-408C-903C-30853D16778C}"/>
              </a:ext>
            </a:extLst>
          </p:cNvPr>
          <p:cNvSpPr txBox="1"/>
          <p:nvPr/>
        </p:nvSpPr>
        <p:spPr>
          <a:xfrm>
            <a:off x="1490471" y="5606880"/>
            <a:ext cx="2068368" cy="646331"/>
          </a:xfrm>
          <a:prstGeom prst="rect">
            <a:avLst/>
          </a:prstGeom>
          <a:noFill/>
        </p:spPr>
        <p:txBody>
          <a:bodyPr wrap="square" rtlCol="0">
            <a:spAutoFit/>
          </a:bodyPr>
          <a:lstStyle/>
          <a:p>
            <a:pPr algn="ctr"/>
            <a:r>
              <a:rPr lang="tr-TR" sz="1200" b="1" dirty="0">
                <a:solidFill>
                  <a:schemeClr val="tx2">
                    <a:lumMod val="75000"/>
                  </a:schemeClr>
                </a:solidFill>
              </a:rPr>
              <a:t>TMMOB</a:t>
            </a:r>
          </a:p>
          <a:p>
            <a:pPr algn="ctr"/>
            <a:r>
              <a:rPr lang="tr-TR" sz="1200" b="1" dirty="0">
                <a:solidFill>
                  <a:schemeClr val="tx2">
                    <a:lumMod val="75000"/>
                  </a:schemeClr>
                </a:solidFill>
              </a:rPr>
              <a:t>MİMARLAR ODASI</a:t>
            </a:r>
          </a:p>
          <a:p>
            <a:pPr algn="ctr"/>
            <a:r>
              <a:rPr lang="tr-TR" sz="1200" b="1" dirty="0">
                <a:solidFill>
                  <a:schemeClr val="tx2">
                    <a:lumMod val="75000"/>
                  </a:schemeClr>
                </a:solidFill>
              </a:rPr>
              <a:t>HATAY ŞUBESİ</a:t>
            </a:r>
          </a:p>
        </p:txBody>
      </p:sp>
      <p:sp>
        <p:nvSpPr>
          <p:cNvPr id="10" name="Metin kutusu 9">
            <a:extLst>
              <a:ext uri="{FF2B5EF4-FFF2-40B4-BE49-F238E27FC236}">
                <a16:creationId xmlns:a16="http://schemas.microsoft.com/office/drawing/2014/main" id="{41E3D392-896A-4079-B191-A91A18931BD1}"/>
              </a:ext>
            </a:extLst>
          </p:cNvPr>
          <p:cNvSpPr txBox="1"/>
          <p:nvPr/>
        </p:nvSpPr>
        <p:spPr>
          <a:xfrm>
            <a:off x="5133249" y="5606880"/>
            <a:ext cx="2520280" cy="646331"/>
          </a:xfrm>
          <a:prstGeom prst="rect">
            <a:avLst/>
          </a:prstGeom>
          <a:noFill/>
        </p:spPr>
        <p:txBody>
          <a:bodyPr wrap="square" rtlCol="0">
            <a:spAutoFit/>
          </a:bodyPr>
          <a:lstStyle/>
          <a:p>
            <a:pPr algn="ctr"/>
            <a:r>
              <a:rPr lang="tr-TR" sz="1200" b="1" dirty="0">
                <a:solidFill>
                  <a:schemeClr val="tx2">
                    <a:lumMod val="75000"/>
                  </a:schemeClr>
                </a:solidFill>
              </a:rPr>
              <a:t>TMMOB</a:t>
            </a:r>
          </a:p>
          <a:p>
            <a:pPr algn="ctr"/>
            <a:r>
              <a:rPr lang="tr-TR" sz="1200" b="1" dirty="0">
                <a:solidFill>
                  <a:schemeClr val="tx2">
                    <a:lumMod val="75000"/>
                  </a:schemeClr>
                </a:solidFill>
              </a:rPr>
              <a:t>İNŞAAT MÜHENDİSLERİ ODASI</a:t>
            </a:r>
          </a:p>
          <a:p>
            <a:pPr algn="ctr"/>
            <a:r>
              <a:rPr lang="tr-TR" sz="1200" b="1" dirty="0">
                <a:solidFill>
                  <a:schemeClr val="tx2">
                    <a:lumMod val="75000"/>
                  </a:schemeClr>
                </a:solidFill>
              </a:rPr>
              <a:t>HATAY ŞUBESİ</a:t>
            </a:r>
          </a:p>
        </p:txBody>
      </p:sp>
    </p:spTree>
    <p:extLst>
      <p:ext uri="{BB962C8B-B14F-4D97-AF65-F5344CB8AC3E}">
        <p14:creationId xmlns:p14="http://schemas.microsoft.com/office/powerpoint/2010/main" val="4205675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p>
          <a:p>
            <a:pPr marL="0" indent="0">
              <a:buNone/>
            </a:pPr>
            <a:r>
              <a:rPr lang="tr-TR" sz="1600" b="1" dirty="0" err="1"/>
              <a:t>ğğ</a:t>
            </a:r>
            <a:r>
              <a:rPr lang="tr-TR" sz="1600" b="1" dirty="0"/>
              <a:t>)  İbadet yeri: </a:t>
            </a:r>
            <a:r>
              <a:rPr lang="tr-TR" sz="1600" dirty="0"/>
              <a:t>İbadet etmek ve dini hizmetlerden faydalanmak amacıyla insanların toplandığı tesisler ile bu tesislerin külliyesinin, dinî tesisin mimarisiyle uyumlu olmak koşuluyla dinî tesise ait; lojman, kütüphane, aşevi, dinlenme salonu, taziye yeri, yurt ve kurs yapısı, </a:t>
            </a:r>
            <a:r>
              <a:rPr lang="tr-TR" sz="1600" dirty="0" err="1"/>
              <a:t>gasilhane</a:t>
            </a:r>
            <a:r>
              <a:rPr lang="tr-TR" sz="1600" dirty="0"/>
              <a:t>, şadırvan ve tuvalet gibi müştemilatların, açık veya zemin altında kapalı otoparkın da yapılabildiği alanları,</a:t>
            </a:r>
          </a:p>
          <a:p>
            <a:pPr marL="0" indent="0">
              <a:buNone/>
            </a:pPr>
            <a:endParaRPr lang="tr-TR" sz="1600" dirty="0"/>
          </a:p>
          <a:p>
            <a:pPr marL="0" indent="0">
              <a:buNone/>
            </a:pPr>
            <a:r>
              <a:rPr lang="tr-TR" sz="1600" b="1" dirty="0" err="1"/>
              <a:t>hh</a:t>
            </a:r>
            <a:r>
              <a:rPr lang="tr-TR" sz="1600" b="1" dirty="0"/>
              <a:t>) İç bahçe: </a:t>
            </a:r>
            <a:r>
              <a:rPr lang="tr-TR" sz="1600" dirty="0"/>
              <a:t>Zemin kat veya bodrum kattan başlayıp, boşluğu bina boyunca devam eden, dış cepheyle bitişik olmaksızın, yapı kitlesi içerisinde tertiplenen, ortak mahallerle irtibatlandırılan, üzeri açık veya şeffaf yapı malzemeleri ile kapatılan, çıkmalar dâhil dar kenarı 3,00 metreden az olmayan bahçeyi,</a:t>
            </a:r>
          </a:p>
          <a:p>
            <a:pPr marL="0" indent="0">
              <a:buNone/>
            </a:pPr>
            <a:endParaRPr lang="tr-TR" sz="1600" dirty="0"/>
          </a:p>
          <a:p>
            <a:pPr marL="0" indent="0">
              <a:buNone/>
            </a:pPr>
            <a:r>
              <a:rPr lang="tr-TR" sz="1600" b="1" dirty="0" err="1"/>
              <a:t>ıı</a:t>
            </a:r>
            <a:r>
              <a:rPr lang="tr-TR" sz="1600" b="1" dirty="0"/>
              <a:t>) İç yükseklik: </a:t>
            </a:r>
            <a:r>
              <a:rPr lang="tr-TR" sz="1600" dirty="0"/>
              <a:t>Taban döşeme kaplaması üzerinden tavan kaplamasına kadar olan net mesafeyi,</a:t>
            </a:r>
          </a:p>
          <a:p>
            <a:pPr marL="0" indent="0">
              <a:buNone/>
            </a:pPr>
            <a:endParaRPr lang="tr-TR" sz="1600" dirty="0"/>
          </a:p>
          <a:p>
            <a:pPr marL="0" indent="0">
              <a:buNone/>
            </a:pPr>
            <a:r>
              <a:rPr lang="tr-TR" sz="1600" b="1" dirty="0"/>
              <a:t>ii)  İfraz: </a:t>
            </a:r>
            <a:r>
              <a:rPr lang="tr-TR" sz="1600" dirty="0"/>
              <a:t>Bir parselin bölünerek ayrılması işlemini,</a:t>
            </a:r>
          </a:p>
          <a:p>
            <a:pPr marL="0" indent="0">
              <a:buNone/>
            </a:pPr>
            <a:endParaRPr lang="tr-TR" sz="1600" dirty="0"/>
          </a:p>
          <a:p>
            <a:pPr marL="0" indent="0">
              <a:buNone/>
            </a:pPr>
            <a:r>
              <a:rPr lang="tr-TR" sz="1600" b="1" dirty="0" err="1"/>
              <a:t>jj</a:t>
            </a:r>
            <a:r>
              <a:rPr lang="tr-TR" sz="1600" b="1" dirty="0"/>
              <a:t>) İfraz hattı: </a:t>
            </a:r>
            <a:r>
              <a:rPr lang="tr-TR" sz="1600" dirty="0"/>
              <a:t>Parselleri birbirinden ayırmak ve arazi ve arsa düzenlemesine esas olmak üzere planla belirlenen parselin ifraz edileceği hattı,</a:t>
            </a:r>
          </a:p>
          <a:p>
            <a:pPr marL="0" indent="0">
              <a:buNone/>
            </a:pPr>
            <a:endParaRPr lang="tr-TR" sz="1600" dirty="0"/>
          </a:p>
          <a:p>
            <a:pPr marL="0" indent="0">
              <a:buNone/>
            </a:pPr>
            <a:r>
              <a:rPr lang="tr-TR" sz="1600" b="1" dirty="0" err="1"/>
              <a:t>kk</a:t>
            </a:r>
            <a:r>
              <a:rPr lang="tr-TR" sz="1600" b="1" dirty="0"/>
              <a:t>) İlgili idare: </a:t>
            </a:r>
            <a:r>
              <a:rPr lang="tr-TR" sz="1600" dirty="0"/>
              <a:t>Yapı ruhsatı vermeye yetkili idareleri,</a:t>
            </a:r>
          </a:p>
          <a:p>
            <a:pPr marL="0" indent="0">
              <a:buNone/>
            </a:pPr>
            <a:endParaRPr lang="tr-TR" sz="1600" dirty="0"/>
          </a:p>
          <a:p>
            <a:pPr marL="0" indent="0">
              <a:buNone/>
            </a:pPr>
            <a:r>
              <a:rPr lang="tr-TR" sz="1600" b="1" dirty="0" err="1"/>
              <a:t>ll</a:t>
            </a:r>
            <a:r>
              <a:rPr lang="tr-TR" sz="1600" b="1" dirty="0"/>
              <a:t>) İmar durum belgesi: </a:t>
            </a:r>
            <a:r>
              <a:rPr lang="tr-TR" sz="1600" dirty="0"/>
              <a:t>Bir parselin; Kanun, uygulama imar planı, plan notlarını ve bu Yönetmelikte yer alan kullanım kararlarını ve yapılaşma şartlarını içeren, yapının inşa edileceği imar parselini sınır ve boyutlarıyla gösteren belgeyi,</a:t>
            </a:r>
          </a:p>
          <a:p>
            <a:pPr marL="0" indent="0">
              <a:buNone/>
            </a:pPr>
            <a:endParaRPr lang="tr-TR" sz="1600" dirty="0"/>
          </a:p>
          <a:p>
            <a:pPr marL="0" indent="0">
              <a:buNone/>
            </a:pPr>
            <a:r>
              <a:rPr lang="tr-TR" sz="1600" b="1" dirty="0"/>
              <a:t>mm)  Kademe hattı:</a:t>
            </a:r>
            <a:r>
              <a:rPr lang="tr-TR" sz="1600" dirty="0"/>
              <a:t> Uygulama imar planında birden fazla kat adedi veya bina yüksekliği veya yapı yoğunluğu ya da yapı nizamı veya kullanma kararına isabet eden bir imar parselinde farklı yapılaşma ve kullanım kararını haiz alanların sınırlarının uygulama imar planı ile belirlendiği hattı,</a:t>
            </a:r>
          </a:p>
        </p:txBody>
      </p:sp>
      <p:sp>
        <p:nvSpPr>
          <p:cNvPr id="2" name="Slayt Numarası Yer Tutucusu 1">
            <a:extLst>
              <a:ext uri="{FF2B5EF4-FFF2-40B4-BE49-F238E27FC236}">
                <a16:creationId xmlns:a16="http://schemas.microsoft.com/office/drawing/2014/main" id="{4558FDBB-6E9C-4647-8757-4226992D2996}"/>
              </a:ext>
            </a:extLst>
          </p:cNvPr>
          <p:cNvSpPr>
            <a:spLocks noGrp="1"/>
          </p:cNvSpPr>
          <p:nvPr>
            <p:ph type="sldNum" sz="quarter" idx="12"/>
          </p:nvPr>
        </p:nvSpPr>
        <p:spPr/>
        <p:txBody>
          <a:bodyPr/>
          <a:lstStyle/>
          <a:p>
            <a:fld id="{84C56707-5A04-4981-8DAB-CB376A682A44}" type="slidenum">
              <a:rPr lang="tr-TR" smtClean="0"/>
              <a:t>13</a:t>
            </a:fld>
            <a:endParaRPr lang="tr-TR"/>
          </a:p>
        </p:txBody>
      </p:sp>
    </p:spTree>
    <p:extLst>
      <p:ext uri="{BB962C8B-B14F-4D97-AF65-F5344CB8AC3E}">
        <p14:creationId xmlns:p14="http://schemas.microsoft.com/office/powerpoint/2010/main" val="36075909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err="1"/>
              <a:t>nn</a:t>
            </a:r>
            <a:r>
              <a:rPr lang="tr-TR" sz="1600" b="1" dirty="0"/>
              <a:t>)  Kanopi: </a:t>
            </a:r>
            <a:r>
              <a:rPr lang="tr-TR" sz="1600" dirty="0"/>
              <a:t>Akaryakıt ve benzeri servis istasyonlarında, güneşten ve yağmurdan korunmak amacıyla yapılan yanları açık, üstü kapalı </a:t>
            </a:r>
            <a:r>
              <a:rPr lang="tr-TR" sz="1600" dirty="0" err="1"/>
              <a:t>konstrüktif</a:t>
            </a:r>
            <a:r>
              <a:rPr lang="tr-TR" sz="1600" dirty="0"/>
              <a:t> yapıyı,</a:t>
            </a:r>
          </a:p>
          <a:p>
            <a:pPr marL="0" indent="0">
              <a:buNone/>
            </a:pPr>
            <a:endParaRPr lang="tr-TR" sz="1600" dirty="0"/>
          </a:p>
          <a:p>
            <a:pPr marL="0" indent="0">
              <a:buNone/>
            </a:pPr>
            <a:r>
              <a:rPr lang="tr-TR" sz="1600" b="1" dirty="0" err="1"/>
              <a:t>oo</a:t>
            </a:r>
            <a:r>
              <a:rPr lang="tr-TR" sz="1600" b="1" dirty="0"/>
              <a:t>) Kanun: </a:t>
            </a:r>
            <a:r>
              <a:rPr lang="tr-TR" sz="1600" dirty="0"/>
              <a:t>3/5/1985 tarihli ve 3194 sayılı İmar Kanununu,</a:t>
            </a:r>
          </a:p>
          <a:p>
            <a:pPr marL="0" indent="0">
              <a:buNone/>
            </a:pPr>
            <a:endParaRPr lang="tr-TR" sz="1600" dirty="0"/>
          </a:p>
          <a:p>
            <a:pPr marL="0" indent="0">
              <a:buNone/>
            </a:pPr>
            <a:r>
              <a:rPr lang="tr-TR" sz="1600" b="1" dirty="0" err="1">
                <a:solidFill>
                  <a:srgbClr val="000099"/>
                </a:solidFill>
              </a:rPr>
              <a:t>öö</a:t>
            </a:r>
            <a:r>
              <a:rPr lang="tr-TR" sz="1600" b="1" dirty="0">
                <a:solidFill>
                  <a:srgbClr val="000099"/>
                </a:solidFill>
              </a:rPr>
              <a:t>)  Kat bahçesi: </a:t>
            </a:r>
            <a:r>
              <a:rPr lang="tr-TR" sz="1600" dirty="0">
                <a:solidFill>
                  <a:srgbClr val="000099"/>
                </a:solidFill>
              </a:rPr>
              <a:t>Bina içinde yeşil doku ile iç içe yaşanmasını sağlamak amacıyla, ortak alana ait olmak üzere, binanın en az bir dış cephesi ile irtibatlı ve açık olan, en az iki kat yüksekliğinde ve asgari 3.00 metre genişliğinde, binanın katlarında yer alan bahçe düzenlemelerini,</a:t>
            </a:r>
          </a:p>
          <a:p>
            <a:pPr marL="0" indent="0">
              <a:buNone/>
            </a:pPr>
            <a:endParaRPr lang="tr-TR" sz="1600" dirty="0"/>
          </a:p>
          <a:p>
            <a:pPr marL="0" indent="0">
              <a:buNone/>
            </a:pPr>
            <a:r>
              <a:rPr lang="tr-TR" sz="1600" b="1" dirty="0" err="1"/>
              <a:t>pp</a:t>
            </a:r>
            <a:r>
              <a:rPr lang="tr-TR" sz="1600" b="1" dirty="0"/>
              <a:t>)  Kat holü: </a:t>
            </a:r>
            <a:r>
              <a:rPr lang="tr-TR" sz="1600" dirty="0"/>
              <a:t>Katlarda bağımsız bölümleri veya tek bağımsız bölümlü umumi binalarda piyesleri birbirine ve merdivene bağlayan ortak alan niteliğindeki ara dolaşım yollarını,</a:t>
            </a:r>
          </a:p>
          <a:p>
            <a:pPr marL="0" indent="0">
              <a:buNone/>
            </a:pPr>
            <a:endParaRPr lang="tr-TR" sz="1600" dirty="0"/>
          </a:p>
          <a:p>
            <a:pPr marL="0" indent="0">
              <a:buNone/>
            </a:pPr>
            <a:r>
              <a:rPr lang="tr-TR" sz="1600" b="1" dirty="0" err="1"/>
              <a:t>rr</a:t>
            </a:r>
            <a:r>
              <a:rPr lang="tr-TR" sz="1600" b="1" dirty="0"/>
              <a:t>)  Kat yüksekliği: </a:t>
            </a:r>
            <a:r>
              <a:rPr lang="tr-TR" sz="1600" dirty="0"/>
              <a:t>Binanın herhangi bir katının döşeme üstünden bir üstteki katının döşeme üstüne kadar olan mesafesini,</a:t>
            </a:r>
          </a:p>
          <a:p>
            <a:pPr marL="0" indent="0">
              <a:buNone/>
            </a:pPr>
            <a:endParaRPr lang="tr-TR" sz="1600" dirty="0"/>
          </a:p>
          <a:p>
            <a:pPr marL="0" indent="0">
              <a:buNone/>
            </a:pPr>
            <a:r>
              <a:rPr lang="tr-TR" sz="1600" b="1" dirty="0" err="1"/>
              <a:t>ss</a:t>
            </a:r>
            <a:r>
              <a:rPr lang="tr-TR" sz="1600" b="1" dirty="0"/>
              <a:t>)  Katı atık bacası: </a:t>
            </a:r>
            <a:r>
              <a:rPr lang="tr-TR" sz="1600" dirty="0"/>
              <a:t>Binada düşey doğrultuda katı atıkların zemin veya bodrum kata ulaştırılması için kullanılan, Türk Standartlarına ya da uluslararası standartlara uygun yapılan bacayı,</a:t>
            </a:r>
          </a:p>
          <a:p>
            <a:pPr marL="0" indent="0">
              <a:buNone/>
            </a:pPr>
            <a:endParaRPr lang="tr-TR" sz="1600" dirty="0"/>
          </a:p>
          <a:p>
            <a:pPr marL="0" indent="0">
              <a:buNone/>
            </a:pPr>
            <a:r>
              <a:rPr lang="tr-TR" sz="1600" b="1" dirty="0" err="1"/>
              <a:t>şş</a:t>
            </a:r>
            <a:r>
              <a:rPr lang="tr-TR" sz="1600" b="1" dirty="0"/>
              <a:t>) Katlar Alanı: </a:t>
            </a:r>
            <a:r>
              <a:rPr lang="tr-TR" sz="1600" dirty="0"/>
              <a:t>Bodrum kat, asma kat, çatı arası piyesi ve açık/kapalı çıkmalar dâhil, kullanılabilen bütün katların, katlar alanına dâhil edilmeyen alanları çıktıktan sonraki alanlar toplamını,</a:t>
            </a:r>
          </a:p>
          <a:p>
            <a:pPr marL="0" indent="0">
              <a:buNone/>
            </a:pPr>
            <a:endParaRPr lang="tr-TR" sz="1600" dirty="0"/>
          </a:p>
          <a:p>
            <a:pPr marL="0" indent="0">
              <a:buNone/>
            </a:pPr>
            <a:r>
              <a:rPr lang="tr-TR" sz="1600" b="1" dirty="0" err="1"/>
              <a:t>tt</a:t>
            </a:r>
            <a:r>
              <a:rPr lang="tr-TR" sz="1600" b="1" dirty="0"/>
              <a:t>) Katlar alanı katsayısı (KAKS) (Emsal): </a:t>
            </a:r>
            <a:r>
              <a:rPr lang="tr-TR" sz="1600" dirty="0"/>
              <a:t>Yapının inşa edilen tüm kat alanlarının toplamının imar parseli alanına oranını,</a:t>
            </a:r>
          </a:p>
          <a:p>
            <a:pPr marL="0" indent="0">
              <a:buNone/>
            </a:pPr>
            <a:endParaRPr lang="tr-TR" sz="1600" dirty="0"/>
          </a:p>
        </p:txBody>
      </p:sp>
      <p:sp>
        <p:nvSpPr>
          <p:cNvPr id="2" name="Slayt Numarası Yer Tutucusu 1">
            <a:extLst>
              <a:ext uri="{FF2B5EF4-FFF2-40B4-BE49-F238E27FC236}">
                <a16:creationId xmlns:a16="http://schemas.microsoft.com/office/drawing/2014/main" id="{E302C7FB-ADC4-464F-A377-E6A4BE3A6349}"/>
              </a:ext>
            </a:extLst>
          </p:cNvPr>
          <p:cNvSpPr>
            <a:spLocks noGrp="1"/>
          </p:cNvSpPr>
          <p:nvPr>
            <p:ph type="sldNum" sz="quarter" idx="12"/>
          </p:nvPr>
        </p:nvSpPr>
        <p:spPr/>
        <p:txBody>
          <a:bodyPr/>
          <a:lstStyle/>
          <a:p>
            <a:fld id="{84C56707-5A04-4981-8DAB-CB376A682A44}" type="slidenum">
              <a:rPr lang="tr-TR" smtClean="0"/>
              <a:t>14</a:t>
            </a:fld>
            <a:endParaRPr lang="tr-TR"/>
          </a:p>
        </p:txBody>
      </p:sp>
      <p:sp>
        <p:nvSpPr>
          <p:cNvPr id="4" name="Alt Bilgi Yer Tutucusu 3">
            <a:extLst>
              <a:ext uri="{FF2B5EF4-FFF2-40B4-BE49-F238E27FC236}">
                <a16:creationId xmlns:a16="http://schemas.microsoft.com/office/drawing/2014/main" id="{23B880D7-B65D-4210-8F92-5D31CBC7E059}"/>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2740245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solidFill>
                <a:srgbClr val="000099"/>
              </a:solidFill>
            </a:endParaRPr>
          </a:p>
          <a:p>
            <a:pPr marL="0" indent="0">
              <a:buNone/>
            </a:pPr>
            <a:r>
              <a:rPr lang="tr-TR" sz="1600" b="1" dirty="0" err="1">
                <a:solidFill>
                  <a:srgbClr val="000099"/>
                </a:solidFill>
              </a:rPr>
              <a:t>uu</a:t>
            </a:r>
            <a:r>
              <a:rPr lang="tr-TR" sz="1600" b="1" dirty="0">
                <a:solidFill>
                  <a:srgbClr val="000099"/>
                </a:solidFill>
              </a:rPr>
              <a:t>)  Kazı izni: </a:t>
            </a:r>
            <a:r>
              <a:rPr lang="tr-TR" sz="1600" dirty="0">
                <a:solidFill>
                  <a:srgbClr val="000099"/>
                </a:solidFill>
              </a:rPr>
              <a:t>Özellik arz eden yapılarda inşaat ruhsatı verilmeden önce mal sahiplerinin talebi üzerine ilgili idarenin uygun görüşü üzerine mimari proje onayı ile zemin etüdü raporuna göre kazı durumu, miktarı ve güvenlik önlemleri belirtilmek suretiyle verilen izni,</a:t>
            </a:r>
          </a:p>
          <a:p>
            <a:pPr marL="0" indent="0">
              <a:buNone/>
            </a:pPr>
            <a:endParaRPr lang="tr-TR" sz="1600" dirty="0"/>
          </a:p>
          <a:p>
            <a:pPr marL="0" indent="0">
              <a:buNone/>
            </a:pPr>
            <a:r>
              <a:rPr lang="tr-TR" sz="1600" b="1" dirty="0" err="1"/>
              <a:t>üü</a:t>
            </a:r>
            <a:r>
              <a:rPr lang="tr-TR" sz="1600" b="1" dirty="0"/>
              <a:t>)  Kırmızı kot: </a:t>
            </a:r>
            <a:r>
              <a:rPr lang="tr-TR" sz="1600" dirty="0"/>
              <a:t>Uygulama imar planında gösterilen yolun gerekli hesaplar yapıldıktan sonra kullanıma hazır kotunu (Plana göre kat adedi bu kot esas alınarak belirlenir.),</a:t>
            </a:r>
          </a:p>
          <a:p>
            <a:pPr marL="0" indent="0">
              <a:buNone/>
            </a:pPr>
            <a:endParaRPr lang="tr-TR" sz="1600" dirty="0"/>
          </a:p>
          <a:p>
            <a:pPr marL="0" indent="0">
              <a:buNone/>
            </a:pPr>
            <a:r>
              <a:rPr lang="tr-TR" sz="1600" b="1" dirty="0" err="1"/>
              <a:t>vv</a:t>
            </a:r>
            <a:r>
              <a:rPr lang="tr-TR" sz="1600" b="1" dirty="0"/>
              <a:t>)  Konaklama (Turizm) alanları: </a:t>
            </a:r>
            <a:r>
              <a:rPr lang="tr-TR" sz="1600" dirty="0"/>
              <a:t>Konaklama amacıyla kullanılan, otel, motel, tatil köyü, pansiyon, kamping, apart otel ve </a:t>
            </a:r>
            <a:r>
              <a:rPr lang="tr-TR" sz="1600" dirty="0" err="1"/>
              <a:t>hostel</a:t>
            </a:r>
            <a:r>
              <a:rPr lang="tr-TR" sz="1600" dirty="0"/>
              <a:t> gibi turizm tesislerinin bulunduğu alanları,</a:t>
            </a:r>
          </a:p>
          <a:p>
            <a:pPr marL="0" indent="0">
              <a:buNone/>
            </a:pPr>
            <a:endParaRPr lang="tr-TR" sz="1600" dirty="0"/>
          </a:p>
          <a:p>
            <a:pPr marL="0" indent="0">
              <a:buNone/>
            </a:pPr>
            <a:r>
              <a:rPr lang="tr-TR" sz="1600" b="1" dirty="0"/>
              <a:t>yy) Konut alanı: </a:t>
            </a:r>
            <a:r>
              <a:rPr lang="tr-TR" sz="1600" dirty="0"/>
              <a:t>İmar planlarında konut kullanımına yönelik olarak planlanan ve ayrıca 19 uncu maddede belirtilen fonksiyonların da yer alabildiği alanları,</a:t>
            </a:r>
          </a:p>
          <a:p>
            <a:pPr marL="0" indent="0">
              <a:buNone/>
            </a:pPr>
            <a:endParaRPr lang="tr-TR" sz="1600" dirty="0"/>
          </a:p>
          <a:p>
            <a:pPr marL="0" indent="0">
              <a:buNone/>
            </a:pPr>
            <a:r>
              <a:rPr lang="tr-TR" sz="1600" b="1" dirty="0" err="1"/>
              <a:t>zz</a:t>
            </a:r>
            <a:r>
              <a:rPr lang="tr-TR" sz="1600" b="1" dirty="0"/>
              <a:t>)  Konut dışı kentsel çalışma alanı: </a:t>
            </a:r>
            <a:r>
              <a:rPr lang="tr-TR" sz="1600" dirty="0"/>
              <a:t>Çevre sağlığı yönünden tehlike oluşturmayan imalathanelerin, patlayıcı, parlayıcı ve yanıcı maddeler içermeyen depoların, toptan ticaret pazarlama ve depolama alanlarının, konaklama tesislerinin, lokantaların, halı </a:t>
            </a:r>
            <a:r>
              <a:rPr lang="tr-TR" sz="1600" dirty="0" err="1"/>
              <a:t>saha,tenis</a:t>
            </a:r>
            <a:r>
              <a:rPr lang="tr-TR" sz="1600" dirty="0"/>
              <a:t> kortu gibi açık spor tesisleri ve düğün salonunun yapılabileceği kentsel çalışma alanlarını,</a:t>
            </a:r>
          </a:p>
          <a:p>
            <a:pPr marL="0" indent="0">
              <a:buNone/>
            </a:pPr>
            <a:endParaRPr lang="tr-TR" sz="1600" dirty="0"/>
          </a:p>
          <a:p>
            <a:pPr marL="0" indent="0">
              <a:buNone/>
            </a:pPr>
            <a:r>
              <a:rPr lang="tr-TR" sz="1600" b="1" dirty="0" err="1"/>
              <a:t>aaa</a:t>
            </a:r>
            <a:r>
              <a:rPr lang="tr-TR" sz="1600" b="1" dirty="0"/>
              <a:t>)  Korkuluk: </a:t>
            </a:r>
            <a:r>
              <a:rPr lang="tr-TR" sz="1600" dirty="0"/>
              <a:t>Binaların dışa açık veya açılan bölümlerinde, merdiven, rampa ve galeri boşluklarında, Türk Standartlarına göre yapılan koruma elemanını,</a:t>
            </a:r>
          </a:p>
          <a:p>
            <a:pPr marL="0" indent="0">
              <a:buNone/>
            </a:pPr>
            <a:endParaRPr lang="tr-TR" sz="1600" dirty="0"/>
          </a:p>
          <a:p>
            <a:pPr marL="0" indent="0">
              <a:buNone/>
            </a:pPr>
            <a:r>
              <a:rPr lang="tr-TR" sz="1600" b="1" dirty="0" err="1"/>
              <a:t>bbb</a:t>
            </a:r>
            <a:r>
              <a:rPr lang="tr-TR" sz="1600" b="1" dirty="0"/>
              <a:t>) </a:t>
            </a:r>
            <a:r>
              <a:rPr lang="tr-TR" sz="1600" b="1" dirty="0" err="1"/>
              <a:t>Kuranglez</a:t>
            </a:r>
            <a:r>
              <a:rPr lang="tr-TR" sz="1600" b="1" dirty="0"/>
              <a:t>: </a:t>
            </a:r>
            <a:r>
              <a:rPr lang="tr-TR" sz="1600" dirty="0"/>
              <a:t>Parsel sınırı içinde kalmak ve binaya bitişik olmak şartıyla binaların tabii zemin altında kalan bölümlerine doğal ışık ve havalandırma sağlamak amacıyla en az 0.80 metre en fazla 1.20 metre genişlikte olabilen, binanın hiçbir cephesinde mütemadiyen tesis edilemeyen, boyu yapıldığı pencere genişliğini 0.50 metreden fazla geçmeyen, derinliği azami 2.00 metre </a:t>
            </a:r>
            <a:r>
              <a:rPr lang="tr-TR" sz="1600" dirty="0" err="1"/>
              <a:t>olan,giriş</a:t>
            </a:r>
            <a:r>
              <a:rPr lang="tr-TR" sz="1600" dirty="0"/>
              <a:t> çıkış amacı taşımayan ancak, yol cephesi haricinde kaçış amacıyla çıkış tertiplenebilen ışıklıkları,</a:t>
            </a:r>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C3A2FA20-B6B2-41E4-9630-D53816809B0F}"/>
              </a:ext>
            </a:extLst>
          </p:cNvPr>
          <p:cNvSpPr>
            <a:spLocks noGrp="1"/>
          </p:cNvSpPr>
          <p:nvPr>
            <p:ph type="sldNum" sz="quarter" idx="12"/>
          </p:nvPr>
        </p:nvSpPr>
        <p:spPr/>
        <p:txBody>
          <a:bodyPr/>
          <a:lstStyle/>
          <a:p>
            <a:fld id="{84C56707-5A04-4981-8DAB-CB376A682A44}" type="slidenum">
              <a:rPr lang="tr-TR" smtClean="0"/>
              <a:t>15</a:t>
            </a:fld>
            <a:endParaRPr lang="tr-TR"/>
          </a:p>
        </p:txBody>
      </p:sp>
    </p:spTree>
    <p:extLst>
      <p:ext uri="{BB962C8B-B14F-4D97-AF65-F5344CB8AC3E}">
        <p14:creationId xmlns:p14="http://schemas.microsoft.com/office/powerpoint/2010/main" val="17899877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ccc) Merdiven evi: </a:t>
            </a:r>
            <a:r>
              <a:rPr lang="tr-TR" sz="1600" dirty="0"/>
              <a:t>Merdivenin ara ve kat sahanlıklarıyla birlikte bütün olarak merdiven boyunca uzanan hacmi,</a:t>
            </a:r>
          </a:p>
          <a:p>
            <a:pPr marL="0" indent="0">
              <a:buNone/>
            </a:pPr>
            <a:endParaRPr lang="tr-TR" sz="1600" dirty="0"/>
          </a:p>
          <a:p>
            <a:pPr marL="0" indent="0">
              <a:buNone/>
            </a:pPr>
            <a:r>
              <a:rPr lang="tr-TR" sz="1600" b="1" dirty="0" err="1"/>
              <a:t>ççç</a:t>
            </a:r>
            <a:r>
              <a:rPr lang="tr-TR" sz="1600" b="1" dirty="0"/>
              <a:t>) Merkezi iş alanı: </a:t>
            </a:r>
            <a:r>
              <a:rPr lang="tr-TR" sz="1600" dirty="0"/>
              <a:t>İmar planlarında yönetim, turizm, sosyal, kültürel ve ticari amaçlı yapılar ile sosyal altyapı alanları için ayrılmış bölgeyi,</a:t>
            </a:r>
          </a:p>
          <a:p>
            <a:pPr marL="0" indent="0">
              <a:buNone/>
            </a:pPr>
            <a:endParaRPr lang="tr-TR" sz="1600" dirty="0"/>
          </a:p>
          <a:p>
            <a:pPr marL="0" indent="0">
              <a:buNone/>
            </a:pPr>
            <a:r>
              <a:rPr lang="tr-TR" sz="1600" b="1" dirty="0" err="1"/>
              <a:t>ddd</a:t>
            </a:r>
            <a:r>
              <a:rPr lang="tr-TR" sz="1600" b="1" dirty="0"/>
              <a:t>) Meydan: </a:t>
            </a:r>
            <a:r>
              <a:rPr lang="tr-TR" sz="1600" dirty="0"/>
              <a:t>Yerleşme dokusu içerisinde şehirdeki yaya sirkülasyonunu yönlendiren; halkın toplanma, bir araya gelme, kutlama gibi toplumsal davranışlarına imkân vererek sosyal yaşama hizmet eden, imar planında belirlenmek kaydıyla alanın özelliği bozulmadan özel mülkiyete konu edilmeksizin ve meydan kullanımı engellenmeksizin altı otopark olarak kullanılabilen alanları,</a:t>
            </a:r>
          </a:p>
          <a:p>
            <a:pPr marL="0" indent="0">
              <a:buNone/>
            </a:pPr>
            <a:endParaRPr lang="tr-TR" sz="1600" dirty="0"/>
          </a:p>
          <a:p>
            <a:pPr marL="0" indent="0">
              <a:buNone/>
            </a:pPr>
            <a:r>
              <a:rPr lang="tr-TR" sz="1600" b="1" dirty="0" err="1"/>
              <a:t>eee</a:t>
            </a:r>
            <a:r>
              <a:rPr lang="tr-TR" sz="1600" b="1" dirty="0"/>
              <a:t>) Mezarlık alanı: </a:t>
            </a:r>
            <a:r>
              <a:rPr lang="tr-TR" sz="1600" dirty="0"/>
              <a:t>Cenazelerin defnedildiği mezar yerleri, defin işlemlerinin yürütüldüğü idari tesis binaları, güvenlik odası, bu alana hizmet veren ziyaretçi bekleme, morg, </a:t>
            </a:r>
            <a:r>
              <a:rPr lang="tr-TR" sz="1600" dirty="0" err="1"/>
              <a:t>gasilhane</a:t>
            </a:r>
            <a:r>
              <a:rPr lang="tr-TR" sz="1600" dirty="0"/>
              <a:t>, ibadet yeri, şadırvan, çeşme, tuvalet ile otopark da yapılabilen alanları,</a:t>
            </a:r>
          </a:p>
          <a:p>
            <a:pPr marL="0" indent="0">
              <a:buNone/>
            </a:pPr>
            <a:endParaRPr lang="tr-TR" sz="1600" dirty="0"/>
          </a:p>
          <a:p>
            <a:pPr marL="0" indent="0">
              <a:buNone/>
            </a:pPr>
            <a:r>
              <a:rPr lang="tr-TR" sz="1600" b="1" dirty="0" err="1">
                <a:solidFill>
                  <a:srgbClr val="000099"/>
                </a:solidFill>
              </a:rPr>
              <a:t>fff</a:t>
            </a:r>
            <a:r>
              <a:rPr lang="tr-TR" sz="1600" b="1" dirty="0">
                <a:solidFill>
                  <a:srgbClr val="000099"/>
                </a:solidFill>
              </a:rPr>
              <a:t>) Mimari estetik komisyonu: </a:t>
            </a:r>
            <a:r>
              <a:rPr lang="tr-TR" sz="1600" dirty="0">
                <a:solidFill>
                  <a:srgbClr val="000099"/>
                </a:solidFill>
              </a:rPr>
              <a:t>Şehrin yöresel mimarisine ilişkin tespitleri yapan, meydan, yol, kaldırım, tabela, kent mobilyaları ve benzeri düzenlemelerdeki usullere ilişkin öneriler getiren, yapıların ve onaylı mimari projelerinin </a:t>
            </a:r>
            <a:r>
              <a:rPr lang="tr-TR" sz="1600" b="1" u="sng" dirty="0">
                <a:solidFill>
                  <a:srgbClr val="000099"/>
                </a:solidFill>
              </a:rPr>
              <a:t>özgün fikir ifade edip etmediğine, </a:t>
            </a:r>
            <a:r>
              <a:rPr lang="tr-TR" sz="1600" dirty="0">
                <a:solidFill>
                  <a:srgbClr val="000099"/>
                </a:solidFill>
              </a:rPr>
              <a:t>umumi binaların fonksiyonu ve özelliği gereği farklılık arz edip etmediğine karar veren komisyonu,</a:t>
            </a:r>
          </a:p>
          <a:p>
            <a:pPr marL="0" indent="0">
              <a:buNone/>
            </a:pPr>
            <a:endParaRPr lang="tr-TR" sz="1600" b="1" dirty="0"/>
          </a:p>
          <a:p>
            <a:pPr marL="0" indent="0">
              <a:buNone/>
            </a:pPr>
            <a:r>
              <a:rPr lang="tr-TR" sz="1600" b="1" dirty="0" err="1"/>
              <a:t>ggg</a:t>
            </a:r>
            <a:r>
              <a:rPr lang="tr-TR" sz="1600" b="1" dirty="0"/>
              <a:t>)Muvakkat yapı: </a:t>
            </a:r>
            <a:r>
              <a:rPr lang="tr-TR" sz="1600" dirty="0"/>
              <a:t>Kanun ve bu Yönetmelikle nicelik ve niteliği belirlenen, belirli süreliğine kullanım hakkı öngörülen yapıları,</a:t>
            </a:r>
          </a:p>
          <a:p>
            <a:pPr marL="0" indent="0">
              <a:buNone/>
            </a:pPr>
            <a:endParaRPr lang="tr-TR" sz="1600" dirty="0"/>
          </a:p>
          <a:p>
            <a:pPr marL="0" indent="0">
              <a:buNone/>
            </a:pPr>
            <a:r>
              <a:rPr lang="tr-TR" sz="1600" b="1" dirty="0" err="1"/>
              <a:t>ğğğ</a:t>
            </a:r>
            <a:r>
              <a:rPr lang="tr-TR" sz="1600" b="1" dirty="0"/>
              <a:t>)   Müdürlük: </a:t>
            </a:r>
            <a:r>
              <a:rPr lang="tr-TR" sz="1600" dirty="0"/>
              <a:t>Çevre ve Şehircilik il müdürlüğünü,</a:t>
            </a:r>
          </a:p>
        </p:txBody>
      </p:sp>
      <p:sp>
        <p:nvSpPr>
          <p:cNvPr id="2" name="Slayt Numarası Yer Tutucusu 1">
            <a:extLst>
              <a:ext uri="{FF2B5EF4-FFF2-40B4-BE49-F238E27FC236}">
                <a16:creationId xmlns:a16="http://schemas.microsoft.com/office/drawing/2014/main" id="{939AC168-5694-4909-A4AA-37790BD6DDA5}"/>
              </a:ext>
            </a:extLst>
          </p:cNvPr>
          <p:cNvSpPr>
            <a:spLocks noGrp="1"/>
          </p:cNvSpPr>
          <p:nvPr>
            <p:ph type="sldNum" sz="quarter" idx="12"/>
          </p:nvPr>
        </p:nvSpPr>
        <p:spPr/>
        <p:txBody>
          <a:bodyPr/>
          <a:lstStyle/>
          <a:p>
            <a:fld id="{84C56707-5A04-4981-8DAB-CB376A682A44}" type="slidenum">
              <a:rPr lang="tr-TR" smtClean="0"/>
              <a:t>16</a:t>
            </a:fld>
            <a:endParaRPr lang="tr-TR"/>
          </a:p>
        </p:txBody>
      </p:sp>
    </p:spTree>
    <p:extLst>
      <p:ext uri="{BB962C8B-B14F-4D97-AF65-F5344CB8AC3E}">
        <p14:creationId xmlns:p14="http://schemas.microsoft.com/office/powerpoint/2010/main" val="23762173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p>
          <a:p>
            <a:pPr marL="0" indent="0">
              <a:buNone/>
            </a:pPr>
            <a:r>
              <a:rPr lang="tr-TR" sz="1600" b="1" dirty="0" err="1"/>
              <a:t>hhh</a:t>
            </a:r>
            <a:r>
              <a:rPr lang="tr-TR" sz="1600" b="1" dirty="0"/>
              <a:t>) Müştemilat: </a:t>
            </a:r>
            <a:r>
              <a:rPr lang="tr-TR" sz="1600" dirty="0"/>
              <a:t>Genellikle binaların bodrum katlarında veya bahçelerinde düzenlenen, ortak kullanıma ayrılan, bağımsız bölüm olarak tescil edilemeyen mekânları,</a:t>
            </a:r>
          </a:p>
          <a:p>
            <a:pPr marL="0" indent="0">
              <a:buNone/>
            </a:pPr>
            <a:endParaRPr lang="tr-TR" sz="1600" dirty="0"/>
          </a:p>
          <a:p>
            <a:pPr marL="0" indent="0">
              <a:buNone/>
            </a:pPr>
            <a:r>
              <a:rPr lang="tr-TR" sz="1600" b="1" dirty="0" err="1"/>
              <a:t>ııı</a:t>
            </a:r>
            <a:r>
              <a:rPr lang="tr-TR" sz="1600" b="1" dirty="0"/>
              <a:t>) Normal kat: </a:t>
            </a:r>
            <a:r>
              <a:rPr lang="tr-TR" sz="1600" dirty="0"/>
              <a:t>Bodrum, zemin, tesisat katı ve çatı arası dışında kalan kat veya katları,</a:t>
            </a:r>
          </a:p>
          <a:p>
            <a:pPr marL="0" indent="0">
              <a:buNone/>
            </a:pPr>
            <a:endParaRPr lang="tr-TR" sz="1600" dirty="0"/>
          </a:p>
          <a:p>
            <a:pPr marL="0" indent="0">
              <a:buNone/>
            </a:pPr>
            <a:r>
              <a:rPr lang="tr-TR" sz="1600" b="1" dirty="0"/>
              <a:t>iii)  Ortak alanlar: </a:t>
            </a:r>
            <a:r>
              <a:rPr lang="tr-TR" sz="1600" dirty="0"/>
              <a:t>Mimari projelerde bağımsız bölüme konu olmayan ve kapsamı 634 sayılı Kanunda belirtilen ortak yerleri,</a:t>
            </a:r>
          </a:p>
          <a:p>
            <a:pPr marL="0" indent="0">
              <a:buNone/>
            </a:pPr>
            <a:endParaRPr lang="tr-TR" sz="1600" dirty="0"/>
          </a:p>
          <a:p>
            <a:pPr marL="0" indent="0">
              <a:buNone/>
            </a:pPr>
            <a:r>
              <a:rPr lang="tr-TR" sz="1600" b="1" dirty="0" err="1"/>
              <a:t>jjj</a:t>
            </a:r>
            <a:r>
              <a:rPr lang="tr-TR" sz="1600" b="1" dirty="0"/>
              <a:t>) Ön bahçe: </a:t>
            </a:r>
            <a:r>
              <a:rPr lang="tr-TR" sz="1600" dirty="0"/>
              <a:t>Bina ön cephe hattı ile parselin ön cephesi arasında kalan parsel bölümlerini (Yola cephesi olan bütün bahçeler ön bahçe statüsündedir.),</a:t>
            </a:r>
          </a:p>
          <a:p>
            <a:pPr marL="0" indent="0">
              <a:buNone/>
            </a:pPr>
            <a:endParaRPr lang="tr-TR" sz="1600" dirty="0"/>
          </a:p>
          <a:p>
            <a:pPr marL="0" indent="0">
              <a:buNone/>
            </a:pPr>
            <a:r>
              <a:rPr lang="tr-TR" sz="1600" b="1" dirty="0" err="1"/>
              <a:t>kkk</a:t>
            </a:r>
            <a:r>
              <a:rPr lang="tr-TR" sz="1600" b="1" dirty="0"/>
              <a:t>) Parsel cephesi: </a:t>
            </a:r>
            <a:r>
              <a:rPr lang="tr-TR" sz="1600" dirty="0"/>
              <a:t>Parselin üzerinde bulunduğu yoldaki cephesini (Birden fazla yola cepheli parsellerde uygulama imar planında belirtilmemiş ise geniş yol üzerindeki kenar, parsel ön cephesidir. Yolların eşit olması halinde ve köşe başı parsellerde dar kenar, parsel ön cephesidir.),</a:t>
            </a:r>
          </a:p>
          <a:p>
            <a:pPr marL="0" indent="0">
              <a:buNone/>
            </a:pPr>
            <a:endParaRPr lang="tr-TR" sz="1600" dirty="0"/>
          </a:p>
          <a:p>
            <a:pPr marL="0" indent="0">
              <a:buNone/>
            </a:pPr>
            <a:r>
              <a:rPr lang="tr-TR" sz="1600" b="1" dirty="0" err="1"/>
              <a:t>lll</a:t>
            </a:r>
            <a:r>
              <a:rPr lang="tr-TR" sz="1600" b="1" dirty="0"/>
              <a:t>) Parsel derinliği: </a:t>
            </a:r>
            <a:r>
              <a:rPr lang="tr-TR" sz="1600" dirty="0"/>
              <a:t>Parsel ön cephe hattına arka cephe hattı köşe noktalarından indirilen dik hatların uzunluklarının ortalamasını,</a:t>
            </a:r>
          </a:p>
          <a:p>
            <a:pPr marL="0" indent="0">
              <a:buNone/>
            </a:pPr>
            <a:endParaRPr lang="tr-TR" sz="1600" dirty="0"/>
          </a:p>
          <a:p>
            <a:pPr marL="0" indent="0">
              <a:buNone/>
            </a:pPr>
            <a:r>
              <a:rPr lang="tr-TR" sz="1600" b="1" dirty="0"/>
              <a:t>mmm) Pergola: </a:t>
            </a:r>
            <a:r>
              <a:rPr lang="tr-TR" sz="1600" dirty="0"/>
              <a:t>Bahçede, bina cephelerini değiştirmemek kaydıyla terasta, hafif yapı malzemelerinden dikme ve sık kirişleme ile yapılan ve üzerine yeşil bitki örtüsü sardırılabilen, etrafı açık, yapı ruhsatı olmaksızın inşa edilebilen yapıları,</a:t>
            </a:r>
          </a:p>
          <a:p>
            <a:pPr marL="0" indent="0">
              <a:buNone/>
            </a:pPr>
            <a:endParaRPr lang="tr-TR" sz="1600" dirty="0"/>
          </a:p>
          <a:p>
            <a:pPr marL="0" indent="0">
              <a:buNone/>
            </a:pPr>
            <a:r>
              <a:rPr lang="tr-TR" sz="1600" b="1" dirty="0" err="1"/>
              <a:t>nnn</a:t>
            </a:r>
            <a:r>
              <a:rPr lang="tr-TR" sz="1600" b="1" dirty="0"/>
              <a:t>) Piyes: </a:t>
            </a:r>
            <a:r>
              <a:rPr lang="tr-TR" sz="1600" dirty="0"/>
              <a:t>Bağımsız bölüm içerisinde iç duvar veya bölme elemanları ile çerçevesi tanımlanmış ya da niş oluşturularak meydana getirilmiş, belirli bir işlev gören bölümü,</a:t>
            </a:r>
          </a:p>
        </p:txBody>
      </p:sp>
      <p:sp>
        <p:nvSpPr>
          <p:cNvPr id="2" name="Slayt Numarası Yer Tutucusu 1">
            <a:extLst>
              <a:ext uri="{FF2B5EF4-FFF2-40B4-BE49-F238E27FC236}">
                <a16:creationId xmlns:a16="http://schemas.microsoft.com/office/drawing/2014/main" id="{FCE26F84-50DE-417C-A631-A6ED3FC78EE7}"/>
              </a:ext>
            </a:extLst>
          </p:cNvPr>
          <p:cNvSpPr>
            <a:spLocks noGrp="1"/>
          </p:cNvSpPr>
          <p:nvPr>
            <p:ph type="sldNum" sz="quarter" idx="12"/>
          </p:nvPr>
        </p:nvSpPr>
        <p:spPr/>
        <p:txBody>
          <a:bodyPr/>
          <a:lstStyle/>
          <a:p>
            <a:fld id="{84C56707-5A04-4981-8DAB-CB376A682A44}" type="slidenum">
              <a:rPr lang="tr-TR" smtClean="0"/>
              <a:t>17</a:t>
            </a:fld>
            <a:endParaRPr lang="tr-TR"/>
          </a:p>
        </p:txBody>
      </p:sp>
      <p:sp>
        <p:nvSpPr>
          <p:cNvPr id="4" name="Alt Bilgi Yer Tutucusu 3">
            <a:extLst>
              <a:ext uri="{FF2B5EF4-FFF2-40B4-BE49-F238E27FC236}">
                <a16:creationId xmlns:a16="http://schemas.microsoft.com/office/drawing/2014/main" id="{D1BC3F16-CBF1-48B6-A10E-6ECEF3FD66C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8911146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err="1"/>
              <a:t>ooo</a:t>
            </a:r>
            <a:r>
              <a:rPr lang="tr-TR" sz="1600" b="1" dirty="0"/>
              <a:t>) </a:t>
            </a:r>
            <a:r>
              <a:rPr lang="tr-TR" sz="1600" b="1" dirty="0" err="1"/>
              <a:t>Portik</a:t>
            </a:r>
            <a:r>
              <a:rPr lang="tr-TR" sz="1600" b="1" dirty="0"/>
              <a:t>: </a:t>
            </a:r>
            <a:r>
              <a:rPr lang="tr-TR" sz="1600" dirty="0"/>
              <a:t>Bitişik ön bahçesiz nizamda imar planında belirtilen yerlerde kamu kullanımına açık, yayalara daha geniş kaldırım sağlamak amacıyla, bina kitlesinden zemin kat yüksekliğinde ve ön cephe boyunca, bina taşıyıcı elemanları bırakılarak yapılan üç tarafı açık bina altı yaya geçidini,</a:t>
            </a:r>
          </a:p>
          <a:p>
            <a:pPr marL="0" indent="0">
              <a:buNone/>
            </a:pPr>
            <a:endParaRPr lang="tr-TR" sz="1600" dirty="0"/>
          </a:p>
          <a:p>
            <a:pPr marL="0" indent="0">
              <a:buNone/>
            </a:pPr>
            <a:r>
              <a:rPr lang="tr-TR" sz="1600" b="1" dirty="0" err="1"/>
              <a:t>ööö</a:t>
            </a:r>
            <a:r>
              <a:rPr lang="tr-TR" sz="1600" b="1" dirty="0"/>
              <a:t>) Resmi bina: </a:t>
            </a:r>
            <a:r>
              <a:rPr lang="tr-TR" sz="1600" dirty="0"/>
              <a:t>Genel ve özel bütçeli idarelerle, denetleyici ve düzenleyici idarelere, il özel idaresi ve belediyelere veya bu kurumlarca sermayesinin yarısından fazlası karşılanan kurumlara, Kanunla veya Kanunun verdiği yetki ile kurulmuş kamu tüzel kişilerine ait bina ve tesisleri,</a:t>
            </a:r>
          </a:p>
          <a:p>
            <a:pPr marL="0" indent="0">
              <a:buNone/>
            </a:pPr>
            <a:endParaRPr lang="tr-TR" sz="1600" dirty="0"/>
          </a:p>
          <a:p>
            <a:pPr marL="0" indent="0">
              <a:buNone/>
            </a:pPr>
            <a:r>
              <a:rPr lang="tr-TR" sz="1600" b="1" dirty="0" err="1"/>
              <a:t>ppp</a:t>
            </a:r>
            <a:r>
              <a:rPr lang="tr-TR" sz="1600" b="1" dirty="0"/>
              <a:t>) Saçak seviyesi: </a:t>
            </a:r>
            <a:r>
              <a:rPr lang="tr-TR" sz="1600" dirty="0"/>
              <a:t>Binaların son kat tavan döşemesi üst kotunu,</a:t>
            </a:r>
          </a:p>
          <a:p>
            <a:pPr marL="0" indent="0">
              <a:buNone/>
            </a:pPr>
            <a:endParaRPr lang="tr-TR" sz="1600" dirty="0"/>
          </a:p>
          <a:p>
            <a:pPr marL="0" indent="0">
              <a:buNone/>
            </a:pPr>
            <a:r>
              <a:rPr lang="tr-TR" sz="1600" b="1" dirty="0" err="1"/>
              <a:t>rrr</a:t>
            </a:r>
            <a:r>
              <a:rPr lang="tr-TR" sz="1600" b="1" dirty="0"/>
              <a:t>) Sağlık tesisleri alanı: </a:t>
            </a:r>
            <a:r>
              <a:rPr lang="tr-TR" sz="1600" dirty="0"/>
              <a:t>Hastane, sağlık ocağı, aile sağlık merkezi, doğumevi, dispanser ve poliklinik, ağız ve diş sağlığı merkezi, fizik tedavi ve rehabilitasyon merkezi, entegre sağlık kampüsü gibi fonksiyonlarda hizmet veren gerçek veya tüzel kişilere veya kamuya ait tesisler için uygulama imar planında özel veya kamu tesisi alanı olduğu belirtilmek suretiyle ayrılan alanları (Özel sağlık tesisi yapılacak alanlar belirlenmeden Sağlık Bakanlığının taşra teşkilatının uygun görüşü alınır.),</a:t>
            </a:r>
          </a:p>
          <a:p>
            <a:pPr marL="0" indent="0">
              <a:buNone/>
            </a:pPr>
            <a:endParaRPr lang="tr-TR" sz="1600" dirty="0"/>
          </a:p>
          <a:p>
            <a:pPr marL="0" indent="0">
              <a:buNone/>
            </a:pPr>
            <a:r>
              <a:rPr lang="tr-TR" sz="1600" b="1" dirty="0" err="1"/>
              <a:t>sss</a:t>
            </a:r>
            <a:r>
              <a:rPr lang="tr-TR" sz="1600" b="1" dirty="0"/>
              <a:t>) Sahanlık: </a:t>
            </a:r>
            <a:r>
              <a:rPr lang="tr-TR" sz="1600" dirty="0"/>
              <a:t>Merdiven evi içinde bulunan basamaklar haricindeki düzlükleri,</a:t>
            </a:r>
          </a:p>
          <a:p>
            <a:pPr marL="0" indent="0">
              <a:buNone/>
            </a:pPr>
            <a:endParaRPr lang="tr-TR" sz="1600" dirty="0"/>
          </a:p>
          <a:p>
            <a:pPr marL="0" indent="0">
              <a:buNone/>
            </a:pPr>
            <a:r>
              <a:rPr lang="tr-TR" sz="1600" b="1" dirty="0"/>
              <a:t>1)   Ara sahanlık: </a:t>
            </a:r>
            <a:r>
              <a:rPr lang="tr-TR" sz="1600" dirty="0"/>
              <a:t>Merdiven evinde, en az merdiven kolu genişliği kadar olan ve bağlantısını sağladığı katlar ile aynı kotta olmayan, katların arasındaki herhangi bir kota denk gelecek şekilde standartlara uygun yapılan merdiven düzlüğünü,</a:t>
            </a:r>
          </a:p>
          <a:p>
            <a:pPr marL="0" indent="0">
              <a:buNone/>
            </a:pPr>
            <a:endParaRPr lang="tr-TR" sz="1600" dirty="0"/>
          </a:p>
          <a:p>
            <a:pPr marL="0" indent="0">
              <a:buNone/>
            </a:pPr>
            <a:r>
              <a:rPr lang="tr-TR" sz="1600" b="1" dirty="0"/>
              <a:t>2)   Kat sahanlığı: </a:t>
            </a:r>
            <a:r>
              <a:rPr lang="tr-TR" sz="1600" dirty="0"/>
              <a:t>Merdiven evinde en az merdiven kolu genişliği kadar olan ve katlara geçiş sağlayan standartlara uygun yapılan merdiven düzlüğünü,</a:t>
            </a:r>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85E1E3A9-C9EC-4C1B-BB42-7D3E68F97CA6}"/>
              </a:ext>
            </a:extLst>
          </p:cNvPr>
          <p:cNvSpPr>
            <a:spLocks noGrp="1"/>
          </p:cNvSpPr>
          <p:nvPr>
            <p:ph type="sldNum" sz="quarter" idx="12"/>
          </p:nvPr>
        </p:nvSpPr>
        <p:spPr/>
        <p:txBody>
          <a:bodyPr/>
          <a:lstStyle/>
          <a:p>
            <a:fld id="{84C56707-5A04-4981-8DAB-CB376A682A44}" type="slidenum">
              <a:rPr lang="tr-TR" smtClean="0"/>
              <a:t>18</a:t>
            </a:fld>
            <a:endParaRPr lang="tr-TR"/>
          </a:p>
        </p:txBody>
      </p:sp>
    </p:spTree>
    <p:extLst>
      <p:ext uri="{BB962C8B-B14F-4D97-AF65-F5344CB8AC3E}">
        <p14:creationId xmlns:p14="http://schemas.microsoft.com/office/powerpoint/2010/main" val="5710294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err="1"/>
              <a:t>şşş</a:t>
            </a:r>
            <a:r>
              <a:rPr lang="tr-TR" sz="1600" b="1" dirty="0"/>
              <a:t>) Sicil durum taahhütnamesi: </a:t>
            </a:r>
            <a:r>
              <a:rPr lang="tr-TR" sz="1600" dirty="0"/>
              <a:t>Proje müelliflerinin, şantiye şeflerinin, fenni mesullerin, müteahhitlerin mesleki kısıtlılığının olmadığını ve yetki sınırını aşmadığını taahhüt ettiği beyannameyi,</a:t>
            </a:r>
          </a:p>
          <a:p>
            <a:pPr marL="0" indent="0">
              <a:buNone/>
            </a:pPr>
            <a:endParaRPr lang="tr-TR" sz="1600" dirty="0"/>
          </a:p>
          <a:p>
            <a:pPr marL="0" indent="0">
              <a:buNone/>
            </a:pPr>
            <a:r>
              <a:rPr lang="tr-TR" sz="1600" b="1" dirty="0" err="1"/>
              <a:t>ttt</a:t>
            </a:r>
            <a:r>
              <a:rPr lang="tr-TR" sz="1600" b="1" dirty="0"/>
              <a:t>)  Siyah kot: </a:t>
            </a:r>
            <a:r>
              <a:rPr lang="tr-TR" sz="1600" dirty="0"/>
              <a:t>İmar planında gösterilen yolun doğal zemin kotunu,</a:t>
            </a:r>
          </a:p>
          <a:p>
            <a:pPr marL="0" indent="0">
              <a:buNone/>
            </a:pPr>
            <a:endParaRPr lang="tr-TR" sz="1600" dirty="0"/>
          </a:p>
          <a:p>
            <a:pPr marL="0" indent="0">
              <a:buNone/>
            </a:pPr>
            <a:r>
              <a:rPr lang="tr-TR" sz="1600" b="1" dirty="0" err="1"/>
              <a:t>uuu</a:t>
            </a:r>
            <a:r>
              <a:rPr lang="tr-TR" sz="1600" b="1" dirty="0"/>
              <a:t>)   Son kat: </a:t>
            </a:r>
            <a:r>
              <a:rPr lang="tr-TR" sz="1600" dirty="0"/>
              <a:t>Çatı, çatı terası veya çatı piyesi altında bulunan normal katların en üstte olan katını,</a:t>
            </a:r>
          </a:p>
          <a:p>
            <a:pPr marL="0" indent="0">
              <a:buNone/>
            </a:pPr>
            <a:endParaRPr lang="tr-TR" sz="1600" dirty="0"/>
          </a:p>
          <a:p>
            <a:pPr marL="0" indent="0">
              <a:buNone/>
            </a:pPr>
            <a:r>
              <a:rPr lang="tr-TR" sz="1600" b="1" dirty="0" err="1"/>
              <a:t>üüü</a:t>
            </a:r>
            <a:r>
              <a:rPr lang="tr-TR" sz="1600" b="1" dirty="0"/>
              <a:t>)  Sosyal mekânlar: </a:t>
            </a:r>
            <a:r>
              <a:rPr lang="tr-TR" sz="1600" dirty="0"/>
              <a:t>Yapı ve tesislerde kullanıcıların, çalışanların veya müşterilerin yapı ve tesisin genel kullanımı dışında günlük sosyal ihtiyaçlarının karşılandığı mekânları,</a:t>
            </a:r>
          </a:p>
          <a:p>
            <a:pPr marL="0" indent="0">
              <a:buNone/>
            </a:pPr>
            <a:endParaRPr lang="tr-TR" sz="1600" dirty="0"/>
          </a:p>
          <a:p>
            <a:pPr marL="0" indent="0">
              <a:buNone/>
            </a:pPr>
            <a:r>
              <a:rPr lang="tr-TR" sz="1600" b="1" dirty="0" err="1"/>
              <a:t>vvv</a:t>
            </a:r>
            <a:r>
              <a:rPr lang="tr-TR" sz="1600" b="1" dirty="0"/>
              <a:t>)  Spor ve oyun alanları: </a:t>
            </a:r>
            <a:r>
              <a:rPr lang="tr-TR" sz="1600" dirty="0"/>
              <a:t>Spor ve oyun ihtiyacı karşılanmak, spor faaliyetleri yapılmak üzere imar planı kararı ile kent, bölge veya semt ölçeğinde ayrılan açık ve kapalı tesis alanlarını,</a:t>
            </a:r>
          </a:p>
          <a:p>
            <a:pPr marL="0" indent="0">
              <a:buNone/>
            </a:pPr>
            <a:endParaRPr lang="tr-TR" sz="1600" dirty="0"/>
          </a:p>
          <a:p>
            <a:pPr marL="0" indent="0">
              <a:buNone/>
            </a:pPr>
            <a:r>
              <a:rPr lang="tr-TR" sz="1600" b="1" dirty="0"/>
              <a:t>1)  Stadyum: </a:t>
            </a:r>
            <a:r>
              <a:rPr lang="tr-TR" sz="1600" dirty="0"/>
              <a:t>Uygulama imar planı kararı ile futbol ve benzeri spor müsabakaları için üzeri açık veya kapalı olarak inşa edilen, bünyesinde, yapılan spora ve sporculara ilişkin tesislerin yanı sıra açık ve kapalı otopark, idari, sosyal ve kültürel tesisler ile lokanta, pastane, çayhane, çarşı, alışveriş birimleri, büfe gibi mekân, yapı veya tesisler bulunabilen, planla açıkça belirtilmek ve tescile konu edilmemek kaydıyla stadyum projesi bütünlüğü içerisinde yol ve meydanların altını da kapsayabilen kompleksleri,</a:t>
            </a:r>
          </a:p>
          <a:p>
            <a:pPr marL="0" indent="0">
              <a:buNone/>
            </a:pPr>
            <a:endParaRPr lang="tr-TR" sz="1600" dirty="0"/>
          </a:p>
          <a:p>
            <a:pPr marL="0" indent="0">
              <a:buNone/>
            </a:pPr>
            <a:r>
              <a:rPr lang="tr-TR" sz="1600" b="1" dirty="0" err="1">
                <a:solidFill>
                  <a:srgbClr val="000099"/>
                </a:solidFill>
              </a:rPr>
              <a:t>yyy</a:t>
            </a:r>
            <a:r>
              <a:rPr lang="tr-TR" sz="1600" b="1" dirty="0">
                <a:solidFill>
                  <a:srgbClr val="000099"/>
                </a:solidFill>
              </a:rPr>
              <a:t>)   Subasman kotu (Zemin kat taban kotu):</a:t>
            </a:r>
            <a:r>
              <a:rPr lang="tr-TR" sz="1600" dirty="0">
                <a:solidFill>
                  <a:srgbClr val="000099"/>
                </a:solidFill>
              </a:rPr>
              <a:t> </a:t>
            </a:r>
            <a:r>
              <a:rPr lang="tr-TR" sz="1600" dirty="0">
                <a:solidFill>
                  <a:srgbClr val="FF0000"/>
                </a:solidFill>
              </a:rPr>
              <a:t>Binaların zemin kat taban döşemesi üst kotunu (İmar planlarında aksine bir hüküm bulunmaması halinde, ±0.00 kotunun altına düşemez ve +1.20 kotunun üzerine çıkamaz.),</a:t>
            </a:r>
          </a:p>
          <a:p>
            <a:pPr marL="0" indent="0">
              <a:buNone/>
            </a:pPr>
            <a:endParaRPr lang="tr-TR" sz="1600" dirty="0"/>
          </a:p>
        </p:txBody>
      </p:sp>
      <p:sp>
        <p:nvSpPr>
          <p:cNvPr id="2" name="Slayt Numarası Yer Tutucusu 1">
            <a:extLst>
              <a:ext uri="{FF2B5EF4-FFF2-40B4-BE49-F238E27FC236}">
                <a16:creationId xmlns:a16="http://schemas.microsoft.com/office/drawing/2014/main" id="{CBAE6DD0-B165-408D-8287-B4D39E0D0CC0}"/>
              </a:ext>
            </a:extLst>
          </p:cNvPr>
          <p:cNvSpPr>
            <a:spLocks noGrp="1"/>
          </p:cNvSpPr>
          <p:nvPr>
            <p:ph type="sldNum" sz="quarter" idx="12"/>
          </p:nvPr>
        </p:nvSpPr>
        <p:spPr/>
        <p:txBody>
          <a:bodyPr/>
          <a:lstStyle/>
          <a:p>
            <a:fld id="{84C56707-5A04-4981-8DAB-CB376A682A44}" type="slidenum">
              <a:rPr lang="tr-TR" smtClean="0"/>
              <a:t>19</a:t>
            </a:fld>
            <a:endParaRPr lang="tr-TR"/>
          </a:p>
        </p:txBody>
      </p:sp>
      <p:sp>
        <p:nvSpPr>
          <p:cNvPr id="4" name="Alt Bilgi Yer Tutucusu 3">
            <a:extLst>
              <a:ext uri="{FF2B5EF4-FFF2-40B4-BE49-F238E27FC236}">
                <a16:creationId xmlns:a16="http://schemas.microsoft.com/office/drawing/2014/main" id="{A9957D3C-1CC7-4D64-B279-EDF823706E42}"/>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155221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53735" y="1474619"/>
            <a:ext cx="8836530" cy="3908762"/>
          </a:xfrm>
          <a:prstGeom prst="rect">
            <a:avLst/>
          </a:prstGeom>
          <a:solidFill>
            <a:schemeClr val="accent6"/>
          </a:solidFill>
          <a:ln>
            <a:solidFill>
              <a:schemeClr val="tx1"/>
            </a:solidFill>
          </a:ln>
          <a:effectLst>
            <a:outerShdw blurRad="50800" dist="38100" dir="18900000" algn="bl" rotWithShape="0">
              <a:prstClr val="black">
                <a:alpha val="40000"/>
              </a:prstClr>
            </a:outerShdw>
          </a:effectLst>
        </p:spPr>
        <p:txBody>
          <a:bodyPr wrap="square">
            <a:spAutoFit/>
          </a:bodyPr>
          <a:lstStyle/>
          <a:p>
            <a:pPr algn="ctr"/>
            <a:endParaRPr lang="tr-TR" sz="2400" b="1" dirty="0"/>
          </a:p>
          <a:p>
            <a:pPr algn="ctr"/>
            <a:r>
              <a:rPr lang="tr-TR" sz="2400" b="1" dirty="0"/>
              <a:t>DOKUZUNCU BÖLÜM </a:t>
            </a:r>
            <a:endParaRPr lang="tr-TR" sz="2400" dirty="0"/>
          </a:p>
          <a:p>
            <a:pPr algn="ctr"/>
            <a:r>
              <a:rPr lang="tr-TR" sz="2400" b="1" dirty="0"/>
              <a:t>Çeşitli ve Son Hükümler </a:t>
            </a:r>
          </a:p>
          <a:p>
            <a:pPr algn="ctr"/>
            <a:endParaRPr lang="tr-TR" sz="1600" dirty="0"/>
          </a:p>
          <a:p>
            <a:r>
              <a:rPr lang="tr-TR" sz="2000" b="1" dirty="0"/>
              <a:t>Yürürlükten kaldırılan yönetmelik </a:t>
            </a:r>
          </a:p>
          <a:p>
            <a:endParaRPr lang="tr-TR" sz="2000" dirty="0"/>
          </a:p>
          <a:p>
            <a:r>
              <a:rPr lang="tr-TR" sz="2000" b="1" dirty="0"/>
              <a:t>MADDE 70 </a:t>
            </a:r>
          </a:p>
          <a:p>
            <a:endParaRPr lang="tr-TR" sz="2000" b="1" dirty="0"/>
          </a:p>
          <a:p>
            <a:r>
              <a:rPr lang="tr-TR" sz="2000" b="1" dirty="0"/>
              <a:t> 	(1) 2/11/1985 tarihli ve 18916 mükerrer sayılı Resmî Gazete ’de 	yayımlanan Planlı Alanlar Tip İmar Yönetmeliği 1/10/2017 tarihinde 	yürürlükten kalkar. </a:t>
            </a:r>
          </a:p>
          <a:p>
            <a:endParaRPr lang="tr-TR" sz="2000" b="1" dirty="0"/>
          </a:p>
        </p:txBody>
      </p:sp>
    </p:spTree>
    <p:extLst>
      <p:ext uri="{BB962C8B-B14F-4D97-AF65-F5344CB8AC3E}">
        <p14:creationId xmlns:p14="http://schemas.microsoft.com/office/powerpoint/2010/main" val="2051498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err="1"/>
              <a:t>zzz</a:t>
            </a:r>
            <a:r>
              <a:rPr lang="tr-TR" sz="1600" b="1" dirty="0"/>
              <a:t>) Sundurma: </a:t>
            </a:r>
            <a:r>
              <a:rPr lang="tr-TR" sz="1600" dirty="0"/>
              <a:t>Yağmurdan, güneşten ve rüzgârdan korunmak için yapı yaklaşma mesafesini ihlal etmemek kaydıyla, binaya bitişik olarak hafif malzemeden yapılan bölme duvarları olmayan üç tarafı açık örtüleri,</a:t>
            </a:r>
          </a:p>
          <a:p>
            <a:pPr marL="0" indent="0">
              <a:buNone/>
            </a:pPr>
            <a:endParaRPr lang="tr-TR" sz="1600" dirty="0"/>
          </a:p>
          <a:p>
            <a:pPr marL="0" indent="0">
              <a:buNone/>
            </a:pPr>
            <a:r>
              <a:rPr lang="tr-TR" sz="1600" b="1" dirty="0" err="1"/>
              <a:t>aaaa</a:t>
            </a:r>
            <a:r>
              <a:rPr lang="tr-TR" sz="1600" b="1" dirty="0"/>
              <a:t>)  Şantiye binası: </a:t>
            </a:r>
            <a:r>
              <a:rPr lang="tr-TR" sz="1600" dirty="0"/>
              <a:t>Şantiyede çalışanların ve ziyaretçilerin; barınma, çalışma, yeme içme ve benzeri günlük ihtiyaçlarını karşılamak ve şantiye ve proje hakkında bilgi vermek amacıyla yapılan ve yapı kullanma izni müracaatında yıkılarak tasfiye edilen muvakkat yapıları,</a:t>
            </a:r>
          </a:p>
          <a:p>
            <a:pPr marL="0" indent="0">
              <a:buNone/>
            </a:pPr>
            <a:endParaRPr lang="tr-TR" sz="1600" dirty="0"/>
          </a:p>
          <a:p>
            <a:pPr marL="0" indent="0">
              <a:buNone/>
            </a:pPr>
            <a:r>
              <a:rPr lang="tr-TR" sz="1600" b="1" dirty="0" err="1"/>
              <a:t>bbbb</a:t>
            </a:r>
            <a:r>
              <a:rPr lang="tr-TR" sz="1600" b="1" dirty="0"/>
              <a:t>)  Taban alanı: </a:t>
            </a:r>
            <a:r>
              <a:rPr lang="tr-TR" sz="1600" dirty="0"/>
              <a:t>Bahçede yapılan eklenti ve müştemilatı dâhil yapıların tabii zemin veya tesviye edilmiş zemin üzerinde kalan kısmının, yapı yaklaşma sınırını ihlal etmemek kaydıyla parseldeki izdüşümünün kapladığı alanı,</a:t>
            </a:r>
          </a:p>
          <a:p>
            <a:pPr marL="0" indent="0">
              <a:buNone/>
            </a:pPr>
            <a:endParaRPr lang="tr-TR" sz="1600" dirty="0"/>
          </a:p>
          <a:p>
            <a:pPr marL="0" indent="0">
              <a:buNone/>
            </a:pPr>
            <a:r>
              <a:rPr lang="tr-TR" sz="1600" b="1" dirty="0" err="1">
                <a:solidFill>
                  <a:srgbClr val="000099"/>
                </a:solidFill>
              </a:rPr>
              <a:t>cccc</a:t>
            </a:r>
            <a:r>
              <a:rPr lang="tr-TR" sz="1600" b="1" dirty="0">
                <a:solidFill>
                  <a:srgbClr val="000099"/>
                </a:solidFill>
              </a:rPr>
              <a:t>) Taban alanı kat sayısı (TAKS): </a:t>
            </a:r>
            <a:r>
              <a:rPr lang="tr-TR" sz="1600" dirty="0">
                <a:solidFill>
                  <a:srgbClr val="000099"/>
                </a:solidFill>
              </a:rPr>
              <a:t>Taban alanının imar parseli alanına oranını (Taban alanı kat sayısı, arazi eğimi nedeniyle tabii veya tesviye edilmiş zeminin üzerinde kalan tüm bodrum katlar ile zemin kat izdüşümü birlikte değerlendirilerek hesaplanır.),</a:t>
            </a:r>
          </a:p>
          <a:p>
            <a:pPr marL="0" indent="0">
              <a:buNone/>
            </a:pPr>
            <a:endParaRPr lang="tr-TR" sz="1600" dirty="0"/>
          </a:p>
          <a:p>
            <a:pPr marL="0" indent="0">
              <a:buNone/>
            </a:pPr>
            <a:r>
              <a:rPr lang="tr-TR" sz="1600" b="1" dirty="0" err="1"/>
              <a:t>çççç</a:t>
            </a:r>
            <a:r>
              <a:rPr lang="tr-TR" sz="1600" b="1" dirty="0"/>
              <a:t>)  Tabii zemin: </a:t>
            </a:r>
            <a:r>
              <a:rPr lang="tr-TR" sz="1600" dirty="0"/>
              <a:t>Arazinin </a:t>
            </a:r>
            <a:r>
              <a:rPr lang="tr-TR" sz="1600" dirty="0" err="1"/>
              <a:t>hafredilmemiş</a:t>
            </a:r>
            <a:r>
              <a:rPr lang="tr-TR" sz="1600" dirty="0"/>
              <a:t> veya doldurulmamış halini,</a:t>
            </a:r>
          </a:p>
          <a:p>
            <a:pPr marL="0" indent="0">
              <a:buNone/>
            </a:pPr>
            <a:endParaRPr lang="tr-TR" sz="1600" dirty="0"/>
          </a:p>
          <a:p>
            <a:pPr marL="0" indent="0">
              <a:buNone/>
            </a:pPr>
            <a:r>
              <a:rPr lang="tr-TR" sz="1600" b="1" dirty="0" err="1"/>
              <a:t>dddd</a:t>
            </a:r>
            <a:r>
              <a:rPr lang="tr-TR" sz="1600" b="1" dirty="0"/>
              <a:t>) Tadilat projesi: </a:t>
            </a:r>
            <a:r>
              <a:rPr lang="tr-TR" sz="1600" dirty="0"/>
              <a:t>Yapıların ruhsat eki onaylı projelerinde; uygulama imar planı ve bu Yönetmelik hükümlerine uygun olarak yapılmak istenen değişiklik veya ilavelerle ilgili gerekli uygulama projelerinin bütününü,</a:t>
            </a:r>
          </a:p>
          <a:p>
            <a:pPr marL="0" indent="0">
              <a:buNone/>
            </a:pPr>
            <a:endParaRPr lang="tr-TR" sz="1600" dirty="0"/>
          </a:p>
          <a:p>
            <a:pPr marL="0" indent="0">
              <a:buNone/>
            </a:pPr>
            <a:r>
              <a:rPr lang="tr-TR" sz="1600" b="1" dirty="0" err="1"/>
              <a:t>eeee</a:t>
            </a:r>
            <a:r>
              <a:rPr lang="tr-TR" sz="1600" b="1" dirty="0"/>
              <a:t>) Teras çatı: </a:t>
            </a:r>
            <a:r>
              <a:rPr lang="tr-TR" sz="1600" dirty="0"/>
              <a:t>Suyun tahliyesi için yeterli eğim verilen, bulunduğu iklim bölgesine uygun ısı ve su yalıtımları yapılan, çakıl, toprak, çim ve benzeri doğal örtüler ile kaplanarak iklime uygun </a:t>
            </a:r>
            <a:r>
              <a:rPr lang="tr-TR" sz="1600" dirty="0" err="1"/>
              <a:t>bitkilendirilebilen</a:t>
            </a:r>
            <a:r>
              <a:rPr lang="tr-TR" sz="1600" dirty="0"/>
              <a:t> çatı tipini,</a:t>
            </a:r>
          </a:p>
        </p:txBody>
      </p:sp>
      <p:sp>
        <p:nvSpPr>
          <p:cNvPr id="2" name="Slayt Numarası Yer Tutucusu 1">
            <a:extLst>
              <a:ext uri="{FF2B5EF4-FFF2-40B4-BE49-F238E27FC236}">
                <a16:creationId xmlns:a16="http://schemas.microsoft.com/office/drawing/2014/main" id="{5762BD77-DD13-4998-A7D1-9D9ED95C2EDD}"/>
              </a:ext>
            </a:extLst>
          </p:cNvPr>
          <p:cNvSpPr>
            <a:spLocks noGrp="1"/>
          </p:cNvSpPr>
          <p:nvPr>
            <p:ph type="sldNum" sz="quarter" idx="12"/>
          </p:nvPr>
        </p:nvSpPr>
        <p:spPr/>
        <p:txBody>
          <a:bodyPr/>
          <a:lstStyle/>
          <a:p>
            <a:fld id="{84C56707-5A04-4981-8DAB-CB376A682A44}" type="slidenum">
              <a:rPr lang="tr-TR" smtClean="0"/>
              <a:t>20</a:t>
            </a:fld>
            <a:endParaRPr lang="tr-TR"/>
          </a:p>
        </p:txBody>
      </p:sp>
    </p:spTree>
    <p:extLst>
      <p:ext uri="{BB962C8B-B14F-4D97-AF65-F5344CB8AC3E}">
        <p14:creationId xmlns:p14="http://schemas.microsoft.com/office/powerpoint/2010/main" val="3559693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p>
          <a:p>
            <a:pPr marL="0" indent="0">
              <a:buNone/>
            </a:pPr>
            <a:r>
              <a:rPr lang="tr-TR" sz="1600" b="1" dirty="0" err="1"/>
              <a:t>ffff</a:t>
            </a:r>
            <a:r>
              <a:rPr lang="tr-TR" sz="1600" b="1" dirty="0"/>
              <a:t>) Tesisat bacası: </a:t>
            </a:r>
            <a:r>
              <a:rPr lang="tr-TR" sz="1600" dirty="0"/>
              <a:t>Binada düşey doğrultuda kablo, boru, kanal gibi tesisat elemanlarının topluca geçirildiği, ortak mahallere açılabilen ve müdahale edilebilen bacayı,</a:t>
            </a:r>
          </a:p>
          <a:p>
            <a:pPr marL="0" indent="0">
              <a:buNone/>
            </a:pPr>
            <a:endParaRPr lang="tr-TR" sz="1600" dirty="0"/>
          </a:p>
          <a:p>
            <a:pPr marL="0" indent="0">
              <a:buNone/>
            </a:pPr>
            <a:r>
              <a:rPr lang="tr-TR" sz="1600" b="1" dirty="0" err="1"/>
              <a:t>gggg</a:t>
            </a:r>
            <a:r>
              <a:rPr lang="tr-TR" sz="1600" b="1" dirty="0"/>
              <a:t>) Tesviye edilmiş zemin: </a:t>
            </a:r>
            <a:r>
              <a:rPr lang="tr-TR" sz="1600" dirty="0"/>
              <a:t>Bu Yönetmelikte belirtilen esaslara göre kazılarak veya doldurularak parsel tabi zemininin aldığı son zemin durumunu,</a:t>
            </a:r>
          </a:p>
          <a:p>
            <a:pPr marL="0" indent="0">
              <a:buNone/>
            </a:pPr>
            <a:endParaRPr lang="tr-TR" sz="1600" dirty="0"/>
          </a:p>
          <a:p>
            <a:pPr marL="0" indent="0">
              <a:buNone/>
            </a:pPr>
            <a:r>
              <a:rPr lang="tr-TR" sz="1600" b="1" dirty="0" err="1"/>
              <a:t>ğğğğ</a:t>
            </a:r>
            <a:r>
              <a:rPr lang="tr-TR" sz="1600" b="1" dirty="0"/>
              <a:t>) Tevhit: </a:t>
            </a:r>
            <a:r>
              <a:rPr lang="tr-TR" sz="1600" dirty="0"/>
              <a:t>Parsellerin birleştirilme işlemini,</a:t>
            </a:r>
          </a:p>
          <a:p>
            <a:pPr marL="0" indent="0">
              <a:buNone/>
            </a:pPr>
            <a:endParaRPr lang="tr-TR" sz="1600" dirty="0"/>
          </a:p>
          <a:p>
            <a:pPr marL="0" indent="0">
              <a:buNone/>
            </a:pPr>
            <a:r>
              <a:rPr lang="tr-TR" sz="1600" b="1" dirty="0" err="1"/>
              <a:t>hhhh</a:t>
            </a:r>
            <a:r>
              <a:rPr lang="tr-TR" sz="1600" b="1" dirty="0"/>
              <a:t>) Ticaret alanı: </a:t>
            </a:r>
            <a:r>
              <a:rPr lang="tr-TR" sz="1600" dirty="0"/>
              <a:t>İmar planlarında ticaret kullanımına yönelik olarak planlanan ve ayrıca 19 uncu maddede belirtilen fonksiyonların da yer alabildiği alanları,</a:t>
            </a:r>
          </a:p>
          <a:p>
            <a:pPr marL="0" indent="0">
              <a:buNone/>
            </a:pPr>
            <a:endParaRPr lang="tr-TR" sz="1600" dirty="0"/>
          </a:p>
          <a:p>
            <a:pPr marL="0" indent="0">
              <a:buNone/>
            </a:pPr>
            <a:r>
              <a:rPr lang="tr-TR" sz="1600" b="1" dirty="0" err="1"/>
              <a:t>ıııı</a:t>
            </a:r>
            <a:r>
              <a:rPr lang="tr-TR" sz="1600" b="1" dirty="0"/>
              <a:t>) </a:t>
            </a:r>
            <a:r>
              <a:rPr lang="tr-TR" sz="1600" b="1" dirty="0" err="1"/>
              <a:t>Ticaret+Konut</a:t>
            </a:r>
            <a:r>
              <a:rPr lang="tr-TR" sz="1600" b="1" dirty="0"/>
              <a:t>, </a:t>
            </a:r>
            <a:r>
              <a:rPr lang="tr-TR" sz="1600" b="1" dirty="0" err="1"/>
              <a:t>Turizm+Ticaret</a:t>
            </a:r>
            <a:r>
              <a:rPr lang="tr-TR" sz="1600" b="1" dirty="0"/>
              <a:t>, </a:t>
            </a:r>
            <a:r>
              <a:rPr lang="tr-TR" sz="1600" b="1" dirty="0" err="1"/>
              <a:t>Turizm+Ticaret+Konut</a:t>
            </a:r>
            <a:r>
              <a:rPr lang="tr-TR" sz="1600" b="1" dirty="0"/>
              <a:t> karma kullanım alanları: </a:t>
            </a:r>
            <a:r>
              <a:rPr lang="tr-TR" sz="1600" dirty="0"/>
              <a:t>Tek başına konut olarak kullanılmamak koşuluyla, ticaret, turizm, konut kullanımlarından konut hariç sadece birinin veya ikisinin veya tamamının birlikte yer aldığı alanları,</a:t>
            </a:r>
          </a:p>
          <a:p>
            <a:pPr marL="0" indent="0">
              <a:buNone/>
            </a:pPr>
            <a:endParaRPr lang="tr-TR" sz="1600" dirty="0"/>
          </a:p>
          <a:p>
            <a:pPr marL="0" indent="0">
              <a:buNone/>
            </a:pPr>
            <a:r>
              <a:rPr lang="tr-TR" sz="1600" b="1" dirty="0" err="1"/>
              <a:t>iiii</a:t>
            </a:r>
            <a:r>
              <a:rPr lang="tr-TR" sz="1600" b="1" dirty="0"/>
              <a:t>) Toplam yapı inşaat alanı: </a:t>
            </a:r>
            <a:r>
              <a:rPr lang="tr-TR" sz="1600" dirty="0"/>
              <a:t>Bir parselde bulunan bütün yapıların yapı inşaat alanlarının toplamını,</a:t>
            </a:r>
          </a:p>
          <a:p>
            <a:pPr marL="0" indent="0">
              <a:buNone/>
            </a:pPr>
            <a:endParaRPr lang="tr-TR" sz="1600" dirty="0"/>
          </a:p>
          <a:p>
            <a:pPr marL="0" indent="0">
              <a:buNone/>
            </a:pPr>
            <a:r>
              <a:rPr lang="tr-TR" sz="1600" b="1" dirty="0" err="1"/>
              <a:t>jjjj</a:t>
            </a:r>
            <a:r>
              <a:rPr lang="tr-TR" sz="1600" b="1" dirty="0"/>
              <a:t>)  Umumi bina: </a:t>
            </a:r>
            <a:r>
              <a:rPr lang="tr-TR" sz="1600" dirty="0"/>
              <a:t>Resmi binalar, ibadet yerleri, eğitim, sağlık tesisleri, sinema, tiyatro, opera, müze, kütüphane, konferans salonu gibi kültürel binalar ile gazino, düğün salonu gibi eğlence yapıları, otel, yurt, iş hanı, büro, pasaj, çarşı, alışveriş merkezi gibi ticari yapılar, spor tesisleri, genel otopark, akaryakıt istasyonu, şehirlerarası dinlenme tesisleri, ulaştırma istasyonları ve buna benzer umumun kullanımına mahsus binaları,</a:t>
            </a:r>
          </a:p>
          <a:p>
            <a:pPr marL="0" indent="0">
              <a:buNone/>
            </a:pPr>
            <a:endParaRPr lang="tr-TR" sz="1600" dirty="0"/>
          </a:p>
          <a:p>
            <a:pPr marL="0" indent="0">
              <a:buNone/>
            </a:pPr>
            <a:r>
              <a:rPr lang="tr-TR" sz="1600" b="1" dirty="0" err="1"/>
              <a:t>kkkk</a:t>
            </a:r>
            <a:r>
              <a:rPr lang="tr-TR" sz="1600" b="1" dirty="0"/>
              <a:t>)   Umumi hizmet alanı: </a:t>
            </a:r>
            <a:r>
              <a:rPr lang="tr-TR" sz="1600" dirty="0"/>
              <a:t>Millî Eğitim Bakanlığına bağlı ilk ve orta öğretim kurumları ile yol, meydan, park, otopark, çocuk bahçesi, yeşil saha, ibadet yeri, karakol, pazar yeri, semt spor alanı gibi kamusal hizmete ayrılan alanları,</a:t>
            </a:r>
          </a:p>
        </p:txBody>
      </p:sp>
      <p:sp>
        <p:nvSpPr>
          <p:cNvPr id="2" name="Slayt Numarası Yer Tutucusu 1">
            <a:extLst>
              <a:ext uri="{FF2B5EF4-FFF2-40B4-BE49-F238E27FC236}">
                <a16:creationId xmlns:a16="http://schemas.microsoft.com/office/drawing/2014/main" id="{3E39DBA1-0193-49CE-A64A-AF54FC898906}"/>
              </a:ext>
            </a:extLst>
          </p:cNvPr>
          <p:cNvSpPr>
            <a:spLocks noGrp="1"/>
          </p:cNvSpPr>
          <p:nvPr>
            <p:ph type="sldNum" sz="quarter" idx="12"/>
          </p:nvPr>
        </p:nvSpPr>
        <p:spPr/>
        <p:txBody>
          <a:bodyPr/>
          <a:lstStyle/>
          <a:p>
            <a:fld id="{84C56707-5A04-4981-8DAB-CB376A682A44}" type="slidenum">
              <a:rPr lang="tr-TR" smtClean="0"/>
              <a:t>21</a:t>
            </a:fld>
            <a:endParaRPr lang="tr-TR"/>
          </a:p>
        </p:txBody>
      </p:sp>
      <p:sp>
        <p:nvSpPr>
          <p:cNvPr id="4" name="Alt Bilgi Yer Tutucusu 3">
            <a:extLst>
              <a:ext uri="{FF2B5EF4-FFF2-40B4-BE49-F238E27FC236}">
                <a16:creationId xmlns:a16="http://schemas.microsoft.com/office/drawing/2014/main" id="{7201CDC9-D447-46C3-9F36-57DBC3E6EAD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6026568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err="1"/>
              <a:t>llll</a:t>
            </a:r>
            <a:r>
              <a:rPr lang="tr-TR" sz="1600" b="1" dirty="0"/>
              <a:t>) Uygulama projeleri: </a:t>
            </a:r>
            <a:r>
              <a:rPr lang="tr-TR" sz="1600" dirty="0"/>
              <a:t>Bir yapının inşa edilebilmesi için ilgili mevzuata göre hazırlanan, gerekli detay, hesap ve raporları ile bütün olan mimari, statik, elektrik ve mekanik tesisat projelerini,</a:t>
            </a:r>
          </a:p>
          <a:p>
            <a:pPr marL="0" indent="0">
              <a:buNone/>
            </a:pPr>
            <a:endParaRPr lang="tr-TR" sz="1600" dirty="0"/>
          </a:p>
          <a:p>
            <a:pPr marL="0" indent="0">
              <a:buNone/>
            </a:pPr>
            <a:r>
              <a:rPr lang="tr-TR" sz="1600" b="1" dirty="0" err="1"/>
              <a:t>mmmm</a:t>
            </a:r>
            <a:r>
              <a:rPr lang="tr-TR" sz="1600" b="1" dirty="0"/>
              <a:t>) Vaziyet planı: </a:t>
            </a:r>
            <a:r>
              <a:rPr lang="tr-TR" sz="1600" dirty="0"/>
              <a:t>Parselde inşa edilecek yapı veya yapıların; aplikasyon krokisindeki koordinatlara göre teknik mevzuata uygun olarak sayısal ve çizgisel şekilde gösterildiği, bahçe tanzimi, açık otopark ve otopark girişlerini, yangın kaçışlarını, bina yaklaşım mesafe ve kotlarını, kuzey yönünü, parseldeki teknik altyapıyı gösteren 1/500, 1/200 veya 1/100 ölçekli planı,</a:t>
            </a:r>
          </a:p>
          <a:p>
            <a:pPr marL="0" indent="0">
              <a:buNone/>
            </a:pPr>
            <a:endParaRPr lang="tr-TR" sz="1600" dirty="0"/>
          </a:p>
          <a:p>
            <a:pPr marL="0" indent="0">
              <a:buNone/>
            </a:pPr>
            <a:r>
              <a:rPr lang="tr-TR" sz="1600" b="1" dirty="0" err="1"/>
              <a:t>nnnn</a:t>
            </a:r>
            <a:r>
              <a:rPr lang="tr-TR" sz="1600" b="1" dirty="0"/>
              <a:t>) Yan bahçe: </a:t>
            </a:r>
            <a:r>
              <a:rPr lang="tr-TR" sz="1600" dirty="0"/>
              <a:t>Parselin, komşu parsellere kadar uzanan ön ve arka bahçeleri dışında kalan bahçelerini,</a:t>
            </a:r>
          </a:p>
          <a:p>
            <a:pPr marL="0" indent="0">
              <a:buNone/>
            </a:pPr>
            <a:endParaRPr lang="tr-TR" sz="1600" dirty="0"/>
          </a:p>
          <a:p>
            <a:pPr marL="0" indent="0">
              <a:buNone/>
            </a:pPr>
            <a:r>
              <a:rPr lang="tr-TR" sz="1600" b="1" dirty="0" err="1"/>
              <a:t>oooo</a:t>
            </a:r>
            <a:r>
              <a:rPr lang="tr-TR" sz="1600" b="1" dirty="0"/>
              <a:t>) Yapı inşaat alanı:</a:t>
            </a:r>
            <a:r>
              <a:rPr lang="tr-TR" sz="1600" dirty="0"/>
              <a:t> Işıklıklar ve avlular hariç olmak üzere, bodrum kat, asma kat ve çatı arasında yer alan mekânlar, çatı veya kat bahçeleri, çatıda, katta ve zemindeki teraslar, balkonlar, açık çıkmalar ile binadaki ortak alanlar dâhil yapının inşa edilen bütün katlarının alanını,</a:t>
            </a:r>
          </a:p>
          <a:p>
            <a:pPr marL="0" indent="0">
              <a:buNone/>
            </a:pPr>
            <a:endParaRPr lang="tr-TR" sz="1600" dirty="0"/>
          </a:p>
          <a:p>
            <a:pPr marL="0" indent="0">
              <a:buNone/>
            </a:pPr>
            <a:r>
              <a:rPr lang="tr-TR" sz="1600" b="1" dirty="0" err="1"/>
              <a:t>öööö</a:t>
            </a:r>
            <a:r>
              <a:rPr lang="tr-TR" sz="1600" b="1" dirty="0"/>
              <a:t>) Yapı kullanma izin belgesi: </a:t>
            </a:r>
            <a:r>
              <a:rPr lang="tr-TR" sz="1600" dirty="0"/>
              <a:t>Yapının ruhsat eki projelerine uygun olarak tamamlandığını gösteren, yapının kullanımına izin veren onaylı belgeyi,</a:t>
            </a:r>
          </a:p>
          <a:p>
            <a:pPr marL="0" indent="0">
              <a:buNone/>
            </a:pPr>
            <a:endParaRPr lang="tr-TR" sz="1600" dirty="0"/>
          </a:p>
          <a:p>
            <a:pPr marL="0" indent="0">
              <a:buNone/>
            </a:pPr>
            <a:r>
              <a:rPr lang="tr-TR" sz="1600" b="1" dirty="0" err="1"/>
              <a:t>pppp</a:t>
            </a:r>
            <a:r>
              <a:rPr lang="tr-TR" sz="1600" b="1" dirty="0"/>
              <a:t>) Yapı nizamı: </a:t>
            </a:r>
            <a:r>
              <a:rPr lang="tr-TR" sz="1600" dirty="0"/>
              <a:t>Uygulama imar planı ile belirlenen ayrık, blok ve bitişik nizamdan birini,</a:t>
            </a:r>
          </a:p>
          <a:p>
            <a:pPr marL="0" indent="0">
              <a:buNone/>
            </a:pPr>
            <a:endParaRPr lang="tr-TR" sz="1600" dirty="0"/>
          </a:p>
          <a:p>
            <a:pPr marL="0" indent="0">
              <a:buNone/>
            </a:pPr>
            <a:r>
              <a:rPr lang="tr-TR" sz="1600" b="1" dirty="0"/>
              <a:t>1) Ayrık nizam: </a:t>
            </a:r>
            <a:r>
              <a:rPr lang="tr-TR" sz="1600" dirty="0"/>
              <a:t>Hiç bir yanından komşu parseldeki binalara bitişik olmayan yapı nizamını,</a:t>
            </a:r>
          </a:p>
          <a:p>
            <a:pPr marL="0" indent="0">
              <a:buNone/>
            </a:pPr>
            <a:endParaRPr lang="tr-TR" sz="1600" dirty="0"/>
          </a:p>
          <a:p>
            <a:pPr marL="0" indent="0">
              <a:buNone/>
            </a:pPr>
            <a:r>
              <a:rPr lang="tr-TR" sz="1600" b="1" dirty="0"/>
              <a:t>2)  Bitişik nizam: </a:t>
            </a:r>
            <a:r>
              <a:rPr lang="tr-TR" sz="1600" dirty="0"/>
              <a:t>Bir veya birden fazla komşu parsellerdeki binalara bitişik olan ve ortak alandan arka bahçeye çıkış sağlanan yapı nizamını,</a:t>
            </a:r>
          </a:p>
        </p:txBody>
      </p:sp>
      <p:sp>
        <p:nvSpPr>
          <p:cNvPr id="2" name="Slayt Numarası Yer Tutucusu 1">
            <a:extLst>
              <a:ext uri="{FF2B5EF4-FFF2-40B4-BE49-F238E27FC236}">
                <a16:creationId xmlns:a16="http://schemas.microsoft.com/office/drawing/2014/main" id="{F454D2D5-997E-4C16-A6C1-F9F0C896C7EC}"/>
              </a:ext>
            </a:extLst>
          </p:cNvPr>
          <p:cNvSpPr>
            <a:spLocks noGrp="1"/>
          </p:cNvSpPr>
          <p:nvPr>
            <p:ph type="sldNum" sz="quarter" idx="12"/>
          </p:nvPr>
        </p:nvSpPr>
        <p:spPr/>
        <p:txBody>
          <a:bodyPr/>
          <a:lstStyle/>
          <a:p>
            <a:fld id="{84C56707-5A04-4981-8DAB-CB376A682A44}" type="slidenum">
              <a:rPr lang="tr-TR" smtClean="0"/>
              <a:t>22</a:t>
            </a:fld>
            <a:endParaRPr lang="tr-TR"/>
          </a:p>
        </p:txBody>
      </p:sp>
    </p:spTree>
    <p:extLst>
      <p:ext uri="{BB962C8B-B14F-4D97-AF65-F5344CB8AC3E}">
        <p14:creationId xmlns:p14="http://schemas.microsoft.com/office/powerpoint/2010/main" val="24147171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3) Blok nizam: </a:t>
            </a:r>
            <a:r>
              <a:rPr lang="tr-TR" sz="1600" dirty="0"/>
              <a:t>İmar planı veya bu Yönetmelikte cephe uzunluğu, derinliği ve yüksekliği belirlenmiş yapı kitlesinin, bir parsel veya </a:t>
            </a:r>
            <a:r>
              <a:rPr lang="tr-TR" sz="1600" dirty="0" err="1"/>
              <a:t>dilatasyonla</a:t>
            </a:r>
            <a:r>
              <a:rPr lang="tr-TR" sz="1600" dirty="0"/>
              <a:t> ayrılmak suretiyle birden fazla parsel üzerine oturduğu bahçeli yapı nizamını (Bir taraftan komşu parseldeki binaya bitişik, diğer taraftan ayrık olan ikili veya ikiz nizamlar, blok nizam olarak değerlendirilir.),</a:t>
            </a:r>
          </a:p>
          <a:p>
            <a:pPr marL="0" indent="0">
              <a:buNone/>
            </a:pPr>
            <a:endParaRPr lang="tr-TR" sz="1600" dirty="0"/>
          </a:p>
          <a:p>
            <a:pPr marL="0" indent="0">
              <a:buNone/>
            </a:pPr>
            <a:r>
              <a:rPr lang="tr-TR" sz="1600" b="1" dirty="0" err="1"/>
              <a:t>rrrr</a:t>
            </a:r>
            <a:r>
              <a:rPr lang="tr-TR" sz="1600" b="1" dirty="0"/>
              <a:t>) Yapı ruhsatı: </a:t>
            </a:r>
            <a:r>
              <a:rPr lang="tr-TR" sz="1600" dirty="0"/>
              <a:t>Bir parselde, TS 8737 Standardına uygun olarak bu Yönetmelikle öngörülen belgeler ile projelerin onaylanması sonrasında ilgili idaresince tanzim edilen, onaylı resmi izin belgesini,</a:t>
            </a:r>
          </a:p>
          <a:p>
            <a:pPr marL="0" indent="0">
              <a:buNone/>
            </a:pPr>
            <a:endParaRPr lang="tr-TR" sz="1600" dirty="0"/>
          </a:p>
          <a:p>
            <a:pPr marL="0" indent="0">
              <a:buNone/>
            </a:pPr>
            <a:r>
              <a:rPr lang="tr-TR" sz="1600" b="1" dirty="0" err="1"/>
              <a:t>ssss</a:t>
            </a:r>
            <a:r>
              <a:rPr lang="tr-TR" sz="1600" b="1" dirty="0"/>
              <a:t>) Yapı tatil tutanağı: </a:t>
            </a:r>
            <a:r>
              <a:rPr lang="tr-TR" sz="1600" dirty="0"/>
              <a:t>Herhangi bir şekilde ruhsat alınmadan yapıya başlanılarak kaçak inşaat yapıldığı ya da ruhsatlı yapılarda ruhsat ve eklerine aykırı yapı yapıldığı tespit edildiği takdirde, ilgili idaresince yetkilendirilmiş teknik elemanlarca, yapının o andaki durumu ile birlikte aykırılıkları resim, kroki ve yazı ile belirtilen ve </a:t>
            </a:r>
            <a:r>
              <a:rPr lang="tr-TR" sz="1600" dirty="0" err="1"/>
              <a:t>inşai</a:t>
            </a:r>
            <a:r>
              <a:rPr lang="tr-TR" sz="1600" dirty="0"/>
              <a:t> faaliyete devam edilemeyeceğini gösteren onaylı belgeyi,</a:t>
            </a:r>
          </a:p>
          <a:p>
            <a:pPr marL="0" indent="0">
              <a:buNone/>
            </a:pPr>
            <a:endParaRPr lang="tr-TR" sz="1600" dirty="0"/>
          </a:p>
          <a:p>
            <a:pPr marL="0" indent="0">
              <a:buNone/>
            </a:pPr>
            <a:r>
              <a:rPr lang="tr-TR" sz="1600" b="1" dirty="0" err="1"/>
              <a:t>şşşş</a:t>
            </a:r>
            <a:r>
              <a:rPr lang="tr-TR" sz="1600" b="1" dirty="0"/>
              <a:t>) Yapı yaklaşma mesafesi: </a:t>
            </a:r>
            <a:r>
              <a:rPr lang="tr-TR" sz="1600" dirty="0"/>
              <a:t>Planda veya planda olmaması halinde bu Yönetmelik ile belirlenmiş olan, yapının yola ve komşu parsellere en fazla yaklaşabileceği mesafeyi,</a:t>
            </a:r>
          </a:p>
          <a:p>
            <a:pPr marL="0" indent="0">
              <a:buNone/>
            </a:pPr>
            <a:endParaRPr lang="tr-TR" sz="1600" dirty="0"/>
          </a:p>
          <a:p>
            <a:pPr marL="0" indent="0">
              <a:buNone/>
            </a:pPr>
            <a:r>
              <a:rPr lang="tr-TR" sz="1600" b="1" dirty="0" err="1"/>
              <a:t>tttt</a:t>
            </a:r>
            <a:r>
              <a:rPr lang="tr-TR" sz="1600" b="1" dirty="0"/>
              <a:t>)  Yapı yüksekliği: </a:t>
            </a:r>
            <a:r>
              <a:rPr lang="tr-TR" sz="1600" dirty="0"/>
              <a:t>Bodrum katlar, asma katlar ve çatı arası piyesler dâhil olmak üzere, yapının inşa edilen bütün katlarının toplam yüksekliğini,</a:t>
            </a:r>
          </a:p>
          <a:p>
            <a:pPr marL="0" indent="0">
              <a:buNone/>
            </a:pPr>
            <a:endParaRPr lang="tr-TR" sz="1600" dirty="0"/>
          </a:p>
          <a:p>
            <a:pPr marL="0" indent="0">
              <a:buNone/>
            </a:pPr>
            <a:r>
              <a:rPr lang="tr-TR" sz="1600" b="1" dirty="0" err="1"/>
              <a:t>uuuu</a:t>
            </a:r>
            <a:r>
              <a:rPr lang="tr-TR" sz="1600" b="1" dirty="0"/>
              <a:t>)  Yerleşik (meskûn) alan: </a:t>
            </a:r>
            <a:r>
              <a:rPr lang="tr-TR" sz="1600" dirty="0"/>
              <a:t>Varsa üst ölçek plan kararlarına uygun olarak, imar planı ile belirlenmiş ve iskân edilmiş alanı,</a:t>
            </a:r>
          </a:p>
          <a:p>
            <a:pPr marL="0" indent="0">
              <a:buNone/>
            </a:pPr>
            <a:endParaRPr lang="tr-TR" sz="1600" dirty="0"/>
          </a:p>
          <a:p>
            <a:pPr marL="0" indent="0">
              <a:buNone/>
            </a:pPr>
            <a:r>
              <a:rPr lang="tr-TR" sz="1600" b="1" dirty="0" err="1"/>
              <a:t>üüüü</a:t>
            </a:r>
            <a:r>
              <a:rPr lang="tr-TR" sz="1600" b="1" dirty="0"/>
              <a:t>) Yerleşme alanı: </a:t>
            </a:r>
            <a:r>
              <a:rPr lang="tr-TR" sz="1600" dirty="0"/>
              <a:t>İmar planı sınırı içindeki yerleşik ve gelişme alanlarının tümünü,</a:t>
            </a:r>
          </a:p>
        </p:txBody>
      </p:sp>
      <p:sp>
        <p:nvSpPr>
          <p:cNvPr id="2" name="Slayt Numarası Yer Tutucusu 1">
            <a:extLst>
              <a:ext uri="{FF2B5EF4-FFF2-40B4-BE49-F238E27FC236}">
                <a16:creationId xmlns:a16="http://schemas.microsoft.com/office/drawing/2014/main" id="{EAD0D639-83BB-46AB-B264-DC9DB47FC99E}"/>
              </a:ext>
            </a:extLst>
          </p:cNvPr>
          <p:cNvSpPr>
            <a:spLocks noGrp="1"/>
          </p:cNvSpPr>
          <p:nvPr>
            <p:ph type="sldNum" sz="quarter" idx="12"/>
          </p:nvPr>
        </p:nvSpPr>
        <p:spPr/>
        <p:txBody>
          <a:bodyPr/>
          <a:lstStyle/>
          <a:p>
            <a:fld id="{84C56707-5A04-4981-8DAB-CB376A682A44}" type="slidenum">
              <a:rPr lang="tr-TR" smtClean="0"/>
              <a:t>23</a:t>
            </a:fld>
            <a:endParaRPr lang="tr-TR"/>
          </a:p>
        </p:txBody>
      </p:sp>
    </p:spTree>
    <p:extLst>
      <p:ext uri="{BB962C8B-B14F-4D97-AF65-F5344CB8AC3E}">
        <p14:creationId xmlns:p14="http://schemas.microsoft.com/office/powerpoint/2010/main" val="22135829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err="1"/>
              <a:t>vvvv</a:t>
            </a:r>
            <a:r>
              <a:rPr lang="tr-TR" sz="1600" b="1" dirty="0"/>
              <a:t>) Yeşil alanlar: </a:t>
            </a:r>
            <a:r>
              <a:rPr lang="tr-TR" sz="1600" dirty="0"/>
              <a:t>Toplumun yararlanması için ayrılan oyun bahçesi, çocuk bahçesi, dinlenme, gezinti, piknik, eğlence, rekreasyon ve </a:t>
            </a:r>
            <a:r>
              <a:rPr lang="tr-TR" sz="1600" dirty="0" err="1"/>
              <a:t>rekreaktif</a:t>
            </a:r>
            <a:r>
              <a:rPr lang="tr-TR" sz="1600" dirty="0"/>
              <a:t> alanları toplamını (Metropol ölçekteki fuar, botanik ve hayvan bahçeleri ile bölgesel parklar bu alanlar kapsamındadır.), 19 uncu maddede yer alan işlevleri ve yapılaşma koşullarını içeren yeşil alanlar;</a:t>
            </a:r>
          </a:p>
          <a:p>
            <a:pPr marL="0" indent="0">
              <a:buNone/>
            </a:pPr>
            <a:endParaRPr lang="tr-TR" sz="1600" dirty="0"/>
          </a:p>
          <a:p>
            <a:pPr marL="0" indent="0">
              <a:buNone/>
            </a:pPr>
            <a:r>
              <a:rPr lang="tr-TR" sz="1600" b="1" dirty="0"/>
              <a:t>1) Çocuk bahçeleri: </a:t>
            </a:r>
            <a:r>
              <a:rPr lang="tr-TR" sz="1600" dirty="0"/>
              <a:t>Çocukların oyun ve dinlenme ihtiyaçlarını karşılayan, bitki örtüsü ile çocukların oyun için gerekli araç gereçleri, toplamda 6 m</a:t>
            </a:r>
            <a:r>
              <a:rPr lang="tr-TR" sz="1600" baseline="30000" dirty="0"/>
              <a:t>2</a:t>
            </a:r>
            <a:r>
              <a:rPr lang="tr-TR" sz="1600" dirty="0"/>
              <a:t>’yi geçmeyen büfe ile süs havuzu, pergola ve genel tuvalet dışında başka tesis yapılamayan alanları,</a:t>
            </a:r>
          </a:p>
          <a:p>
            <a:pPr marL="0" indent="0">
              <a:buNone/>
            </a:pPr>
            <a:endParaRPr lang="tr-TR" sz="1600" dirty="0"/>
          </a:p>
          <a:p>
            <a:pPr marL="0" indent="0">
              <a:buNone/>
            </a:pPr>
            <a:r>
              <a:rPr lang="tr-TR" sz="1600" b="1" dirty="0"/>
              <a:t>2) Parklar: </a:t>
            </a:r>
            <a:r>
              <a:rPr lang="tr-TR" sz="1600" dirty="0"/>
              <a:t>Kentte yaşayanların yeşil bitki örtüsü ile dinlenme ihtiyaçları için ayrılan, 19 uncu maddedeki kullanımlara da yer verilebilen alanları,</a:t>
            </a:r>
          </a:p>
          <a:p>
            <a:pPr marL="0" indent="0">
              <a:buNone/>
            </a:pPr>
            <a:endParaRPr lang="tr-TR" sz="1600" dirty="0"/>
          </a:p>
          <a:p>
            <a:pPr marL="0" indent="0">
              <a:buNone/>
            </a:pPr>
            <a:r>
              <a:rPr lang="tr-TR" sz="1600" b="1" dirty="0"/>
              <a:t>3) Piknik ve eğlence (rekreasyon) alanları: </a:t>
            </a:r>
            <a:r>
              <a:rPr lang="tr-TR" sz="1600" dirty="0"/>
              <a:t>Kentin açık ve yeşil alan ihtiyacı başta olmak üzere, eğlence, dinlenme, piknik ihtiyaçlarının karşılanabildiği, kent içinde ve çevresinde günübirlik kullanıma yönelik olarak imar planı ile belirlenmiş yerleri,</a:t>
            </a:r>
          </a:p>
          <a:p>
            <a:pPr marL="0" indent="0">
              <a:buNone/>
            </a:pPr>
            <a:endParaRPr lang="tr-TR" sz="1600" dirty="0"/>
          </a:p>
          <a:p>
            <a:pPr marL="0" indent="0">
              <a:buNone/>
            </a:pPr>
            <a:r>
              <a:rPr lang="tr-TR" sz="1600" b="1" dirty="0" err="1"/>
              <a:t>yyyy</a:t>
            </a:r>
            <a:r>
              <a:rPr lang="tr-TR" sz="1600" b="1" dirty="0"/>
              <a:t>) Yol cephesi: </a:t>
            </a:r>
            <a:r>
              <a:rPr lang="tr-TR" sz="1600" dirty="0"/>
              <a:t>Binanın yola bakan cephesini,</a:t>
            </a:r>
          </a:p>
          <a:p>
            <a:pPr marL="0" indent="0">
              <a:buNone/>
            </a:pPr>
            <a:endParaRPr lang="tr-TR" sz="1600" dirty="0"/>
          </a:p>
          <a:p>
            <a:pPr marL="0" indent="0">
              <a:buNone/>
            </a:pPr>
            <a:r>
              <a:rPr lang="tr-TR" sz="1600" b="1" dirty="0" err="1">
                <a:solidFill>
                  <a:srgbClr val="000099"/>
                </a:solidFill>
              </a:rPr>
              <a:t>zzzz</a:t>
            </a:r>
            <a:r>
              <a:rPr lang="tr-TR" sz="1600" b="1" dirty="0">
                <a:solidFill>
                  <a:srgbClr val="000099"/>
                </a:solidFill>
              </a:rPr>
              <a:t>) Yüksek nitelikli konut (rezidans): </a:t>
            </a:r>
            <a:r>
              <a:rPr lang="tr-TR" sz="1600" dirty="0">
                <a:solidFill>
                  <a:srgbClr val="000099"/>
                </a:solidFill>
              </a:rPr>
              <a:t>En az konut şartlarını sağlayan; resepsiyon, güvenlik ve günlük temizlik servisi mekânlarının bulunduğu, sağlık hizmetleri, kuru temizleme, çamaşırhane, taşıma, yemek ve alışveriş servisi hizmetleri ile spor salonu ve yüzme havuzu gibi hizmetlerinin verilebildiği birden fazla bağımsız bölümü ihtiva eden 19 uncu maddede belirtilen yerlerde yapılabilen konut binalarını,</a:t>
            </a:r>
          </a:p>
          <a:p>
            <a:pPr marL="0" indent="0">
              <a:buNone/>
            </a:pPr>
            <a:endParaRPr lang="tr-TR" sz="1600" dirty="0">
              <a:solidFill>
                <a:srgbClr val="000099"/>
              </a:solidFill>
            </a:endParaRPr>
          </a:p>
          <a:p>
            <a:pPr marL="0" indent="0">
              <a:buNone/>
            </a:pPr>
            <a:endParaRPr lang="tr-TR" sz="1600" dirty="0"/>
          </a:p>
        </p:txBody>
      </p:sp>
      <p:sp>
        <p:nvSpPr>
          <p:cNvPr id="2" name="Slayt Numarası Yer Tutucusu 1">
            <a:extLst>
              <a:ext uri="{FF2B5EF4-FFF2-40B4-BE49-F238E27FC236}">
                <a16:creationId xmlns:a16="http://schemas.microsoft.com/office/drawing/2014/main" id="{01D00390-52E2-4E9F-A5CA-C9D5ECD02347}"/>
              </a:ext>
            </a:extLst>
          </p:cNvPr>
          <p:cNvSpPr>
            <a:spLocks noGrp="1"/>
          </p:cNvSpPr>
          <p:nvPr>
            <p:ph type="sldNum" sz="quarter" idx="12"/>
          </p:nvPr>
        </p:nvSpPr>
        <p:spPr/>
        <p:txBody>
          <a:bodyPr/>
          <a:lstStyle/>
          <a:p>
            <a:fld id="{84C56707-5A04-4981-8DAB-CB376A682A44}" type="slidenum">
              <a:rPr lang="tr-TR" smtClean="0"/>
              <a:t>24</a:t>
            </a:fld>
            <a:endParaRPr lang="tr-TR"/>
          </a:p>
        </p:txBody>
      </p:sp>
      <p:sp>
        <p:nvSpPr>
          <p:cNvPr id="4" name="Alt Bilgi Yer Tutucusu 3">
            <a:extLst>
              <a:ext uri="{FF2B5EF4-FFF2-40B4-BE49-F238E27FC236}">
                <a16:creationId xmlns:a16="http://schemas.microsoft.com/office/drawing/2014/main" id="{A45BB624-806D-42D4-B8E7-D684AF255201}"/>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2566876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solidFill>
                <a:srgbClr val="000099"/>
              </a:solidFill>
            </a:endParaRPr>
          </a:p>
          <a:p>
            <a:pPr marL="0" indent="0">
              <a:buNone/>
            </a:pPr>
            <a:r>
              <a:rPr lang="tr-TR" sz="1600" b="1" dirty="0" err="1">
                <a:solidFill>
                  <a:srgbClr val="000099"/>
                </a:solidFill>
              </a:rPr>
              <a:t>aaaaa</a:t>
            </a:r>
            <a:r>
              <a:rPr lang="tr-TR" sz="1600" b="1" dirty="0">
                <a:solidFill>
                  <a:srgbClr val="000099"/>
                </a:solidFill>
              </a:rPr>
              <a:t>)   Yüksek yapı: </a:t>
            </a:r>
            <a:r>
              <a:rPr lang="tr-TR" sz="1600" dirty="0">
                <a:solidFill>
                  <a:srgbClr val="FF0000"/>
                </a:solidFill>
              </a:rPr>
              <a:t>Bina yüksekliği 21.50 metreden veya yapı yüksekliği 30.50 metreden fazla olan binaları (Bina yüksekliği 51.50 metreden veya yapı yüksekliği 60.50 metreden daha yüksek olan binalar çok yüksek yapılardır.),</a:t>
            </a:r>
          </a:p>
          <a:p>
            <a:pPr marL="0" indent="0">
              <a:buNone/>
            </a:pPr>
            <a:endParaRPr lang="tr-TR" sz="1600" dirty="0"/>
          </a:p>
          <a:p>
            <a:pPr marL="0" indent="0">
              <a:buNone/>
            </a:pPr>
            <a:r>
              <a:rPr lang="tr-TR" sz="1600" b="1" dirty="0" err="1"/>
              <a:t>bbbbb</a:t>
            </a:r>
            <a:r>
              <a:rPr lang="tr-TR" sz="1600" b="1" dirty="0"/>
              <a:t>)   Zemin kat: </a:t>
            </a:r>
            <a:r>
              <a:rPr lang="tr-TR" sz="1600" dirty="0"/>
              <a:t>İmar planı veya bu Yönetmelikte öngörülen kat adedine göre en altta yer alan ve su basman kotunun üzerindeki katı,</a:t>
            </a:r>
          </a:p>
          <a:p>
            <a:pPr marL="0" indent="0">
              <a:buNone/>
            </a:pPr>
            <a:endParaRPr lang="tr-TR" sz="1600" dirty="0"/>
          </a:p>
          <a:p>
            <a:pPr marL="0" indent="0">
              <a:buNone/>
            </a:pPr>
            <a:r>
              <a:rPr lang="tr-TR" sz="1600" b="1" dirty="0" err="1">
                <a:solidFill>
                  <a:srgbClr val="000099"/>
                </a:solidFill>
              </a:rPr>
              <a:t>ccccc</a:t>
            </a:r>
            <a:r>
              <a:rPr lang="tr-TR" sz="1600" b="1" dirty="0">
                <a:solidFill>
                  <a:srgbClr val="000099"/>
                </a:solidFill>
              </a:rPr>
              <a:t>)  Zemin terası: </a:t>
            </a:r>
            <a:r>
              <a:rPr lang="tr-TR" sz="1600" dirty="0">
                <a:solidFill>
                  <a:srgbClr val="000099"/>
                </a:solidFill>
              </a:rPr>
              <a:t>İrtibatlı olduğu katın seviyesini aşmayan, tabi zeminden veya tesviye edilmiş zeminden itibaren </a:t>
            </a:r>
            <a:r>
              <a:rPr lang="tr-TR" sz="1600" u="sng" dirty="0">
                <a:solidFill>
                  <a:srgbClr val="000099"/>
                </a:solidFill>
              </a:rPr>
              <a:t>en fazla 1.50 metre </a:t>
            </a:r>
            <a:r>
              <a:rPr lang="tr-TR" sz="1600" dirty="0">
                <a:solidFill>
                  <a:srgbClr val="000099"/>
                </a:solidFill>
              </a:rPr>
              <a:t>yükseklikte olan, bağımsız bölümlerin parçası veya binanın ortak alanı olarak kullanılan, döşeme altında kalan kısmı doldurularak kapatılan veya duvar ile çevrilerek gerektiğinde depo olarak kullanılabilen, parsel sınırlarına yan ve arka bahçelerde 3.00 metreden, ön bahçelerde imar planında veya ilgili idarelerin imar yönetmeliklerinde aksine bir hüküm yok ise 3.50 metreden fazla yaklaşmayan ve yapı kitlesinin en fazla iki tarafını çevrelediği terasları,</a:t>
            </a:r>
          </a:p>
          <a:p>
            <a:pPr marL="0" indent="0">
              <a:buNone/>
            </a:pPr>
            <a:endParaRPr lang="tr-TR" sz="1600" dirty="0"/>
          </a:p>
          <a:p>
            <a:pPr marL="0" indent="0">
              <a:buNone/>
            </a:pPr>
            <a:r>
              <a:rPr lang="tr-TR" sz="1600" b="1" dirty="0" err="1"/>
              <a:t>ççççç</a:t>
            </a:r>
            <a:r>
              <a:rPr lang="tr-TR" sz="1600" b="1" dirty="0"/>
              <a:t>)  Zemin ve temel etüt raporu: </a:t>
            </a:r>
            <a:r>
              <a:rPr lang="tr-TR" sz="1600" dirty="0"/>
              <a:t>Her bir parsel için ayrı ayrı olmak üzere, yapının temel ve statik hesaplarının yapılabilmesi için zemin araştırma verileri ile </a:t>
            </a:r>
            <a:r>
              <a:rPr lang="tr-TR" sz="1600" dirty="0" err="1"/>
              <a:t>geoteknik</a:t>
            </a:r>
            <a:r>
              <a:rPr lang="tr-TR" sz="1600" dirty="0"/>
              <a:t> değerlendirmeleri içeren Bakanlıkça belirlenen usul ve esaslar çerçevesinde hazırlanan raporu,</a:t>
            </a:r>
          </a:p>
          <a:p>
            <a:pPr marL="0" indent="0">
              <a:buNone/>
            </a:pPr>
            <a:r>
              <a:rPr lang="tr-TR" sz="1600" dirty="0"/>
              <a:t>ifade eder.</a:t>
            </a:r>
          </a:p>
        </p:txBody>
      </p:sp>
      <p:sp>
        <p:nvSpPr>
          <p:cNvPr id="2" name="Slayt Numarası Yer Tutucusu 1">
            <a:extLst>
              <a:ext uri="{FF2B5EF4-FFF2-40B4-BE49-F238E27FC236}">
                <a16:creationId xmlns:a16="http://schemas.microsoft.com/office/drawing/2014/main" id="{7EF43B19-0F2D-4051-B921-76DF81E1133C}"/>
              </a:ext>
            </a:extLst>
          </p:cNvPr>
          <p:cNvSpPr>
            <a:spLocks noGrp="1"/>
          </p:cNvSpPr>
          <p:nvPr>
            <p:ph type="sldNum" sz="quarter" idx="12"/>
          </p:nvPr>
        </p:nvSpPr>
        <p:spPr/>
        <p:txBody>
          <a:bodyPr/>
          <a:lstStyle/>
          <a:p>
            <a:fld id="{84C56707-5A04-4981-8DAB-CB376A682A44}" type="slidenum">
              <a:rPr lang="tr-TR" smtClean="0"/>
              <a:t>25</a:t>
            </a:fld>
            <a:endParaRPr lang="tr-TR"/>
          </a:p>
        </p:txBody>
      </p:sp>
      <p:sp>
        <p:nvSpPr>
          <p:cNvPr id="4" name="Alt Bilgi Yer Tutucusu 3">
            <a:extLst>
              <a:ext uri="{FF2B5EF4-FFF2-40B4-BE49-F238E27FC236}">
                <a16:creationId xmlns:a16="http://schemas.microsoft.com/office/drawing/2014/main" id="{EBE843C6-6E36-47EE-B78D-944867DB3D44}"/>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982233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46856" y="1925960"/>
            <a:ext cx="8229600" cy="1143000"/>
          </a:xfrm>
        </p:spPr>
        <p:style>
          <a:lnRef idx="2">
            <a:schemeClr val="dk1"/>
          </a:lnRef>
          <a:fillRef idx="1">
            <a:schemeClr val="lt1"/>
          </a:fillRef>
          <a:effectRef idx="0">
            <a:schemeClr val="dk1"/>
          </a:effectRef>
          <a:fontRef idx="minor">
            <a:schemeClr val="dk1"/>
          </a:fontRef>
        </p:style>
        <p:txBody>
          <a:bodyPr>
            <a:noAutofit/>
          </a:bodyPr>
          <a:lstStyle/>
          <a:p>
            <a:pPr marL="0" indent="0"/>
            <a:br>
              <a:rPr lang="tr-TR" sz="2400" b="1" dirty="0"/>
            </a:br>
            <a:br>
              <a:rPr lang="tr-TR" sz="2400" b="1" dirty="0"/>
            </a:br>
            <a:br>
              <a:rPr lang="tr-TR" sz="2400" b="1" dirty="0"/>
            </a:br>
            <a:r>
              <a:rPr lang="tr-TR" sz="2000" b="1" dirty="0"/>
              <a:t>İKİNCİ BÖLÜM</a:t>
            </a:r>
            <a:br>
              <a:rPr lang="tr-TR" sz="2000" b="1" dirty="0"/>
            </a:br>
            <a:r>
              <a:rPr lang="tr-TR" sz="2000" b="1" dirty="0"/>
              <a:t>Genel İlkeler</a:t>
            </a:r>
            <a:br>
              <a:rPr lang="tr-TR" sz="2400" b="1" dirty="0"/>
            </a:br>
            <a:br>
              <a:rPr lang="tr-TR" sz="2400" b="1" dirty="0"/>
            </a:br>
            <a:br>
              <a:rPr lang="tr-TR" sz="2400" dirty="0"/>
            </a:br>
            <a:endParaRPr lang="tr-TR" sz="2400" dirty="0"/>
          </a:p>
        </p:txBody>
      </p:sp>
      <p:sp>
        <p:nvSpPr>
          <p:cNvPr id="3" name="Slayt Numarası Yer Tutucusu 2">
            <a:extLst>
              <a:ext uri="{FF2B5EF4-FFF2-40B4-BE49-F238E27FC236}">
                <a16:creationId xmlns:a16="http://schemas.microsoft.com/office/drawing/2014/main" id="{AECCFE03-1448-4C88-AABE-9AC7FB64835D}"/>
              </a:ext>
            </a:extLst>
          </p:cNvPr>
          <p:cNvSpPr>
            <a:spLocks noGrp="1"/>
          </p:cNvSpPr>
          <p:nvPr>
            <p:ph type="sldNum" sz="quarter" idx="12"/>
          </p:nvPr>
        </p:nvSpPr>
        <p:spPr/>
        <p:txBody>
          <a:bodyPr/>
          <a:lstStyle/>
          <a:p>
            <a:fld id="{84C56707-5A04-4981-8DAB-CB376A682A44}" type="slidenum">
              <a:rPr lang="tr-TR" smtClean="0"/>
              <a:t>26</a:t>
            </a:fld>
            <a:endParaRPr lang="tr-TR"/>
          </a:p>
        </p:txBody>
      </p:sp>
      <p:sp>
        <p:nvSpPr>
          <p:cNvPr id="5" name="Alt Bilgi Yer Tutucusu 4">
            <a:extLst>
              <a:ext uri="{FF2B5EF4-FFF2-40B4-BE49-F238E27FC236}">
                <a16:creationId xmlns:a16="http://schemas.microsoft.com/office/drawing/2014/main" id="{A11AA8DF-647D-4D5C-B658-9A7E4B67A89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5008432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Genel İlkeler</a:t>
            </a:r>
          </a:p>
          <a:p>
            <a:pPr marL="0" indent="0">
              <a:buNone/>
            </a:pPr>
            <a:r>
              <a:rPr lang="tr-TR" sz="1600" b="1" dirty="0"/>
              <a:t>MADDE 5 </a:t>
            </a:r>
            <a:r>
              <a:rPr lang="tr-TR" sz="1600" dirty="0"/>
              <a:t>-(1) Uygulama imar planı olmayan veya mülkiyeti sorunlu olan alanlarda yapı ruhsatı düzenlenemez.</a:t>
            </a:r>
          </a:p>
          <a:p>
            <a:pPr marL="0" indent="0">
              <a:buNone/>
            </a:pPr>
            <a:endParaRPr lang="tr-TR" sz="1600" dirty="0"/>
          </a:p>
          <a:p>
            <a:pPr marL="0" indent="0">
              <a:buNone/>
            </a:pPr>
            <a:r>
              <a:rPr lang="tr-TR" sz="1600" dirty="0"/>
              <a:t>(2) Alt kademe planların, üst kademe planların kesinleştiği tarihten itibaren en geç bir yıl içinde ilgili idarece üst kademe planlara uygun hale getirilmesi zorunludur. Aksi halde, üst kademe planları onaylayan kurum ve kuruluşlar, alt kademe planları en geç altı ay içinde üst kademe planlara uygun hale getirir ve resen onaylar. Alt kademe planlarla üst kademe planlar arasındaki uyumsuzluğun giderilmesine ilişkin on sekiz aylık süre içindeki yeni yapı ruhsatı başvuruları, yürürlükte olan uygulama imar planına göre sonuçlandırılır. Bu sürenin dolduğu tarihe kadar alt kademe planlar ile üst kademe planlar birbirleriyle uyumlu hale getirilmemişse, planlar birbiriyle uyumlu hale getirilinceye kadar bu alanlarda yeni yapı ruhsatı düzenlenmez. Mahkemelerce yürürlüğü durdurulan planlarda yürürlüğün durdurulduğu süre bu sürelere ilave edilir.</a:t>
            </a:r>
          </a:p>
          <a:p>
            <a:pPr marL="0" indent="0">
              <a:buNone/>
            </a:pPr>
            <a:endParaRPr lang="tr-TR" sz="1600" dirty="0"/>
          </a:p>
          <a:p>
            <a:pPr marL="0" indent="0">
              <a:buNone/>
            </a:pPr>
            <a:r>
              <a:rPr lang="tr-TR" sz="1600" dirty="0">
                <a:solidFill>
                  <a:srgbClr val="000099"/>
                </a:solidFill>
              </a:rPr>
              <a:t>(3)  İdarelerin imar yönetmeliklerinde, uygulama imar planı ile belirlenen alan kullanımlarının işlevini değiştirecek düzenleme getirilemez.</a:t>
            </a:r>
          </a:p>
          <a:p>
            <a:pPr marL="0" indent="0">
              <a:buNone/>
            </a:pPr>
            <a:endParaRPr lang="tr-TR" sz="1600" dirty="0">
              <a:solidFill>
                <a:srgbClr val="000099"/>
              </a:solidFill>
            </a:endParaRPr>
          </a:p>
          <a:p>
            <a:pPr marL="0" indent="0">
              <a:buNone/>
            </a:pPr>
            <a:r>
              <a:rPr lang="tr-TR" sz="1600" dirty="0">
                <a:solidFill>
                  <a:srgbClr val="000099"/>
                </a:solidFill>
              </a:rPr>
              <a:t>(4)   Bu Yönetmeliğin alan kullanım tanımlarında belirtilen işlevler imar planlarında daraltılabilir; ancak genişletilemez.</a:t>
            </a:r>
          </a:p>
          <a:p>
            <a:pPr marL="0" indent="0">
              <a:buNone/>
            </a:pPr>
            <a:endParaRPr lang="tr-TR" sz="1600" dirty="0"/>
          </a:p>
          <a:p>
            <a:pPr marL="0" indent="0">
              <a:buNone/>
            </a:pPr>
            <a:r>
              <a:rPr lang="tr-TR" sz="1600" dirty="0"/>
              <a:t>(5) Taban alanı ve emsal hesabı; net imar parseli alanı üzerinden yapılır. İmar parsellerinin değişikliğe konu olup da kamuya terk edilmesi gereken alanlar içermesi ve bu alanların kamuya bedelsiz terkine ilişkin imar planında hüküm olması halinde taban alanı ve emsal hesabı, imar planında belirtilen hükümlere göre yapılabilir.</a:t>
            </a:r>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B23425C3-6EC1-44CD-B1E6-B91DD84B3F4C}"/>
              </a:ext>
            </a:extLst>
          </p:cNvPr>
          <p:cNvSpPr>
            <a:spLocks noGrp="1"/>
          </p:cNvSpPr>
          <p:nvPr>
            <p:ph type="sldNum" sz="quarter" idx="12"/>
          </p:nvPr>
        </p:nvSpPr>
        <p:spPr/>
        <p:txBody>
          <a:bodyPr/>
          <a:lstStyle/>
          <a:p>
            <a:fld id="{84C56707-5A04-4981-8DAB-CB376A682A44}" type="slidenum">
              <a:rPr lang="tr-TR" smtClean="0"/>
              <a:t>27</a:t>
            </a:fld>
            <a:endParaRPr lang="tr-TR"/>
          </a:p>
        </p:txBody>
      </p:sp>
      <p:sp>
        <p:nvSpPr>
          <p:cNvPr id="4" name="Alt Bilgi Yer Tutucusu 3">
            <a:extLst>
              <a:ext uri="{FF2B5EF4-FFF2-40B4-BE49-F238E27FC236}">
                <a16:creationId xmlns:a16="http://schemas.microsoft.com/office/drawing/2014/main" id="{6C3ABD18-8A2A-4C9D-B0FE-1DC4D853F754}"/>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1825920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pPr marL="0" indent="0">
              <a:buNone/>
            </a:pPr>
            <a:r>
              <a:rPr lang="tr-TR" sz="1600" dirty="0">
                <a:solidFill>
                  <a:srgbClr val="000099"/>
                </a:solidFill>
              </a:rPr>
              <a:t>(6)   Ayrık veya blok nizam olan yerlerde, uygulama imar planında açıkça belirlenmemiş ise TAKS %40’ı geçemez. Ancak, çekme mesafeleri ile KAKS verilip TAKS verilmeyen parsellerde, TAKS %60’ı geçmemek şartıyla, çekme mesafelerine göre uygulama yapılır.</a:t>
            </a:r>
          </a:p>
          <a:p>
            <a:pPr marL="0" indent="0">
              <a:buNone/>
            </a:pPr>
            <a:endParaRPr lang="tr-TR" sz="1600" dirty="0"/>
          </a:p>
          <a:p>
            <a:pPr marL="0" indent="0">
              <a:buNone/>
            </a:pPr>
            <a:r>
              <a:rPr lang="tr-TR" sz="1600" dirty="0"/>
              <a:t>(7)   Uygulama imar planlarında, parselasyon durumları ve bina kitle ölçüleri verilmediği takdirde, şematik gösterimler imar planlarının hükümlerinden sayılmazlar.</a:t>
            </a:r>
          </a:p>
          <a:p>
            <a:pPr marL="0" indent="0">
              <a:buNone/>
            </a:pPr>
            <a:endParaRPr lang="tr-TR" sz="1600" dirty="0"/>
          </a:p>
          <a:p>
            <a:pPr marL="0" indent="0">
              <a:buNone/>
            </a:pPr>
            <a:r>
              <a:rPr lang="tr-TR" sz="1600" b="1" dirty="0">
                <a:solidFill>
                  <a:srgbClr val="800000"/>
                </a:solidFill>
              </a:rPr>
              <a:t>(8)  (Değişik:RG-30/9/2017- 30196) (2)  </a:t>
            </a:r>
            <a:r>
              <a:rPr lang="tr-TR" sz="1600" dirty="0">
                <a:solidFill>
                  <a:srgbClr val="800000"/>
                </a:solidFill>
              </a:rPr>
              <a:t>22 </a:t>
            </a:r>
            <a:r>
              <a:rPr lang="tr-TR" sz="1600" dirty="0" err="1">
                <a:solidFill>
                  <a:srgbClr val="800000"/>
                </a:solidFill>
              </a:rPr>
              <a:t>nci</a:t>
            </a:r>
            <a:r>
              <a:rPr lang="tr-TR" sz="1600" dirty="0">
                <a:solidFill>
                  <a:srgbClr val="800000"/>
                </a:solidFill>
              </a:rPr>
              <a:t> maddeyle veya ilgili idarelerin imar yönetmelikleri ile getirilebilecek emsal harici tüm alanların toplamı; parselin toplam emsale esas alanının % 30’unu aşamaz. </a:t>
            </a:r>
          </a:p>
          <a:p>
            <a:pPr marL="0" indent="0">
              <a:buNone/>
            </a:pPr>
            <a:endParaRPr lang="tr-TR" sz="1600" dirty="0">
              <a:solidFill>
                <a:srgbClr val="800000"/>
              </a:solidFill>
            </a:endParaRPr>
          </a:p>
          <a:p>
            <a:pPr>
              <a:buFont typeface="Wingdings" pitchFamily="2" charset="2"/>
              <a:buChar char="v"/>
            </a:pPr>
            <a:r>
              <a:rPr lang="tr-TR" sz="1600" dirty="0">
                <a:solidFill>
                  <a:srgbClr val="800000"/>
                </a:solidFill>
              </a:rPr>
              <a:t>Ancak; 27/11/2007 tarihli ve 2007/12937 sayılı Bakanlar Kurulu Kararı ile yürürlüğe konulan Binaların Yangından Korunması Hakkında Yönetmelik gereğince yapılması zorunlu olan, korunumlu ya da korunumsuz normal merdiven dışındaki yangın merdiveni ve korunumlu koridorun asgari ölçülerdeki alanı ile yangın güvenlik holünün 6 m² si, </a:t>
            </a:r>
          </a:p>
          <a:p>
            <a:pPr>
              <a:buFont typeface="Wingdings" pitchFamily="2" charset="2"/>
              <a:buChar char="v"/>
            </a:pPr>
            <a:r>
              <a:rPr lang="tr-TR" sz="1600" dirty="0">
                <a:solidFill>
                  <a:srgbClr val="800000"/>
                </a:solidFill>
              </a:rPr>
              <a:t>son katın üzerindeki ortak alan teras çatılar, </a:t>
            </a:r>
          </a:p>
          <a:p>
            <a:pPr>
              <a:buFont typeface="Wingdings" pitchFamily="2" charset="2"/>
              <a:buChar char="v"/>
            </a:pPr>
            <a:r>
              <a:rPr lang="tr-TR" sz="1600" dirty="0">
                <a:solidFill>
                  <a:srgbClr val="800000"/>
                </a:solidFill>
              </a:rPr>
              <a:t>yapının ihtiyacı için bahçede yapılan açık otoparklar, konferans, spor, sinema ve tiyatro salonları gibi özellik arz eden umumi yapılarda düzenlenmesi zorunlu olan boşluklar, </a:t>
            </a:r>
          </a:p>
          <a:p>
            <a:pPr>
              <a:buFont typeface="Wingdings" pitchFamily="2" charset="2"/>
              <a:buChar char="v"/>
            </a:pPr>
            <a:r>
              <a:rPr lang="tr-TR" sz="1600" dirty="0">
                <a:solidFill>
                  <a:srgbClr val="800000"/>
                </a:solidFill>
              </a:rPr>
              <a:t>alışveriş merkezlerinde yapılan atrium boşluklarının her katta asgari ölçülerdeki alanı ile binaların bodrum katlarında yapılan;</a:t>
            </a:r>
          </a:p>
          <a:p>
            <a:pPr marL="0" indent="0">
              <a:buNone/>
            </a:pPr>
            <a:endParaRPr lang="tr-TR" sz="1600" dirty="0"/>
          </a:p>
        </p:txBody>
      </p:sp>
      <p:sp>
        <p:nvSpPr>
          <p:cNvPr id="2" name="Slayt Numarası Yer Tutucusu 1">
            <a:extLst>
              <a:ext uri="{FF2B5EF4-FFF2-40B4-BE49-F238E27FC236}">
                <a16:creationId xmlns:a16="http://schemas.microsoft.com/office/drawing/2014/main" id="{C42F3D16-F55A-43AA-84EE-4CA2CB15E583}"/>
              </a:ext>
            </a:extLst>
          </p:cNvPr>
          <p:cNvSpPr>
            <a:spLocks noGrp="1"/>
          </p:cNvSpPr>
          <p:nvPr>
            <p:ph type="sldNum" sz="quarter" idx="12"/>
          </p:nvPr>
        </p:nvSpPr>
        <p:spPr/>
        <p:txBody>
          <a:bodyPr/>
          <a:lstStyle/>
          <a:p>
            <a:fld id="{84C56707-5A04-4981-8DAB-CB376A682A44}" type="slidenum">
              <a:rPr lang="tr-TR" smtClean="0"/>
              <a:t>28</a:t>
            </a:fld>
            <a:endParaRPr lang="tr-TR"/>
          </a:p>
        </p:txBody>
      </p:sp>
      <p:sp>
        <p:nvSpPr>
          <p:cNvPr id="4" name="Alt Bilgi Yer Tutucusu 3">
            <a:extLst>
              <a:ext uri="{FF2B5EF4-FFF2-40B4-BE49-F238E27FC236}">
                <a16:creationId xmlns:a16="http://schemas.microsoft.com/office/drawing/2014/main" id="{FC4CF57E-54F9-4D57-8154-F8C85DA601A5}"/>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407363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16093"/>
            <a:ext cx="9144000" cy="6863417"/>
          </a:xfrm>
          <a:prstGeom prst="rect">
            <a:avLst/>
          </a:prstGeom>
          <a:solidFill>
            <a:schemeClr val="accent6">
              <a:alpha val="50000"/>
            </a:schemeClr>
          </a:solidFill>
        </p:spPr>
        <p:style>
          <a:lnRef idx="2">
            <a:schemeClr val="dk1"/>
          </a:lnRef>
          <a:fillRef idx="1">
            <a:schemeClr val="lt1"/>
          </a:fillRef>
          <a:effectRef idx="0">
            <a:schemeClr val="dk1"/>
          </a:effectRef>
          <a:fontRef idx="minor">
            <a:schemeClr val="dk1"/>
          </a:fontRef>
        </p:style>
        <p:txBody>
          <a:bodyPr wrap="square">
            <a:spAutoFit/>
          </a:bodyPr>
          <a:lstStyle/>
          <a:p>
            <a:endParaRPr lang="tr-TR" sz="1600" dirty="0">
              <a:solidFill>
                <a:srgbClr val="800000"/>
              </a:solidFill>
            </a:endParaRPr>
          </a:p>
          <a:p>
            <a:r>
              <a:rPr lang="tr-TR" sz="1600" dirty="0">
                <a:solidFill>
                  <a:srgbClr val="800000"/>
                </a:solidFill>
              </a:rPr>
              <a:t>a) Zorunlu otopark alanlarının 2 katı,</a:t>
            </a:r>
          </a:p>
          <a:p>
            <a:endParaRPr lang="tr-TR" sz="1600" dirty="0">
              <a:solidFill>
                <a:srgbClr val="800000"/>
              </a:solidFill>
            </a:endParaRPr>
          </a:p>
          <a:p>
            <a:r>
              <a:rPr lang="tr-TR" sz="1600" dirty="0">
                <a:solidFill>
                  <a:srgbClr val="800000"/>
                </a:solidFill>
              </a:rPr>
              <a:t>b)  Sığınak, asansör boşlukları, merdivenler, bacalar, şaftlar, ışıklıklar, ısı ve tesisat alanları, yakıt ve su depoları, jeneratör ve enerji odası, kömürlükler ve kapıcı dairelerinin ilgili mevzuat, standart ya da bu Yönetmeliğe göre hesap edilen asgari alanları,</a:t>
            </a:r>
          </a:p>
          <a:p>
            <a:endParaRPr lang="tr-TR" sz="1600" dirty="0">
              <a:solidFill>
                <a:srgbClr val="800000"/>
              </a:solidFill>
            </a:endParaRPr>
          </a:p>
          <a:p>
            <a:r>
              <a:rPr lang="tr-TR" sz="1600" dirty="0">
                <a:solidFill>
                  <a:srgbClr val="800000"/>
                </a:solidFill>
              </a:rPr>
              <a:t>c)  Konut kullanımlı bağımsız bölüm brüt alanının % 10’unu, ticari kullanımlı bağımsız bölüm brüt alanının % 50’sini aşmayan depo amaçlı eklentiler,</a:t>
            </a:r>
          </a:p>
          <a:p>
            <a:endParaRPr lang="tr-TR" sz="1600" dirty="0">
              <a:solidFill>
                <a:srgbClr val="800000"/>
              </a:solidFill>
            </a:endParaRPr>
          </a:p>
          <a:p>
            <a:r>
              <a:rPr lang="tr-TR" sz="1600" dirty="0">
                <a:solidFill>
                  <a:srgbClr val="800000"/>
                </a:solidFill>
              </a:rPr>
              <a:t>ç)  Ortak alan niteliğindeki mescit ve müştemilatın konutlarda 150 m²’si, konut dışı yapılarda 300 m²’si,</a:t>
            </a:r>
          </a:p>
          <a:p>
            <a:endParaRPr lang="tr-TR" sz="1600" dirty="0">
              <a:solidFill>
                <a:srgbClr val="800000"/>
              </a:solidFill>
            </a:endParaRPr>
          </a:p>
          <a:p>
            <a:r>
              <a:rPr lang="tr-TR" sz="1600" dirty="0">
                <a:solidFill>
                  <a:srgbClr val="800000"/>
                </a:solidFill>
              </a:rPr>
              <a:t>d) Bütün cepheleri tamamen gömülü olmak ve ortak alan niteliğinde olmak kaydıyla; otopark alanları ve 22’nci maddede belirtilen tamamen gömülü ortak alanlar,</a:t>
            </a:r>
          </a:p>
          <a:p>
            <a:endParaRPr lang="tr-TR" sz="1600" dirty="0">
              <a:solidFill>
                <a:srgbClr val="800000"/>
              </a:solidFill>
            </a:endParaRPr>
          </a:p>
          <a:p>
            <a:r>
              <a:rPr lang="tr-TR" sz="1600" dirty="0">
                <a:solidFill>
                  <a:srgbClr val="800000"/>
                </a:solidFill>
              </a:rPr>
              <a:t>e) Ticari amaç içermeyen, ortak alan niteliğindeki çocuk oyun alanlarının ve çocuk bakım ünitelerinin toplam 100 m²’si,</a:t>
            </a:r>
          </a:p>
          <a:p>
            <a:endParaRPr lang="tr-TR" sz="1600" dirty="0">
              <a:solidFill>
                <a:srgbClr val="800000"/>
              </a:solidFill>
            </a:endParaRPr>
          </a:p>
          <a:p>
            <a:r>
              <a:rPr lang="tr-TR" sz="1600" dirty="0">
                <a:solidFill>
                  <a:srgbClr val="800000"/>
                </a:solidFill>
              </a:rPr>
              <a:t>bu hesaba dâhil edilmeksizin emsal haricidir.</a:t>
            </a:r>
          </a:p>
          <a:p>
            <a:endParaRPr lang="tr-TR" sz="1600" dirty="0">
              <a:solidFill>
                <a:srgbClr val="C00000"/>
              </a:solidFill>
            </a:endParaRPr>
          </a:p>
          <a:p>
            <a:endParaRPr lang="tr-TR" sz="1600" dirty="0">
              <a:solidFill>
                <a:srgbClr val="C00000"/>
              </a:solidFill>
            </a:endParaRPr>
          </a:p>
          <a:p>
            <a:endParaRPr lang="tr-TR" sz="1600" dirty="0">
              <a:solidFill>
                <a:srgbClr val="C00000"/>
              </a:solidFill>
            </a:endParaRPr>
          </a:p>
          <a:p>
            <a:endParaRPr lang="tr-TR" sz="2200" dirty="0">
              <a:solidFill>
                <a:srgbClr val="C00000"/>
              </a:solidFill>
            </a:endParaRPr>
          </a:p>
          <a:p>
            <a:endParaRPr lang="tr-TR" sz="1600" dirty="0">
              <a:solidFill>
                <a:srgbClr val="C00000"/>
              </a:solidFill>
            </a:endParaRPr>
          </a:p>
          <a:p>
            <a:endParaRPr lang="tr-TR" sz="1600" dirty="0">
              <a:solidFill>
                <a:srgbClr val="C00000"/>
              </a:solidFill>
            </a:endParaRPr>
          </a:p>
          <a:p>
            <a:endParaRPr lang="tr-TR" sz="1600" dirty="0">
              <a:solidFill>
                <a:srgbClr val="C00000"/>
              </a:solidFill>
            </a:endParaRPr>
          </a:p>
          <a:p>
            <a:endParaRPr lang="tr-TR" sz="1600" dirty="0">
              <a:solidFill>
                <a:srgbClr val="C00000"/>
              </a:solidFill>
            </a:endParaRPr>
          </a:p>
        </p:txBody>
      </p:sp>
      <p:sp>
        <p:nvSpPr>
          <p:cNvPr id="2" name="Slayt Numarası Yer Tutucusu 1">
            <a:extLst>
              <a:ext uri="{FF2B5EF4-FFF2-40B4-BE49-F238E27FC236}">
                <a16:creationId xmlns:a16="http://schemas.microsoft.com/office/drawing/2014/main" id="{19DE9953-1CAE-4859-B50C-349EE8884817}"/>
              </a:ext>
            </a:extLst>
          </p:cNvPr>
          <p:cNvSpPr>
            <a:spLocks noGrp="1"/>
          </p:cNvSpPr>
          <p:nvPr>
            <p:ph type="sldNum" sz="quarter" idx="12"/>
          </p:nvPr>
        </p:nvSpPr>
        <p:spPr/>
        <p:txBody>
          <a:bodyPr/>
          <a:lstStyle/>
          <a:p>
            <a:fld id="{84C56707-5A04-4981-8DAB-CB376A682A44}" type="slidenum">
              <a:rPr lang="tr-TR" smtClean="0"/>
              <a:t>29</a:t>
            </a:fld>
            <a:endParaRPr lang="tr-TR"/>
          </a:p>
        </p:txBody>
      </p:sp>
      <p:sp>
        <p:nvSpPr>
          <p:cNvPr id="5" name="Alt Bilgi Yer Tutucusu 4">
            <a:extLst>
              <a:ext uri="{FF2B5EF4-FFF2-40B4-BE49-F238E27FC236}">
                <a16:creationId xmlns:a16="http://schemas.microsoft.com/office/drawing/2014/main" id="{9FEDD4C0-4BF3-47CC-A8A4-0F2BA60E2FD3}"/>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301833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p:cNvSpPr/>
          <p:nvPr/>
        </p:nvSpPr>
        <p:spPr>
          <a:xfrm>
            <a:off x="0" y="5589240"/>
            <a:ext cx="2987824" cy="126875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p>
        </p:txBody>
      </p:sp>
      <p:sp>
        <p:nvSpPr>
          <p:cNvPr id="15" name="Dikdörtgen 14"/>
          <p:cNvSpPr/>
          <p:nvPr/>
        </p:nvSpPr>
        <p:spPr>
          <a:xfrm>
            <a:off x="0" y="5085184"/>
            <a:ext cx="2987824" cy="50405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p>
        </p:txBody>
      </p:sp>
      <p:sp>
        <p:nvSpPr>
          <p:cNvPr id="14" name="Dikdörtgen 13"/>
          <p:cNvSpPr/>
          <p:nvPr/>
        </p:nvSpPr>
        <p:spPr>
          <a:xfrm>
            <a:off x="0" y="0"/>
            <a:ext cx="2987824" cy="19888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p>
        </p:txBody>
      </p:sp>
      <p:sp>
        <p:nvSpPr>
          <p:cNvPr id="13" name="Dikdörtgen 12"/>
          <p:cNvSpPr/>
          <p:nvPr/>
        </p:nvSpPr>
        <p:spPr>
          <a:xfrm>
            <a:off x="0" y="1988840"/>
            <a:ext cx="2987824" cy="309634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p>
        </p:txBody>
      </p:sp>
      <p:sp>
        <p:nvSpPr>
          <p:cNvPr id="11" name="Dikdörtgen 10"/>
          <p:cNvSpPr/>
          <p:nvPr/>
        </p:nvSpPr>
        <p:spPr>
          <a:xfrm>
            <a:off x="2987824" y="0"/>
            <a:ext cx="2736304"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p>
        </p:txBody>
      </p:sp>
      <p:sp>
        <p:nvSpPr>
          <p:cNvPr id="10" name="Dikdörtgen 9"/>
          <p:cNvSpPr/>
          <p:nvPr/>
        </p:nvSpPr>
        <p:spPr>
          <a:xfrm>
            <a:off x="5724128" y="0"/>
            <a:ext cx="341987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p>
        </p:txBody>
      </p:sp>
      <p:sp>
        <p:nvSpPr>
          <p:cNvPr id="4" name="Dikdörtgen 3"/>
          <p:cNvSpPr/>
          <p:nvPr/>
        </p:nvSpPr>
        <p:spPr>
          <a:xfrm>
            <a:off x="0" y="182527"/>
            <a:ext cx="2915816" cy="6863417"/>
          </a:xfrm>
          <a:prstGeom prst="rect">
            <a:avLst/>
          </a:prstGeom>
        </p:spPr>
        <p:txBody>
          <a:bodyPr wrap="square">
            <a:spAutoFit/>
          </a:bodyPr>
          <a:lstStyle/>
          <a:p>
            <a:r>
              <a:rPr lang="tr-TR" sz="1100" b="1" dirty="0">
                <a:solidFill>
                  <a:srgbClr val="000099"/>
                </a:solidFill>
              </a:rPr>
              <a:t>BİRİNCİ BÖLÜM</a:t>
            </a:r>
          </a:p>
          <a:p>
            <a:r>
              <a:rPr lang="tr-TR" sz="1100" b="1" dirty="0"/>
              <a:t>Amaç, Kapsam, Dayanak ve Tanımlar</a:t>
            </a:r>
          </a:p>
          <a:p>
            <a:pPr marL="285750" indent="-285750">
              <a:buFont typeface="Wingdings" pitchFamily="2" charset="2"/>
              <a:buChar char="Ø"/>
            </a:pPr>
            <a:r>
              <a:rPr lang="tr-TR" sz="1100" b="1" dirty="0"/>
              <a:t>Amaç</a:t>
            </a:r>
          </a:p>
          <a:p>
            <a:pPr marL="285750" indent="-285750">
              <a:buFont typeface="Wingdings" pitchFamily="2" charset="2"/>
              <a:buChar char="Ø"/>
            </a:pPr>
            <a:r>
              <a:rPr lang="tr-TR" sz="1100" b="1" dirty="0"/>
              <a:t>Kapsam</a:t>
            </a:r>
          </a:p>
          <a:p>
            <a:pPr marL="285750" indent="-285750">
              <a:buFont typeface="Wingdings" pitchFamily="2" charset="2"/>
              <a:buChar char="Ø"/>
            </a:pPr>
            <a:r>
              <a:rPr lang="tr-TR" sz="1100" b="1" dirty="0"/>
              <a:t>Dayanak </a:t>
            </a:r>
          </a:p>
          <a:p>
            <a:pPr marL="285750" indent="-285750">
              <a:buFont typeface="Wingdings" pitchFamily="2" charset="2"/>
              <a:buChar char="Ø"/>
            </a:pPr>
            <a:r>
              <a:rPr lang="tr-TR" sz="1100" b="1" dirty="0"/>
              <a:t>Tanımlar</a:t>
            </a:r>
          </a:p>
          <a:p>
            <a:endParaRPr lang="tr-TR" sz="1100" b="1" dirty="0"/>
          </a:p>
          <a:p>
            <a:r>
              <a:rPr lang="tr-TR" sz="1100" b="1" dirty="0">
                <a:solidFill>
                  <a:srgbClr val="000099"/>
                </a:solidFill>
              </a:rPr>
              <a:t>İKİNCİ BÖLÜM</a:t>
            </a:r>
          </a:p>
          <a:p>
            <a:r>
              <a:rPr lang="tr-TR" sz="1100" b="1" dirty="0"/>
              <a:t>Genel İlkeler</a:t>
            </a:r>
          </a:p>
          <a:p>
            <a:pPr marL="171450" indent="-171450">
              <a:buFont typeface="Wingdings" pitchFamily="2" charset="2"/>
              <a:buChar char="Ø"/>
            </a:pPr>
            <a:r>
              <a:rPr lang="tr-TR" sz="1100" b="1" dirty="0"/>
              <a:t>Genel İlkeler</a:t>
            </a:r>
          </a:p>
          <a:p>
            <a:endParaRPr lang="tr-TR" sz="1100" b="1" dirty="0">
              <a:solidFill>
                <a:srgbClr val="800000"/>
              </a:solidFill>
            </a:endParaRPr>
          </a:p>
          <a:p>
            <a:r>
              <a:rPr lang="tr-TR" sz="1100" b="1" dirty="0">
                <a:solidFill>
                  <a:srgbClr val="800000"/>
                </a:solidFill>
              </a:rPr>
              <a:t>ÜÇÜNCÜ BÖLÜM</a:t>
            </a:r>
          </a:p>
          <a:p>
            <a:r>
              <a:rPr lang="tr-TR" sz="1100" b="1" dirty="0"/>
              <a:t>Arsalara İlişkin Hükümler</a:t>
            </a:r>
          </a:p>
          <a:p>
            <a:pPr marL="285750" indent="-285750">
              <a:buFont typeface="Wingdings" pitchFamily="2" charset="2"/>
              <a:buChar char="Ø"/>
            </a:pPr>
            <a:r>
              <a:rPr lang="tr-TR" sz="1100" b="1" dirty="0"/>
              <a:t>Parsel büyüklükleri</a:t>
            </a:r>
          </a:p>
          <a:p>
            <a:pPr marL="285750" indent="-285750">
              <a:buFont typeface="Wingdings" pitchFamily="2" charset="2"/>
              <a:buChar char="Ø"/>
            </a:pPr>
            <a:r>
              <a:rPr lang="tr-TR" sz="1100" b="1" dirty="0"/>
              <a:t>İfraz ve tevhit</a:t>
            </a:r>
          </a:p>
          <a:p>
            <a:pPr marL="285750" indent="-285750">
              <a:buFont typeface="Wingdings" pitchFamily="2" charset="2"/>
              <a:buChar char="Ø"/>
            </a:pPr>
            <a:r>
              <a:rPr lang="tr-TR" sz="1100" b="1" dirty="0"/>
              <a:t>Parsele ilişkin hükümler</a:t>
            </a:r>
          </a:p>
          <a:p>
            <a:endParaRPr lang="tr-TR" sz="1100" b="1" dirty="0">
              <a:solidFill>
                <a:srgbClr val="800000"/>
              </a:solidFill>
            </a:endParaRPr>
          </a:p>
          <a:p>
            <a:r>
              <a:rPr lang="tr-TR" sz="1100" b="1" dirty="0">
                <a:solidFill>
                  <a:srgbClr val="800000"/>
                </a:solidFill>
              </a:rPr>
              <a:t>DÖRDÜNCÜ BÖLÜM</a:t>
            </a:r>
          </a:p>
          <a:p>
            <a:r>
              <a:rPr lang="tr-TR" sz="1100" b="1" dirty="0"/>
              <a:t>Yapılaşmaya İlişkin Hükümler</a:t>
            </a:r>
          </a:p>
          <a:p>
            <a:pPr marL="171450" indent="-171450">
              <a:buFont typeface="Wingdings" pitchFamily="2" charset="2"/>
              <a:buChar char="Ø"/>
            </a:pPr>
            <a:r>
              <a:rPr lang="tr-TR" sz="1100" b="1" dirty="0"/>
              <a:t>Yol genişliklerine göre bina kat adetleri</a:t>
            </a:r>
          </a:p>
          <a:p>
            <a:pPr marL="171450" indent="-171450">
              <a:buFont typeface="Wingdings" pitchFamily="2" charset="2"/>
              <a:buChar char="Ø"/>
            </a:pPr>
            <a:r>
              <a:rPr lang="tr-TR" sz="1100" b="1" dirty="0"/>
              <a:t>Binalara kot verilmesine ilişkin esaslar</a:t>
            </a:r>
          </a:p>
          <a:p>
            <a:pPr marL="171450" indent="-171450">
              <a:buFont typeface="Wingdings" pitchFamily="2" charset="2"/>
              <a:buChar char="Ø"/>
            </a:pPr>
            <a:r>
              <a:rPr lang="tr-TR" sz="1100" b="1" dirty="0"/>
              <a:t>Yoldan kotlandırma</a:t>
            </a:r>
          </a:p>
          <a:p>
            <a:pPr marL="171450" indent="-171450">
              <a:buFont typeface="Wingdings" pitchFamily="2" charset="2"/>
              <a:buChar char="Ø"/>
            </a:pPr>
            <a:r>
              <a:rPr lang="tr-TR" sz="1100" b="1" dirty="0"/>
              <a:t>Tabii zeminden kotlandırma</a:t>
            </a:r>
          </a:p>
          <a:p>
            <a:pPr marL="171450" indent="-171450">
              <a:buFont typeface="Wingdings" pitchFamily="2" charset="2"/>
              <a:buChar char="Ø"/>
            </a:pPr>
            <a:r>
              <a:rPr lang="tr-TR" sz="1100" b="1" dirty="0"/>
              <a:t>Köşe başı parsellerde kotlandırma</a:t>
            </a:r>
          </a:p>
          <a:p>
            <a:pPr marL="171450" indent="-171450">
              <a:buFont typeface="Wingdings" pitchFamily="2" charset="2"/>
              <a:buChar char="Ø"/>
            </a:pPr>
            <a:r>
              <a:rPr lang="tr-TR" sz="1100" b="1" dirty="0"/>
              <a:t>İki yola bakan ara parsellerde kotlandırma</a:t>
            </a:r>
          </a:p>
          <a:p>
            <a:pPr marL="171450" indent="-171450">
              <a:buFont typeface="Wingdings" pitchFamily="2" charset="2"/>
              <a:buChar char="Ø"/>
            </a:pPr>
            <a:r>
              <a:rPr lang="tr-TR" sz="1100" b="1" dirty="0"/>
              <a:t>Bahçe tesviyelerine ilişkin esaslar</a:t>
            </a:r>
          </a:p>
          <a:p>
            <a:pPr marL="171450" indent="-171450">
              <a:buFont typeface="Wingdings" pitchFamily="2" charset="2"/>
              <a:buChar char="Ø"/>
            </a:pPr>
            <a:r>
              <a:rPr lang="tr-TR" sz="1100" b="1" dirty="0"/>
              <a:t>Ön bahçelerin tesviyesi</a:t>
            </a:r>
          </a:p>
          <a:p>
            <a:pPr marL="171450" indent="-171450">
              <a:buFont typeface="Wingdings" pitchFamily="2" charset="2"/>
              <a:buChar char="Ø"/>
            </a:pPr>
            <a:r>
              <a:rPr lang="tr-TR" sz="1100" b="1" dirty="0"/>
              <a:t>Yan bahçelerin tesviyesi</a:t>
            </a:r>
          </a:p>
          <a:p>
            <a:pPr marL="171450" indent="-171450">
              <a:buFont typeface="Wingdings" pitchFamily="2" charset="2"/>
              <a:buChar char="Ø"/>
            </a:pPr>
            <a:r>
              <a:rPr lang="tr-TR" sz="1100" b="1" dirty="0"/>
              <a:t>Arka bahçelerin tesviyesi</a:t>
            </a:r>
          </a:p>
          <a:p>
            <a:pPr marL="171450" indent="-171450">
              <a:buFont typeface="Wingdings" pitchFamily="2" charset="2"/>
              <a:buChar char="Ø"/>
            </a:pPr>
            <a:r>
              <a:rPr lang="tr-TR" sz="1100" b="1" dirty="0"/>
              <a:t>Parsel kullanım fonksiyonlarına göre yapılaşma koşulları</a:t>
            </a:r>
          </a:p>
          <a:p>
            <a:pPr marL="171450" indent="-171450">
              <a:buFont typeface="Wingdings" pitchFamily="2" charset="2"/>
              <a:buChar char="Ø"/>
            </a:pPr>
            <a:r>
              <a:rPr lang="tr-TR" sz="1100" b="1" dirty="0"/>
              <a:t>Taban alanı</a:t>
            </a:r>
          </a:p>
          <a:p>
            <a:pPr marL="171450" indent="-171450">
              <a:buFont typeface="Wingdings" pitchFamily="2" charset="2"/>
              <a:buChar char="Ø"/>
            </a:pPr>
            <a:r>
              <a:rPr lang="tr-TR" sz="1100" b="1" dirty="0"/>
              <a:t>Katlar alanı</a:t>
            </a:r>
          </a:p>
          <a:p>
            <a:pPr marL="171450" indent="-171450">
              <a:buFont typeface="Wingdings" pitchFamily="2" charset="2"/>
              <a:buChar char="Ø"/>
            </a:pPr>
            <a:r>
              <a:rPr lang="tr-TR" sz="1100" b="1" dirty="0"/>
              <a:t>Katlar alanı hesabına dâhil edilmeyen kullanımlar</a:t>
            </a:r>
          </a:p>
          <a:p>
            <a:pPr marL="171450" indent="-171450">
              <a:buFont typeface="Wingdings" pitchFamily="2" charset="2"/>
              <a:buChar char="Ø"/>
            </a:pPr>
            <a:r>
              <a:rPr lang="tr-TR" sz="1100" b="1" dirty="0"/>
              <a:t>Bahçe mesafeleri</a:t>
            </a:r>
          </a:p>
          <a:p>
            <a:pPr marL="171450" indent="-171450">
              <a:buFont typeface="Wingdings" pitchFamily="2" charset="2"/>
              <a:buChar char="Ø"/>
            </a:pPr>
            <a:r>
              <a:rPr lang="tr-TR" sz="1100" b="1" dirty="0"/>
              <a:t>Bir parselde birden fazla bina yapılması</a:t>
            </a:r>
          </a:p>
          <a:p>
            <a:pPr marL="171450" indent="-171450">
              <a:buFont typeface="Wingdings" pitchFamily="2" charset="2"/>
              <a:buChar char="Ø"/>
            </a:pPr>
            <a:r>
              <a:rPr lang="tr-TR" sz="1100" b="1" dirty="0"/>
              <a:t>Eksik katlı bina yapılması</a:t>
            </a:r>
          </a:p>
          <a:p>
            <a:pPr marL="171450" indent="-171450">
              <a:buFont typeface="Wingdings" pitchFamily="2" charset="2"/>
              <a:buChar char="Ø"/>
            </a:pPr>
            <a:r>
              <a:rPr lang="tr-TR" sz="1100" b="1" dirty="0"/>
              <a:t>Yapılaşmada idarenin yükümlülükleri</a:t>
            </a:r>
          </a:p>
        </p:txBody>
      </p:sp>
      <p:sp>
        <p:nvSpPr>
          <p:cNvPr id="5" name="Dikdörtgen 4"/>
          <p:cNvSpPr/>
          <p:nvPr/>
        </p:nvSpPr>
        <p:spPr>
          <a:xfrm>
            <a:off x="2987824" y="219114"/>
            <a:ext cx="2808312" cy="6694140"/>
          </a:xfrm>
          <a:prstGeom prst="rect">
            <a:avLst/>
          </a:prstGeom>
        </p:spPr>
        <p:txBody>
          <a:bodyPr wrap="square">
            <a:spAutoFit/>
          </a:bodyPr>
          <a:lstStyle/>
          <a:p>
            <a:r>
              <a:rPr lang="tr-TR" sz="1100" b="1" dirty="0">
                <a:solidFill>
                  <a:srgbClr val="800000"/>
                </a:solidFill>
              </a:rPr>
              <a:t>BEŞİNCİ BÖLÜM</a:t>
            </a:r>
          </a:p>
          <a:p>
            <a:r>
              <a:rPr lang="tr-TR" sz="1100" b="1" dirty="0"/>
              <a:t>Yapılara İlişkin Hükümler</a:t>
            </a:r>
          </a:p>
          <a:p>
            <a:pPr marL="171450" indent="-171450">
              <a:buFont typeface="Wingdings" pitchFamily="2" charset="2"/>
              <a:buChar char="Ø"/>
            </a:pPr>
            <a:r>
              <a:rPr lang="tr-TR" sz="1100" b="1" dirty="0"/>
              <a:t>Yapı ünite fonksiyonlarına göre yapılaşma koşulları</a:t>
            </a:r>
          </a:p>
          <a:p>
            <a:pPr marL="171450" indent="-171450">
              <a:buFont typeface="Wingdings" pitchFamily="2" charset="2"/>
              <a:buChar char="Ø"/>
            </a:pPr>
            <a:r>
              <a:rPr lang="tr-TR" sz="1100" b="1" dirty="0"/>
              <a:t>Kat yükseklikleri</a:t>
            </a:r>
          </a:p>
          <a:p>
            <a:pPr marL="171450" indent="-171450">
              <a:buFont typeface="Wingdings" pitchFamily="2" charset="2"/>
              <a:buChar char="Ø"/>
            </a:pPr>
            <a:r>
              <a:rPr lang="tr-TR" sz="1100" b="1" dirty="0"/>
              <a:t>Yapı piyesleri ve ölçüleri</a:t>
            </a:r>
          </a:p>
          <a:p>
            <a:pPr marL="171450" indent="-171450">
              <a:buFont typeface="Wingdings" pitchFamily="2" charset="2"/>
              <a:buChar char="Ø"/>
            </a:pPr>
            <a:r>
              <a:rPr lang="tr-TR" sz="1100" b="1" dirty="0"/>
              <a:t>Bina girişleri ve rampaları</a:t>
            </a:r>
          </a:p>
          <a:p>
            <a:pPr marL="171450" indent="-171450">
              <a:buFont typeface="Wingdings" pitchFamily="2" charset="2"/>
              <a:buChar char="Ø"/>
            </a:pPr>
            <a:r>
              <a:rPr lang="tr-TR" sz="1100" b="1" dirty="0"/>
              <a:t>Merdivenler</a:t>
            </a:r>
          </a:p>
          <a:p>
            <a:pPr marL="171450" indent="-171450">
              <a:buFont typeface="Wingdings" pitchFamily="2" charset="2"/>
              <a:buChar char="Ø"/>
            </a:pPr>
            <a:r>
              <a:rPr lang="tr-TR" sz="1100" b="1" dirty="0"/>
              <a:t>Işıklıklar ve hava bacaları</a:t>
            </a:r>
          </a:p>
          <a:p>
            <a:pPr marL="171450" indent="-171450">
              <a:buFont typeface="Wingdings" pitchFamily="2" charset="2"/>
              <a:buChar char="Ø"/>
            </a:pPr>
            <a:r>
              <a:rPr lang="tr-TR" sz="1100" b="1" dirty="0"/>
              <a:t>Bacalar</a:t>
            </a:r>
          </a:p>
          <a:p>
            <a:pPr marL="171450" indent="-171450">
              <a:buFont typeface="Wingdings" pitchFamily="2" charset="2"/>
              <a:buChar char="Ø"/>
            </a:pPr>
            <a:r>
              <a:rPr lang="tr-TR" sz="1100" b="1" dirty="0"/>
              <a:t>Asansörler</a:t>
            </a:r>
          </a:p>
          <a:p>
            <a:pPr marL="171450" indent="-171450">
              <a:buFont typeface="Wingdings" pitchFamily="2" charset="2"/>
              <a:buChar char="Ø"/>
            </a:pPr>
            <a:r>
              <a:rPr lang="tr-TR" sz="1100" b="1" dirty="0"/>
              <a:t>Akaryakıt servis istasyonları</a:t>
            </a:r>
          </a:p>
          <a:p>
            <a:pPr marL="171450" indent="-171450">
              <a:buFont typeface="Wingdings" pitchFamily="2" charset="2"/>
              <a:buChar char="Ø"/>
            </a:pPr>
            <a:r>
              <a:rPr lang="tr-TR" sz="1100" b="1" dirty="0"/>
              <a:t>Su depoları</a:t>
            </a:r>
          </a:p>
          <a:p>
            <a:pPr marL="171450" indent="-171450">
              <a:buFont typeface="Wingdings" pitchFamily="2" charset="2"/>
              <a:buChar char="Ø"/>
            </a:pPr>
            <a:r>
              <a:rPr lang="tr-TR" sz="1100" b="1" dirty="0"/>
              <a:t>Fosseptikler</a:t>
            </a:r>
          </a:p>
          <a:p>
            <a:pPr marL="171450" indent="-171450">
              <a:buFont typeface="Wingdings" pitchFamily="2" charset="2"/>
              <a:buChar char="Ø"/>
            </a:pPr>
            <a:r>
              <a:rPr lang="tr-TR" sz="1100" b="1" dirty="0"/>
              <a:t>Korkuluklar</a:t>
            </a:r>
          </a:p>
          <a:p>
            <a:pPr marL="171450" indent="-171450">
              <a:buFont typeface="Wingdings" pitchFamily="2" charset="2"/>
              <a:buChar char="Ø"/>
            </a:pPr>
            <a:r>
              <a:rPr lang="tr-TR" sz="1100" b="1" dirty="0"/>
              <a:t>Kapı ve pencereler</a:t>
            </a:r>
          </a:p>
          <a:p>
            <a:pPr marL="171450" indent="-171450">
              <a:buFont typeface="Wingdings" pitchFamily="2" charset="2"/>
              <a:buChar char="Ø"/>
            </a:pPr>
            <a:r>
              <a:rPr lang="tr-TR" sz="1100" b="1" dirty="0"/>
              <a:t>Çatılar</a:t>
            </a:r>
          </a:p>
          <a:p>
            <a:pPr marL="171450" indent="-171450">
              <a:buFont typeface="Wingdings" pitchFamily="2" charset="2"/>
              <a:buChar char="Ø"/>
            </a:pPr>
            <a:r>
              <a:rPr lang="tr-TR" sz="1100" b="1" dirty="0"/>
              <a:t>Çıkmalar</a:t>
            </a:r>
          </a:p>
          <a:p>
            <a:pPr marL="171450" indent="-171450">
              <a:buFont typeface="Wingdings" pitchFamily="2" charset="2"/>
              <a:buChar char="Ø"/>
            </a:pPr>
            <a:r>
              <a:rPr lang="tr-TR" sz="1100" b="1" dirty="0"/>
              <a:t>Saçaklar</a:t>
            </a:r>
          </a:p>
          <a:p>
            <a:pPr marL="171450" indent="-171450">
              <a:buFont typeface="Wingdings" pitchFamily="2" charset="2"/>
              <a:buChar char="Ø"/>
            </a:pPr>
            <a:r>
              <a:rPr lang="tr-TR" sz="1100" b="1" dirty="0"/>
              <a:t>Bahçe duvarları</a:t>
            </a:r>
          </a:p>
          <a:p>
            <a:pPr marL="171450" indent="-171450">
              <a:buFont typeface="Wingdings" pitchFamily="2" charset="2"/>
              <a:buChar char="Ø"/>
            </a:pPr>
            <a:r>
              <a:rPr lang="tr-TR" sz="1100" b="1" dirty="0"/>
              <a:t>Kapıcı dairesi, bekçi odası ve kontrol kulübeleri </a:t>
            </a:r>
            <a:r>
              <a:rPr lang="tr-TR" sz="1100" b="1" dirty="0" err="1"/>
              <a:t>Portikler</a:t>
            </a:r>
            <a:endParaRPr lang="tr-TR" sz="1100" b="1" dirty="0"/>
          </a:p>
          <a:p>
            <a:pPr marL="171450" indent="-171450">
              <a:buFont typeface="Wingdings" pitchFamily="2" charset="2"/>
              <a:buChar char="Ø"/>
            </a:pPr>
            <a:r>
              <a:rPr lang="tr-TR" sz="1100" b="1" dirty="0"/>
              <a:t>Fırınlar</a:t>
            </a:r>
          </a:p>
          <a:p>
            <a:pPr marL="171450" indent="-171450">
              <a:buFont typeface="Wingdings" pitchFamily="2" charset="2"/>
              <a:buChar char="Ø"/>
            </a:pPr>
            <a:r>
              <a:rPr lang="tr-TR" sz="1100" b="1" dirty="0"/>
              <a:t>Pasajlar ve alışveriş merkezleri</a:t>
            </a:r>
          </a:p>
          <a:p>
            <a:pPr marL="171450" indent="-171450">
              <a:buFont typeface="Wingdings" pitchFamily="2" charset="2"/>
              <a:buChar char="Ø"/>
            </a:pPr>
            <a:r>
              <a:rPr lang="tr-TR" sz="1100" b="1" dirty="0"/>
              <a:t>Tuvaletler</a:t>
            </a:r>
          </a:p>
          <a:p>
            <a:pPr marL="171450" indent="-171450">
              <a:buFont typeface="Wingdings" pitchFamily="2" charset="2"/>
              <a:buChar char="Ø"/>
            </a:pPr>
            <a:r>
              <a:rPr lang="tr-TR" sz="1100" b="1" dirty="0"/>
              <a:t>Çay ocakları</a:t>
            </a:r>
          </a:p>
          <a:p>
            <a:pPr marL="171450" indent="-171450">
              <a:buFont typeface="Wingdings" pitchFamily="2" charset="2"/>
              <a:buChar char="Ø"/>
            </a:pPr>
            <a:r>
              <a:rPr lang="tr-TR" sz="1100" b="1" dirty="0"/>
              <a:t>Yığma, ahşap ve kâgir yapılarda aranan şartlar</a:t>
            </a:r>
          </a:p>
          <a:p>
            <a:pPr marL="171450" indent="-171450">
              <a:buFont typeface="Wingdings" pitchFamily="2" charset="2"/>
              <a:buChar char="Ø"/>
            </a:pPr>
            <a:r>
              <a:rPr lang="tr-TR" sz="1100" b="1" dirty="0"/>
              <a:t>Bodrumlar</a:t>
            </a:r>
          </a:p>
          <a:p>
            <a:pPr marL="171450" indent="-171450">
              <a:buFont typeface="Wingdings" pitchFamily="2" charset="2"/>
              <a:buChar char="Ø"/>
            </a:pPr>
            <a:r>
              <a:rPr lang="tr-TR" sz="1100" b="1" dirty="0"/>
              <a:t>Müştemilatlar</a:t>
            </a:r>
          </a:p>
          <a:p>
            <a:pPr marL="171450" indent="-171450">
              <a:buFont typeface="Wingdings" pitchFamily="2" charset="2"/>
              <a:buChar char="Ø"/>
            </a:pPr>
            <a:r>
              <a:rPr lang="tr-TR" sz="1100" b="1" dirty="0"/>
              <a:t>Paratonerler</a:t>
            </a:r>
          </a:p>
          <a:p>
            <a:pPr marL="171450" indent="-171450">
              <a:buFont typeface="Wingdings" pitchFamily="2" charset="2"/>
              <a:buChar char="Ø"/>
            </a:pPr>
            <a:endParaRPr lang="tr-TR" sz="1100" b="1" dirty="0"/>
          </a:p>
          <a:p>
            <a:pPr marL="171450" indent="-171450">
              <a:buFont typeface="Wingdings" pitchFamily="2" charset="2"/>
              <a:buChar char="Ø"/>
            </a:pPr>
            <a:endParaRPr lang="tr-TR" sz="1100" b="1" dirty="0"/>
          </a:p>
          <a:p>
            <a:pPr marL="171450" indent="-171450">
              <a:buFont typeface="Wingdings" pitchFamily="2" charset="2"/>
              <a:buChar char="Ø"/>
            </a:pPr>
            <a:endParaRPr lang="tr-TR" sz="1100" b="1" dirty="0"/>
          </a:p>
          <a:p>
            <a:pPr marL="171450" indent="-171450">
              <a:buFont typeface="Wingdings" pitchFamily="2" charset="2"/>
              <a:buChar char="Ø"/>
            </a:pPr>
            <a:endParaRPr lang="tr-TR" sz="1100" b="1" dirty="0"/>
          </a:p>
          <a:p>
            <a:endParaRPr lang="tr-TR" sz="1100" b="1" dirty="0"/>
          </a:p>
          <a:p>
            <a:endParaRPr lang="tr-TR" sz="1100" b="1" dirty="0"/>
          </a:p>
          <a:p>
            <a:endParaRPr lang="tr-TR" sz="1100" b="1" dirty="0"/>
          </a:p>
        </p:txBody>
      </p:sp>
      <p:sp>
        <p:nvSpPr>
          <p:cNvPr id="6" name="Dikdörtgen 5"/>
          <p:cNvSpPr/>
          <p:nvPr/>
        </p:nvSpPr>
        <p:spPr>
          <a:xfrm>
            <a:off x="6119664" y="0"/>
            <a:ext cx="3024336" cy="2970044"/>
          </a:xfrm>
          <a:prstGeom prst="rect">
            <a:avLst/>
          </a:prstGeom>
        </p:spPr>
        <p:txBody>
          <a:bodyPr wrap="square">
            <a:spAutoFit/>
          </a:bodyPr>
          <a:lstStyle/>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a:p>
            <a:endParaRPr lang="tr-TR" sz="1100" b="1" dirty="0"/>
          </a:p>
        </p:txBody>
      </p:sp>
      <p:sp>
        <p:nvSpPr>
          <p:cNvPr id="8" name="Dikdörtgen 7"/>
          <p:cNvSpPr/>
          <p:nvPr/>
        </p:nvSpPr>
        <p:spPr>
          <a:xfrm>
            <a:off x="5724128" y="173240"/>
            <a:ext cx="3558196" cy="6863417"/>
          </a:xfrm>
          <a:prstGeom prst="rect">
            <a:avLst/>
          </a:prstGeom>
        </p:spPr>
        <p:txBody>
          <a:bodyPr wrap="square">
            <a:spAutoFit/>
          </a:bodyPr>
          <a:lstStyle/>
          <a:p>
            <a:r>
              <a:rPr lang="tr-TR" sz="1100" b="1" dirty="0">
                <a:solidFill>
                  <a:srgbClr val="000099"/>
                </a:solidFill>
              </a:rPr>
              <a:t>ALTINCI BÖLÜM</a:t>
            </a:r>
          </a:p>
          <a:p>
            <a:r>
              <a:rPr lang="tr-TR" sz="1100" b="1" dirty="0"/>
              <a:t>Projeler ve Yapı İzin Belgeleri</a:t>
            </a:r>
          </a:p>
          <a:p>
            <a:pPr marL="171450" indent="-171450">
              <a:buFont typeface="Wingdings" pitchFamily="2" charset="2"/>
              <a:buChar char="Ø"/>
            </a:pPr>
            <a:r>
              <a:rPr lang="tr-TR" sz="1100" b="1" dirty="0"/>
              <a:t>Yapı ruhsatına ilişkin genel hükümler</a:t>
            </a:r>
          </a:p>
          <a:p>
            <a:pPr marL="171450" indent="-171450">
              <a:buFont typeface="Wingdings" pitchFamily="2" charset="2"/>
              <a:buChar char="Ø"/>
            </a:pPr>
            <a:r>
              <a:rPr lang="tr-TR" sz="1100" b="1" dirty="0"/>
              <a:t>Yapı ruhsatı işlemleri</a:t>
            </a:r>
          </a:p>
          <a:p>
            <a:pPr marL="171450" indent="-171450">
              <a:buFont typeface="Wingdings" pitchFamily="2" charset="2"/>
              <a:buChar char="Ø"/>
            </a:pPr>
            <a:r>
              <a:rPr lang="tr-TR" sz="1100" b="1" dirty="0"/>
              <a:t>Kamu alanlarında yapılacak yapılarda ruhsat</a:t>
            </a:r>
          </a:p>
          <a:p>
            <a:pPr marL="171450" indent="-171450">
              <a:buFont typeface="Wingdings" pitchFamily="2" charset="2"/>
              <a:buChar char="Ø"/>
            </a:pPr>
            <a:r>
              <a:rPr lang="tr-TR" sz="1100" b="1" dirty="0"/>
              <a:t>Yapı projeleri</a:t>
            </a:r>
          </a:p>
          <a:p>
            <a:pPr marL="171450" indent="-171450">
              <a:buFont typeface="Wingdings" pitchFamily="2" charset="2"/>
              <a:buChar char="Ø"/>
            </a:pPr>
            <a:r>
              <a:rPr lang="tr-TR" sz="1100" b="1" dirty="0"/>
              <a:t>Esaslı tadilat</a:t>
            </a:r>
          </a:p>
          <a:p>
            <a:pPr marL="171450" indent="-171450">
              <a:buFont typeface="Wingdings" pitchFamily="2" charset="2"/>
              <a:buChar char="Ø"/>
            </a:pPr>
            <a:r>
              <a:rPr lang="tr-TR" sz="1100" b="1" dirty="0"/>
              <a:t>Yapı ruhsatı gerekmeyen </a:t>
            </a:r>
            <a:r>
              <a:rPr lang="tr-TR" sz="1100" b="1" dirty="0" err="1"/>
              <a:t>inşai</a:t>
            </a:r>
            <a:r>
              <a:rPr lang="tr-TR" sz="1100" b="1" dirty="0"/>
              <a:t> faaliyetler</a:t>
            </a:r>
          </a:p>
          <a:p>
            <a:pPr marL="171450" indent="-171450">
              <a:buFont typeface="Wingdings" pitchFamily="2" charset="2"/>
              <a:buChar char="Ø"/>
            </a:pPr>
            <a:r>
              <a:rPr lang="tr-TR" sz="1100" b="1" dirty="0"/>
              <a:t>İstinat duvarları</a:t>
            </a:r>
          </a:p>
          <a:p>
            <a:pPr marL="171450" indent="-171450">
              <a:buFont typeface="Wingdings" pitchFamily="2" charset="2"/>
              <a:buChar char="Ø"/>
            </a:pPr>
            <a:r>
              <a:rPr lang="tr-TR" sz="1100" b="1" dirty="0"/>
              <a:t>Muvakkat yapı</a:t>
            </a:r>
          </a:p>
          <a:p>
            <a:pPr marL="171450" indent="-171450">
              <a:buFont typeface="Wingdings" pitchFamily="2" charset="2"/>
              <a:buChar char="Ø"/>
            </a:pPr>
            <a:r>
              <a:rPr lang="tr-TR" sz="1100" b="1" dirty="0"/>
              <a:t>Elektronik haberleşme istasyonları</a:t>
            </a:r>
          </a:p>
          <a:p>
            <a:pPr marL="171450" indent="-171450">
              <a:buFont typeface="Wingdings" pitchFamily="2" charset="2"/>
              <a:buChar char="Ø"/>
            </a:pPr>
            <a:r>
              <a:rPr lang="tr-TR" sz="1100" b="1" dirty="0"/>
              <a:t>Şantiye binaları</a:t>
            </a:r>
          </a:p>
          <a:p>
            <a:pPr marL="171450" indent="-171450">
              <a:buFont typeface="Wingdings" pitchFamily="2" charset="2"/>
              <a:buChar char="Ø"/>
            </a:pPr>
            <a:r>
              <a:rPr lang="tr-TR" sz="1100" b="1" dirty="0"/>
              <a:t>Yapı kullanma izni</a:t>
            </a:r>
          </a:p>
          <a:p>
            <a:pPr marL="171450" indent="-171450">
              <a:buFont typeface="Wingdings" pitchFamily="2" charset="2"/>
              <a:buChar char="Ø"/>
            </a:pPr>
            <a:r>
              <a:rPr lang="tr-TR" sz="1100" b="1" dirty="0"/>
              <a:t>Yapı kullanma izinlerinde başvuru sahibinden bilgi ve belge istenmesine ilişkin esaslar</a:t>
            </a:r>
          </a:p>
          <a:p>
            <a:pPr marL="171450" indent="-171450">
              <a:buFont typeface="Wingdings" pitchFamily="2" charset="2"/>
              <a:buChar char="Ø"/>
            </a:pPr>
            <a:r>
              <a:rPr lang="tr-TR" sz="1100" b="1" dirty="0"/>
              <a:t>Mimari estetik komisyonları</a:t>
            </a:r>
          </a:p>
          <a:p>
            <a:pPr marL="171450" indent="-171450">
              <a:buFont typeface="Wingdings" pitchFamily="2" charset="2"/>
              <a:buChar char="Ø"/>
            </a:pPr>
            <a:endParaRPr lang="tr-TR" sz="1100" b="1" dirty="0"/>
          </a:p>
          <a:p>
            <a:r>
              <a:rPr lang="tr-TR" sz="1100" b="1" dirty="0">
                <a:solidFill>
                  <a:srgbClr val="000099"/>
                </a:solidFill>
              </a:rPr>
              <a:t>YEDİNCİ BÖLÜM</a:t>
            </a:r>
          </a:p>
          <a:p>
            <a:r>
              <a:rPr lang="tr-TR" sz="1100" b="1" dirty="0"/>
              <a:t>Denetime Dair Hükümler</a:t>
            </a:r>
          </a:p>
          <a:p>
            <a:pPr marL="171450" indent="-171450">
              <a:buFont typeface="Wingdings" pitchFamily="2" charset="2"/>
              <a:buChar char="Ø"/>
            </a:pPr>
            <a:r>
              <a:rPr lang="tr-TR" sz="1100" b="1" dirty="0"/>
              <a:t>Bakanlığın denetim yetkisi</a:t>
            </a:r>
          </a:p>
          <a:p>
            <a:pPr marL="171450" indent="-171450">
              <a:buFont typeface="Wingdings" pitchFamily="2" charset="2"/>
              <a:buChar char="Ø"/>
            </a:pPr>
            <a:r>
              <a:rPr lang="tr-TR" sz="1100" b="1" dirty="0"/>
              <a:t>Fenni mesuliyet</a:t>
            </a:r>
          </a:p>
          <a:p>
            <a:pPr marL="171450" indent="-171450">
              <a:buFont typeface="Wingdings" pitchFamily="2" charset="2"/>
              <a:buChar char="Ø"/>
            </a:pPr>
            <a:endParaRPr lang="tr-TR" sz="1100" b="1" dirty="0"/>
          </a:p>
          <a:p>
            <a:endParaRPr lang="tr-TR" sz="1100" b="1" dirty="0"/>
          </a:p>
          <a:p>
            <a:r>
              <a:rPr lang="tr-TR" sz="1100" b="1" dirty="0">
                <a:solidFill>
                  <a:srgbClr val="000099"/>
                </a:solidFill>
              </a:rPr>
              <a:t>SEKİZİNCİ BÖLÜM</a:t>
            </a:r>
          </a:p>
          <a:p>
            <a:r>
              <a:rPr lang="tr-TR" sz="1100" b="1" dirty="0"/>
              <a:t>Yönetmeliğin uygulanmasına ilişkin esaslar</a:t>
            </a:r>
          </a:p>
          <a:p>
            <a:pPr marL="171450" indent="-171450">
              <a:buFont typeface="Wingdings" pitchFamily="2" charset="2"/>
              <a:buChar char="Ø"/>
            </a:pPr>
            <a:r>
              <a:rPr lang="tr-TR" sz="1100" b="1" dirty="0"/>
              <a:t>Yönetmeliğin uygulanmasına ilişkin esaslar</a:t>
            </a:r>
          </a:p>
          <a:p>
            <a:pPr marL="171450" indent="-171450">
              <a:buFont typeface="Wingdings" pitchFamily="2" charset="2"/>
              <a:buChar char="Ø"/>
            </a:pPr>
            <a:endParaRPr lang="tr-TR" sz="1100" b="1" dirty="0"/>
          </a:p>
          <a:p>
            <a:r>
              <a:rPr lang="tr-TR" sz="1100" b="1" dirty="0">
                <a:solidFill>
                  <a:srgbClr val="000099"/>
                </a:solidFill>
              </a:rPr>
              <a:t>DOKUZUNCU BÖLÜM</a:t>
            </a:r>
          </a:p>
          <a:p>
            <a:r>
              <a:rPr lang="tr-TR" sz="1100" b="1" dirty="0"/>
              <a:t>Çeşitli ve Son Hükümler</a:t>
            </a:r>
          </a:p>
          <a:p>
            <a:pPr marL="171450" indent="-171450">
              <a:buFont typeface="Wingdings" pitchFamily="2" charset="2"/>
              <a:buChar char="Ø"/>
            </a:pPr>
            <a:r>
              <a:rPr lang="tr-TR" sz="1100" b="1" dirty="0"/>
              <a:t>Yürürlükten kaldırılan yönetmelik</a:t>
            </a:r>
          </a:p>
          <a:p>
            <a:pPr marL="171450" indent="-171450">
              <a:buFont typeface="Wingdings" pitchFamily="2" charset="2"/>
              <a:buChar char="Ø"/>
            </a:pPr>
            <a:r>
              <a:rPr lang="tr-TR" sz="1100" b="1" dirty="0"/>
              <a:t>Bakanlık denetçilerinin yetkilendirilmesi ve özellikleri</a:t>
            </a:r>
          </a:p>
          <a:p>
            <a:pPr marL="171450" indent="-171450">
              <a:buFont typeface="Wingdings" pitchFamily="2" charset="2"/>
              <a:buChar char="Ø"/>
            </a:pPr>
            <a:r>
              <a:rPr lang="tr-TR" sz="1100" b="1" dirty="0"/>
              <a:t>Mevcut teşekkül Mevcut yapı ruhsatı başvuruları</a:t>
            </a:r>
          </a:p>
          <a:p>
            <a:pPr marL="171450" indent="-171450">
              <a:buFont typeface="Wingdings" pitchFamily="2" charset="2"/>
              <a:buChar char="Ø"/>
            </a:pPr>
            <a:r>
              <a:rPr lang="tr-TR" sz="1100" b="1" dirty="0"/>
              <a:t>Yürürlük</a:t>
            </a:r>
          </a:p>
          <a:p>
            <a:pPr marL="171450" indent="-171450">
              <a:buFont typeface="Wingdings" pitchFamily="2" charset="2"/>
              <a:buChar char="Ø"/>
            </a:pPr>
            <a:r>
              <a:rPr lang="tr-TR" sz="1100" b="1" dirty="0"/>
              <a:t>Yürütme</a:t>
            </a:r>
          </a:p>
          <a:p>
            <a:pPr marL="171450" indent="-171450">
              <a:buFont typeface="Wingdings" pitchFamily="2" charset="2"/>
              <a:buChar char="Ø"/>
            </a:pPr>
            <a:endParaRPr lang="tr-TR" sz="1100" b="1" dirty="0"/>
          </a:p>
          <a:p>
            <a:endParaRPr lang="tr-TR" sz="1100" b="1" dirty="0"/>
          </a:p>
          <a:p>
            <a:pPr marL="171450" indent="-171450">
              <a:buFont typeface="Wingdings" pitchFamily="2" charset="2"/>
              <a:buChar char="Ø"/>
            </a:pPr>
            <a:endParaRPr lang="tr-TR" sz="1100" b="1" dirty="0"/>
          </a:p>
          <a:p>
            <a:pPr marL="171450" indent="-171450">
              <a:buFont typeface="Wingdings" pitchFamily="2" charset="2"/>
              <a:buChar char="Ø"/>
            </a:pPr>
            <a:endParaRPr lang="tr-TR" sz="1100" b="1" dirty="0"/>
          </a:p>
          <a:p>
            <a:pPr marL="171450" indent="-171450">
              <a:buFont typeface="Wingdings" pitchFamily="2" charset="2"/>
              <a:buChar char="Ø"/>
            </a:pPr>
            <a:endParaRPr lang="tr-TR" sz="1100" b="1" dirty="0"/>
          </a:p>
          <a:p>
            <a:endParaRPr lang="tr-TR" sz="1100" b="1" dirty="0"/>
          </a:p>
        </p:txBody>
      </p:sp>
      <p:sp>
        <p:nvSpPr>
          <p:cNvPr id="2" name="Slayt Numarası Yer Tutucusu 1">
            <a:extLst>
              <a:ext uri="{FF2B5EF4-FFF2-40B4-BE49-F238E27FC236}">
                <a16:creationId xmlns:a16="http://schemas.microsoft.com/office/drawing/2014/main" id="{9413E079-42EF-497D-8BF1-3A1F8A83CF13}"/>
              </a:ext>
            </a:extLst>
          </p:cNvPr>
          <p:cNvSpPr>
            <a:spLocks noGrp="1"/>
          </p:cNvSpPr>
          <p:nvPr>
            <p:ph type="sldNum" sz="quarter" idx="12"/>
          </p:nvPr>
        </p:nvSpPr>
        <p:spPr/>
        <p:txBody>
          <a:bodyPr/>
          <a:lstStyle/>
          <a:p>
            <a:fld id="{84C56707-5A04-4981-8DAB-CB376A682A44}" type="slidenum">
              <a:rPr lang="tr-TR" smtClean="0"/>
              <a:t>3</a:t>
            </a:fld>
            <a:endParaRPr lang="tr-TR"/>
          </a:p>
        </p:txBody>
      </p:sp>
      <p:sp>
        <p:nvSpPr>
          <p:cNvPr id="7" name="Alt Bilgi Yer Tutucusu 6">
            <a:extLst>
              <a:ext uri="{FF2B5EF4-FFF2-40B4-BE49-F238E27FC236}">
                <a16:creationId xmlns:a16="http://schemas.microsoft.com/office/drawing/2014/main" id="{32AFF862-F4B1-4FAA-905D-5DC942C4C4C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8585005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dirty="0"/>
          </a:p>
          <a:p>
            <a:pPr marL="0" indent="0">
              <a:buNone/>
            </a:pPr>
            <a:r>
              <a:rPr lang="tr-TR" sz="1600" dirty="0"/>
              <a:t>(9)   Kamu kurum ve kuruluşlarınca yapılacak veya yaptırılacak yapılara; imar planlarında o maksada tahsis edilmiş olmak, plan ve mevzuata aykırı olmamak üzere mimari, statik, tesisat fenni mesuliyeti ve her türlü sorumlulukların bu kamu kurum ve kuruluşlarınca üstlenilmesi ve mülkiyetin belgelenmesi kaydıyla </a:t>
            </a:r>
            <a:r>
              <a:rPr lang="tr-TR" sz="1600" dirty="0" err="1"/>
              <a:t>avan</a:t>
            </a:r>
            <a:r>
              <a:rPr lang="tr-TR" sz="1600" dirty="0"/>
              <a:t> projeye göre yapı ruhsatı, ilgili kamu kurumlarının geçici kabulünü müteakip yapı kullanma izin belgesi talep üzerine ilgili idaresince düzenlenir.</a:t>
            </a:r>
          </a:p>
          <a:p>
            <a:pPr marL="0" indent="0">
              <a:buNone/>
            </a:pPr>
            <a:endParaRPr lang="tr-TR" sz="1600" dirty="0"/>
          </a:p>
          <a:p>
            <a:pPr marL="0" indent="0">
              <a:buNone/>
            </a:pPr>
            <a:r>
              <a:rPr lang="tr-TR" sz="1600" dirty="0"/>
              <a:t>(10) İmar planlarında su taşkın alanları için Devlet Su İşleri Genel Müdürlüğü veya su ve kanalizasyon idareleri tarafından su taşkın analizi yapılarak belirlenen </a:t>
            </a:r>
            <a:r>
              <a:rPr lang="tr-TR" sz="1600" dirty="0" err="1"/>
              <a:t>kret</a:t>
            </a:r>
            <a:r>
              <a:rPr lang="tr-TR" sz="1600" dirty="0"/>
              <a:t> kotuna 1.50 metre ilave edilerek tespit edilen kotun altı iskân edilemez. Hiçbir şekilde bu seviyenin altında otopark giriş-çıkışı, kapı ve pencere gibi herhangi bir boşluk bırakılamaz ve açılamaz. Tereddüde düşülen konularda Devlet Su İşleri Genel Müdürlüğü veya ilgili su ve kanalizasyon idaresinin görüşüne göre uygulama yapılır.</a:t>
            </a:r>
          </a:p>
          <a:p>
            <a:pPr marL="0" indent="0">
              <a:buNone/>
            </a:pPr>
            <a:endParaRPr lang="tr-TR" sz="1600" dirty="0"/>
          </a:p>
          <a:p>
            <a:pPr marL="0" indent="0">
              <a:buNone/>
            </a:pPr>
            <a:r>
              <a:rPr lang="tr-TR" sz="1600" dirty="0"/>
              <a:t>(11)  Yeni yapılacak binalarda uygulama imar planında veya planda olmaması halinde bu Yönetmelikte gösterilen kat adedi veya bina yüksekliği aşılamaz. Hiçbir koşulda hava mânia kriterleri aşılamaz, planda veya planda belirtilmemişse bu Yönetmelikte belirtilen kat adedi, kat yükseklikleri azaltılmak suretiyle arttırılamaz, bu suretle yapı yoğunluğu artırılamaz.</a:t>
            </a:r>
          </a:p>
          <a:p>
            <a:pPr marL="0" indent="0">
              <a:buNone/>
            </a:pPr>
            <a:endParaRPr lang="tr-TR" sz="1600" dirty="0"/>
          </a:p>
          <a:p>
            <a:pPr marL="0" indent="0">
              <a:buNone/>
            </a:pPr>
            <a:r>
              <a:rPr lang="tr-TR" sz="1600" dirty="0"/>
              <a:t>(12) Bir parselin bulunduğu imar adasına ait parselasyon planı yapılıp belediye encümenince kabul edilip tapuya tescil edilmeden o adadaki herhangi bir parsele yapı ruhsatı verilemez.</a:t>
            </a:r>
          </a:p>
          <a:p>
            <a:pPr marL="0" indent="0">
              <a:buNone/>
            </a:pPr>
            <a:endParaRPr lang="tr-TR" sz="1600" dirty="0"/>
          </a:p>
          <a:p>
            <a:pPr marL="0" indent="0">
              <a:buNone/>
            </a:pPr>
            <a:r>
              <a:rPr lang="tr-TR" sz="1600" dirty="0"/>
              <a:t>(13) Koruma amaçlı imar planlarında parselasyon planı yapılması mümkün olmayan durumlar hariç olmak üzere, imar adasında parselasyon planı yapılmadan bu adadaki parsellerde ifraz ve tevhit yapılamaz.</a:t>
            </a:r>
          </a:p>
        </p:txBody>
      </p:sp>
      <p:sp>
        <p:nvSpPr>
          <p:cNvPr id="2" name="Slayt Numarası Yer Tutucusu 1">
            <a:extLst>
              <a:ext uri="{FF2B5EF4-FFF2-40B4-BE49-F238E27FC236}">
                <a16:creationId xmlns:a16="http://schemas.microsoft.com/office/drawing/2014/main" id="{E02C05D4-3DA2-4D1F-A201-F242E2FEDCAC}"/>
              </a:ext>
            </a:extLst>
          </p:cNvPr>
          <p:cNvSpPr>
            <a:spLocks noGrp="1"/>
          </p:cNvSpPr>
          <p:nvPr>
            <p:ph type="sldNum" sz="quarter" idx="12"/>
          </p:nvPr>
        </p:nvSpPr>
        <p:spPr/>
        <p:txBody>
          <a:bodyPr/>
          <a:lstStyle/>
          <a:p>
            <a:fld id="{84C56707-5A04-4981-8DAB-CB376A682A44}" type="slidenum">
              <a:rPr lang="tr-TR" smtClean="0"/>
              <a:t>30</a:t>
            </a:fld>
            <a:endParaRPr lang="tr-TR"/>
          </a:p>
        </p:txBody>
      </p:sp>
      <p:sp>
        <p:nvSpPr>
          <p:cNvPr id="4" name="Alt Bilgi Yer Tutucusu 3">
            <a:extLst>
              <a:ext uri="{FF2B5EF4-FFF2-40B4-BE49-F238E27FC236}">
                <a16:creationId xmlns:a16="http://schemas.microsoft.com/office/drawing/2014/main" id="{A4985DFF-443A-4A98-9E63-43DED4078B07}"/>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7069217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dirty="0"/>
          </a:p>
          <a:p>
            <a:pPr marL="0" indent="0">
              <a:buNone/>
            </a:pPr>
            <a:r>
              <a:rPr lang="tr-TR" sz="1600" dirty="0"/>
              <a:t>(14) İfraz suretiyle yola cephesi olmayan parsel oluşturulamaz. Yola cephesi olmayan parsellere yapı ruhsatı düzenlenemez. Kanunun 18 inci maddesinin uygulanamadığı hallerde yola cephesi bulunan parsellerden herhangi biri ile tevhit edilmesi mecburidir. Ancak, bu Yönetmeliğin yürürlüğe girmesinden önce; mevcut planlarla oluşmuş, bitişik boş parseli bulunmayan, fiili teşekkül sebebiyle yola cephesi sağlanamayan parsellere; komşu parsellerden süresiz geçiş hakkı alınmış ve bu konuda tapu kayıtlarına şerh konulmuş olmak kaydıyla yapı ruhsatı düzenlenebilir.</a:t>
            </a:r>
          </a:p>
          <a:p>
            <a:pPr marL="0" indent="0">
              <a:buNone/>
            </a:pPr>
            <a:endParaRPr lang="tr-TR" sz="1600" dirty="0"/>
          </a:p>
          <a:p>
            <a:pPr marL="0" indent="0">
              <a:buNone/>
            </a:pPr>
            <a:r>
              <a:rPr lang="tr-TR" sz="1600" u="sng" dirty="0">
                <a:solidFill>
                  <a:srgbClr val="000099"/>
                </a:solidFill>
              </a:rPr>
              <a:t>(15) İlgili idareler; </a:t>
            </a:r>
            <a:r>
              <a:rPr lang="tr-TR" sz="1600" dirty="0">
                <a:solidFill>
                  <a:srgbClr val="000099"/>
                </a:solidFill>
              </a:rPr>
              <a:t>imar planlarında açıklanmamış ve bu Yönetmelikte yer almamış hususlarda ihtiyaca ve civarın karakterine göre uygulanacak şekli takdire, ayrıca uygun gördüğü yerlerde meclis kararı alarak yapıların estetiği, rengi, çatı ve cephe kaplaması, yöresel malzeme kullanılması ve yöresel mimarinin dikkate alınmasına ilişkin zorunluluk getirmeye yetkilidir.</a:t>
            </a:r>
          </a:p>
          <a:p>
            <a:pPr marL="0" indent="0">
              <a:buNone/>
            </a:pPr>
            <a:endParaRPr lang="tr-TR" sz="1600" dirty="0"/>
          </a:p>
          <a:p>
            <a:pPr marL="0" indent="0">
              <a:buNone/>
            </a:pPr>
            <a:r>
              <a:rPr lang="tr-TR" sz="1600" dirty="0"/>
              <a:t>(16)  Kanunun 4 üncü maddesi kapsamına giren özel kanunlarda aksine bir hüküm bulunmayan hallerde bu Yönetmelik hükümleri uygulanır.</a:t>
            </a:r>
          </a:p>
          <a:p>
            <a:pPr marL="0" indent="0">
              <a:buNone/>
            </a:pPr>
            <a:endParaRPr lang="tr-TR" sz="1600" dirty="0"/>
          </a:p>
          <a:p>
            <a:pPr marL="0" indent="0">
              <a:buNone/>
            </a:pPr>
            <a:r>
              <a:rPr lang="tr-TR" sz="1600" dirty="0"/>
              <a:t>(17)  Gelişme alanları ile kentsel dönüşüm ve gelişim alanları hariç, yerleşme alanlarında yapı ruhsatı düzenlenebilmesi için yol, su, kanalizasyon, elektrik gibi teknik altyapı hizmetlerinin götürülmüş olması şarttır.</a:t>
            </a:r>
          </a:p>
          <a:p>
            <a:pPr marL="0" indent="0">
              <a:buNone/>
            </a:pPr>
            <a:endParaRPr lang="tr-TR" sz="1600" dirty="0"/>
          </a:p>
          <a:p>
            <a:pPr marL="0" indent="0">
              <a:buNone/>
            </a:pPr>
            <a:r>
              <a:rPr lang="tr-TR" sz="1600" dirty="0"/>
              <a:t>(18) İlgili kurum ve kuruluşların, yerleşme alanlarında teknik altyapının götürülmesiyle ilgili gerekleri ivedilikle yerine getirmesi zorunludur.</a:t>
            </a:r>
          </a:p>
          <a:p>
            <a:pPr marL="0" indent="0">
              <a:buNone/>
            </a:pPr>
            <a:endParaRPr lang="tr-TR" sz="1600" dirty="0"/>
          </a:p>
          <a:p>
            <a:pPr marL="0" indent="0">
              <a:buNone/>
            </a:pPr>
            <a:r>
              <a:rPr lang="tr-TR" sz="1600" dirty="0"/>
              <a:t>(19)  Devletin güvenlik ve emniyeti ile harekât ve savunma bakımından gizlilik veya önem arz eden yapılar için hazırlanacak ve onaylanacak projelere ilişkin uygulamalar, öncelikle Kanunun 4 üncü maddesi kapsamında imzalanan protokol hükümlerine göre yapılır. Bu yapılar için bu Yönetmeliğin dördüncü ve beşinci bölümünde belirtilen ölçü ve hükümlere bağlı kalınması mecburiyeti yoktur.</a:t>
            </a:r>
          </a:p>
        </p:txBody>
      </p:sp>
      <p:sp>
        <p:nvSpPr>
          <p:cNvPr id="2" name="Slayt Numarası Yer Tutucusu 1">
            <a:extLst>
              <a:ext uri="{FF2B5EF4-FFF2-40B4-BE49-F238E27FC236}">
                <a16:creationId xmlns:a16="http://schemas.microsoft.com/office/drawing/2014/main" id="{62856ACD-35B5-47B9-B4DC-D8E66BB2CCD9}"/>
              </a:ext>
            </a:extLst>
          </p:cNvPr>
          <p:cNvSpPr>
            <a:spLocks noGrp="1"/>
          </p:cNvSpPr>
          <p:nvPr>
            <p:ph type="sldNum" sz="quarter" idx="12"/>
          </p:nvPr>
        </p:nvSpPr>
        <p:spPr/>
        <p:txBody>
          <a:bodyPr/>
          <a:lstStyle/>
          <a:p>
            <a:fld id="{84C56707-5A04-4981-8DAB-CB376A682A44}" type="slidenum">
              <a:rPr lang="tr-TR" smtClean="0"/>
              <a:t>31</a:t>
            </a:fld>
            <a:endParaRPr lang="tr-TR"/>
          </a:p>
        </p:txBody>
      </p:sp>
    </p:spTree>
    <p:extLst>
      <p:ext uri="{BB962C8B-B14F-4D97-AF65-F5344CB8AC3E}">
        <p14:creationId xmlns:p14="http://schemas.microsoft.com/office/powerpoint/2010/main" val="32348792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dirty="0">
              <a:solidFill>
                <a:srgbClr val="000099"/>
              </a:solidFill>
            </a:endParaRPr>
          </a:p>
          <a:p>
            <a:pPr marL="0" indent="0">
              <a:buNone/>
            </a:pPr>
            <a:r>
              <a:rPr lang="tr-TR" sz="1600" dirty="0">
                <a:solidFill>
                  <a:srgbClr val="000099"/>
                </a:solidFill>
              </a:rPr>
              <a:t>(20)  Yapı ruhsatı talep edilen projelerde ayrıca; afet, deprem, yangın, otopark, enerji verimliliği, sığınak, asansör, yapı malzemeleri, gürültüye karşı korunma, ısı ve su yalıtımı, yapı denetimi, iş güvenliği, iskele, erişilebilirlik ve çevre gibi konulardaki yapıya ilişkin hükümler içeren mevzuata da uyulur.</a:t>
            </a:r>
          </a:p>
          <a:p>
            <a:pPr marL="0" indent="0">
              <a:buNone/>
            </a:pPr>
            <a:endParaRPr lang="tr-TR" sz="1600" dirty="0"/>
          </a:p>
          <a:p>
            <a:pPr marL="0" indent="0">
              <a:buNone/>
            </a:pPr>
            <a:r>
              <a:rPr lang="tr-TR" sz="1600" dirty="0"/>
              <a:t>(21)  Hazırlanan projelerin öncelikle bu Yönetmelik ve bu Yönetmelikte atıfta bulunulan mevzuatın hükümlerine uyulmak kaydıyla Türk </a:t>
            </a:r>
            <a:r>
              <a:rPr lang="tr-TR" sz="1600" dirty="0" err="1"/>
              <a:t>Standardları</a:t>
            </a:r>
            <a:r>
              <a:rPr lang="tr-TR" sz="1600" dirty="0"/>
              <a:t> Enstitüsü (TSE) standartlarına uygun olarak hazırlanması zorunludur.</a:t>
            </a:r>
          </a:p>
          <a:p>
            <a:pPr marL="0" indent="0">
              <a:buNone/>
            </a:pPr>
            <a:endParaRPr lang="tr-TR" sz="1600" dirty="0"/>
          </a:p>
          <a:p>
            <a:pPr marL="0" indent="0">
              <a:buNone/>
            </a:pPr>
            <a:r>
              <a:rPr lang="tr-TR" sz="1600" dirty="0"/>
              <a:t>(22)  İlgili idare, erişilebilirlik mevzuat ve standartlarında getirilen hükümlere uymakla ve bunları uygulamakla yükümlüdür. Sahanlık, kat sahanlığı, ara sahanlık, merdiven, asansör, kapı ve koridor ölçüleri, rampa eğimleri, genişlikleri ile korkuluk ve küpeşteleri gibi bina içi erişimle ilgili mekânların ölçüleri bu Yönetmelikte belirtilen ölçülerden az olmamak üzere, erişilebilirlik standartlarına uygun olarak düzenlenir. Yapılı çevrede erişilebilirlik standartlarına uygun yönlendirme, bilgilendirme ve işaretlemelerin yapılması zorunludur. Ayrıca ilgili idare, yörenin koşullarını göz önünde bulundurarak engellilerle ilgili gerekli önlemleri almaya yetkilidir.</a:t>
            </a:r>
          </a:p>
          <a:p>
            <a:pPr marL="0" indent="0">
              <a:buNone/>
            </a:pPr>
            <a:endParaRPr lang="tr-TR" sz="1600" dirty="0"/>
          </a:p>
          <a:p>
            <a:pPr marL="0" indent="0">
              <a:buNone/>
            </a:pPr>
            <a:r>
              <a:rPr lang="tr-TR" sz="1600" dirty="0"/>
              <a:t>(23) İlgili idareden yol kotu belgesi ile yapı ruhsatı veya kazı izni alınmadan, tabii zeminde hiçbir şekilde kazı veya dolgu yapılamaz.</a:t>
            </a:r>
          </a:p>
          <a:p>
            <a:pPr marL="0" indent="0">
              <a:buNone/>
            </a:pPr>
            <a:endParaRPr lang="tr-TR" sz="1600" dirty="0"/>
          </a:p>
          <a:p>
            <a:pPr marL="0" indent="0">
              <a:buNone/>
            </a:pPr>
            <a:r>
              <a:rPr lang="tr-TR" sz="1600" dirty="0"/>
              <a:t>(24)  Yapı ruhsatı veya yapı kullanma izni alınmış yapılarda ruhsat eki projesine aykırı olarak bodrum katları açığa çıkarmak üzere kazı ve tesviye yapılamaz. Aksi takdirde Kanunun ilgili hükümlerine göre cezai işlem yapılır.</a:t>
            </a:r>
          </a:p>
        </p:txBody>
      </p:sp>
      <p:sp>
        <p:nvSpPr>
          <p:cNvPr id="2" name="Slayt Numarası Yer Tutucusu 1">
            <a:extLst>
              <a:ext uri="{FF2B5EF4-FFF2-40B4-BE49-F238E27FC236}">
                <a16:creationId xmlns:a16="http://schemas.microsoft.com/office/drawing/2014/main" id="{2131D00C-4790-418A-947F-8323729F697E}"/>
              </a:ext>
            </a:extLst>
          </p:cNvPr>
          <p:cNvSpPr>
            <a:spLocks noGrp="1"/>
          </p:cNvSpPr>
          <p:nvPr>
            <p:ph type="sldNum" sz="quarter" idx="12"/>
          </p:nvPr>
        </p:nvSpPr>
        <p:spPr/>
        <p:txBody>
          <a:bodyPr/>
          <a:lstStyle/>
          <a:p>
            <a:fld id="{84C56707-5A04-4981-8DAB-CB376A682A44}" type="slidenum">
              <a:rPr lang="tr-TR" smtClean="0"/>
              <a:t>32</a:t>
            </a:fld>
            <a:endParaRPr lang="tr-TR"/>
          </a:p>
        </p:txBody>
      </p:sp>
      <p:sp>
        <p:nvSpPr>
          <p:cNvPr id="4" name="Alt Bilgi Yer Tutucusu 3">
            <a:extLst>
              <a:ext uri="{FF2B5EF4-FFF2-40B4-BE49-F238E27FC236}">
                <a16:creationId xmlns:a16="http://schemas.microsoft.com/office/drawing/2014/main" id="{1ADF9D24-431E-4644-9CF4-9182A88C869A}"/>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4277981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dirty="0">
              <a:solidFill>
                <a:srgbClr val="000099"/>
              </a:solidFill>
            </a:endParaRPr>
          </a:p>
          <a:p>
            <a:pPr marL="0" indent="0">
              <a:buNone/>
            </a:pPr>
            <a:r>
              <a:rPr lang="tr-TR" sz="1600" dirty="0">
                <a:solidFill>
                  <a:srgbClr val="000099"/>
                </a:solidFill>
              </a:rPr>
              <a:t>(25) Her müstakil konutta en az; </a:t>
            </a:r>
          </a:p>
          <a:p>
            <a:pPr>
              <a:buFont typeface="Wingdings" pitchFamily="2" charset="2"/>
              <a:buChar char="v"/>
            </a:pPr>
            <a:r>
              <a:rPr lang="tr-TR" sz="1600" dirty="0">
                <a:solidFill>
                  <a:srgbClr val="000099"/>
                </a:solidFill>
              </a:rPr>
              <a:t>1 oturma odası, </a:t>
            </a:r>
          </a:p>
          <a:p>
            <a:pPr>
              <a:buFont typeface="Wingdings" pitchFamily="2" charset="2"/>
              <a:buChar char="v"/>
            </a:pPr>
            <a:r>
              <a:rPr lang="tr-TR" sz="1600" dirty="0">
                <a:solidFill>
                  <a:srgbClr val="000099"/>
                </a:solidFill>
              </a:rPr>
              <a:t>1 yatak odası, </a:t>
            </a:r>
          </a:p>
          <a:p>
            <a:pPr>
              <a:buFont typeface="Wingdings" pitchFamily="2" charset="2"/>
              <a:buChar char="v"/>
            </a:pPr>
            <a:r>
              <a:rPr lang="tr-TR" sz="1600" dirty="0">
                <a:solidFill>
                  <a:srgbClr val="000099"/>
                </a:solidFill>
              </a:rPr>
              <a:t>1 mutfak veya yemek pişirme yeri, </a:t>
            </a:r>
          </a:p>
          <a:p>
            <a:pPr>
              <a:buFont typeface="Wingdings" pitchFamily="2" charset="2"/>
              <a:buChar char="v"/>
            </a:pPr>
            <a:r>
              <a:rPr lang="tr-TR" sz="1600" dirty="0">
                <a:solidFill>
                  <a:srgbClr val="000099"/>
                </a:solidFill>
              </a:rPr>
              <a:t>1 banyo veya yıkanma yeri ve 1 tuvalet bulunur.</a:t>
            </a:r>
          </a:p>
          <a:p>
            <a:pPr marL="0" indent="0">
              <a:buNone/>
            </a:pPr>
            <a:endParaRPr lang="tr-TR" sz="1600" dirty="0">
              <a:solidFill>
                <a:srgbClr val="000099"/>
              </a:solidFill>
            </a:endParaRPr>
          </a:p>
          <a:p>
            <a:pPr marL="0" indent="0">
              <a:buNone/>
            </a:pPr>
            <a:r>
              <a:rPr lang="tr-TR" sz="1600" dirty="0">
                <a:solidFill>
                  <a:srgbClr val="000099"/>
                </a:solidFill>
              </a:rPr>
              <a:t>(26)  Açığa çıkan kat kazanmak ve kat sayısını artırmak amacıyla kot alınan nokta tespit edilemez. Kot alınan noktanın tespitinde bölge kat rejiminin aşılmaması ve sokak siluetinin korunması esastır. Yoldan kotlandırılan ve bina arka köşelerinin zemin hizasındaki kotu yola göre 3.50 metreden daha düşük olan binalar 11 inci madde hükümlerine göre kademelendirilir.</a:t>
            </a:r>
          </a:p>
          <a:p>
            <a:pPr marL="0" indent="0">
              <a:buNone/>
            </a:pPr>
            <a:endParaRPr lang="tr-TR" sz="1600" dirty="0">
              <a:solidFill>
                <a:srgbClr val="000099"/>
              </a:solidFill>
            </a:endParaRPr>
          </a:p>
          <a:p>
            <a:pPr marL="0" indent="0">
              <a:buNone/>
            </a:pPr>
            <a:r>
              <a:rPr lang="tr-TR" sz="1600" dirty="0">
                <a:solidFill>
                  <a:srgbClr val="000099"/>
                </a:solidFill>
              </a:rPr>
              <a:t>(27) Kat adedi 3 olan binalarda asansör yeri bırakılması, 4 ve daha fazla olanlarda ise asansör tesisi zorunludur</a:t>
            </a:r>
          </a:p>
        </p:txBody>
      </p:sp>
      <p:sp>
        <p:nvSpPr>
          <p:cNvPr id="2" name="Slayt Numarası Yer Tutucusu 1">
            <a:extLst>
              <a:ext uri="{FF2B5EF4-FFF2-40B4-BE49-F238E27FC236}">
                <a16:creationId xmlns:a16="http://schemas.microsoft.com/office/drawing/2014/main" id="{59494189-2D0A-44C7-A97C-2E92811DEA3D}"/>
              </a:ext>
            </a:extLst>
          </p:cNvPr>
          <p:cNvSpPr>
            <a:spLocks noGrp="1"/>
          </p:cNvSpPr>
          <p:nvPr>
            <p:ph type="sldNum" sz="quarter" idx="12"/>
          </p:nvPr>
        </p:nvSpPr>
        <p:spPr/>
        <p:txBody>
          <a:bodyPr/>
          <a:lstStyle/>
          <a:p>
            <a:fld id="{84C56707-5A04-4981-8DAB-CB376A682A44}" type="slidenum">
              <a:rPr lang="tr-TR" smtClean="0"/>
              <a:t>33</a:t>
            </a:fld>
            <a:endParaRPr lang="tr-TR"/>
          </a:p>
        </p:txBody>
      </p:sp>
      <p:sp>
        <p:nvSpPr>
          <p:cNvPr id="4" name="Alt Bilgi Yer Tutucusu 3">
            <a:extLst>
              <a:ext uri="{FF2B5EF4-FFF2-40B4-BE49-F238E27FC236}">
                <a16:creationId xmlns:a16="http://schemas.microsoft.com/office/drawing/2014/main" id="{A519E4C7-E327-41E4-85A7-75A4EB2699A3}"/>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2672089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0" y="0"/>
            <a:ext cx="9144000" cy="6858000"/>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tr-TR" sz="2000" dirty="0"/>
          </a:p>
        </p:txBody>
      </p:sp>
      <p:sp>
        <p:nvSpPr>
          <p:cNvPr id="4" name="Başlık 1"/>
          <p:cNvSpPr>
            <a:spLocks noGrp="1"/>
          </p:cNvSpPr>
          <p:nvPr>
            <p:ph type="title"/>
          </p:nvPr>
        </p:nvSpPr>
        <p:spPr>
          <a:xfrm>
            <a:off x="457200" y="1853952"/>
            <a:ext cx="8229600" cy="1143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tr-TR" sz="2000" b="1" dirty="0"/>
              <a:t>ÜÇÜNCÜ BÖLÜM</a:t>
            </a:r>
            <a:br>
              <a:rPr lang="tr-TR" sz="2000" dirty="0"/>
            </a:br>
            <a:r>
              <a:rPr lang="tr-TR" sz="2000" b="1" dirty="0"/>
              <a:t>Arsalara İlişkin Hükümler</a:t>
            </a:r>
            <a:endParaRPr lang="tr-TR" sz="2000" dirty="0"/>
          </a:p>
        </p:txBody>
      </p:sp>
      <p:sp>
        <p:nvSpPr>
          <p:cNvPr id="2" name="Slayt Numarası Yer Tutucusu 1">
            <a:extLst>
              <a:ext uri="{FF2B5EF4-FFF2-40B4-BE49-F238E27FC236}">
                <a16:creationId xmlns:a16="http://schemas.microsoft.com/office/drawing/2014/main" id="{771BD953-3D28-4E2B-866E-82B3CC79D82B}"/>
              </a:ext>
            </a:extLst>
          </p:cNvPr>
          <p:cNvSpPr>
            <a:spLocks noGrp="1"/>
          </p:cNvSpPr>
          <p:nvPr>
            <p:ph type="sldNum" sz="quarter" idx="12"/>
          </p:nvPr>
        </p:nvSpPr>
        <p:spPr/>
        <p:txBody>
          <a:bodyPr/>
          <a:lstStyle/>
          <a:p>
            <a:fld id="{84C56707-5A04-4981-8DAB-CB376A682A44}" type="slidenum">
              <a:rPr lang="tr-TR" smtClean="0"/>
              <a:t>34</a:t>
            </a:fld>
            <a:endParaRPr lang="tr-TR"/>
          </a:p>
        </p:txBody>
      </p:sp>
      <p:sp>
        <p:nvSpPr>
          <p:cNvPr id="6" name="Alt Bilgi Yer Tutucusu 5">
            <a:extLst>
              <a:ext uri="{FF2B5EF4-FFF2-40B4-BE49-F238E27FC236}">
                <a16:creationId xmlns:a16="http://schemas.microsoft.com/office/drawing/2014/main" id="{70F4E5C1-1020-4873-BBC1-DEF33CE01FB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7449654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Parsele ilişkin hükümler</a:t>
            </a:r>
          </a:p>
          <a:p>
            <a:pPr marL="0" indent="0">
              <a:buNone/>
            </a:pPr>
            <a:r>
              <a:rPr lang="tr-TR" sz="1600" b="1" dirty="0"/>
              <a:t>MADDE 8 </a:t>
            </a:r>
          </a:p>
          <a:p>
            <a:pPr marL="0" indent="0">
              <a:buNone/>
            </a:pPr>
            <a:r>
              <a:rPr lang="tr-TR" sz="1600" dirty="0"/>
              <a:t>(1) Parselasyon planına göre müstakil yapı yapılmasına müsait tapuya tescilli imar parseli oluşması ve mülkiyet değişikliği olmaması halinde; yapılaşma için, parselasyon planının tamamının tapuya tescil şartı beklenmez.</a:t>
            </a:r>
          </a:p>
          <a:p>
            <a:pPr marL="0" indent="0">
              <a:buNone/>
            </a:pPr>
            <a:r>
              <a:rPr lang="tr-TR" sz="1600" dirty="0"/>
              <a:t>(2) Parsel büyüklükleri hakkındaki hükümlere uymayan arsalar mevzuat hükümlerine göre yapı yapılmasına müsait hale getirilinceye kadar veya bu mümkün olmadığı takdirde kamulaştırılıncaya kadar, bu parsellerdeki mevzuatına uygun yapılmış mevcut yapıların olduğu gibi kullanılmasına, tadilatına veya imar planına aykırı olmamak kaydıyla işlev değişikliğine izin verilir.</a:t>
            </a:r>
          </a:p>
          <a:p>
            <a:pPr marL="0" indent="0">
              <a:buNone/>
            </a:pPr>
            <a:r>
              <a:rPr lang="tr-TR" sz="1600" dirty="0"/>
              <a:t>(3) Tamamı umumi hizmetlere ayrılan yerlere rastlayan veya kalan parçası plan ve bu Yönetmelik hükümlerine göre yapı yapılmasına müsait olmayan arsalar, kamulaştırılıncaya kadar sahipleri tarafından olduğu gibi kullanılmaya devam olunur.</a:t>
            </a:r>
          </a:p>
          <a:p>
            <a:pPr marL="0" indent="0">
              <a:buNone/>
            </a:pPr>
            <a:endParaRPr lang="tr-TR" sz="1600" dirty="0"/>
          </a:p>
          <a:p>
            <a:pPr marL="0" indent="0">
              <a:buNone/>
            </a:pPr>
            <a:r>
              <a:rPr lang="tr-TR" sz="1600" dirty="0">
                <a:solidFill>
                  <a:srgbClr val="000099"/>
                </a:solidFill>
              </a:rPr>
              <a:t>(4) Komşu parsellerin mevzuatına uygun olarak yapılaşmış olması nedeni ile müstakil kalan ve asgari parsel büyüklüklerine uymayan parsellere; fen, sanat ve sağlık kuralları ile bu Yönetmeliğin diğer hükümlerine uygun yapı yapılmasına izin verilir.</a:t>
            </a:r>
          </a:p>
          <a:p>
            <a:pPr marL="0" indent="0">
              <a:buNone/>
            </a:pPr>
            <a:endParaRPr lang="tr-TR" sz="1600" dirty="0">
              <a:solidFill>
                <a:srgbClr val="000099"/>
              </a:solidFill>
            </a:endParaRPr>
          </a:p>
          <a:p>
            <a:pPr marL="0" indent="0">
              <a:buNone/>
            </a:pPr>
            <a:r>
              <a:rPr lang="tr-TR" sz="1600" dirty="0">
                <a:solidFill>
                  <a:srgbClr val="000099"/>
                </a:solidFill>
              </a:rPr>
              <a:t>(5) </a:t>
            </a:r>
            <a:r>
              <a:rPr lang="tr-TR" sz="1600" dirty="0">
                <a:solidFill>
                  <a:srgbClr val="FF0000"/>
                </a:solidFill>
              </a:rPr>
              <a:t>İmar planında yapı nizamı belirlenmeyen hallerde ayrık nizam uygulanır.</a:t>
            </a:r>
          </a:p>
          <a:p>
            <a:pPr marL="0" indent="0">
              <a:buNone/>
            </a:pPr>
            <a:endParaRPr lang="tr-TR" sz="1600" dirty="0">
              <a:solidFill>
                <a:srgbClr val="000099"/>
              </a:solidFill>
            </a:endParaRPr>
          </a:p>
          <a:p>
            <a:pPr marL="0" indent="0">
              <a:buNone/>
            </a:pPr>
            <a:r>
              <a:rPr lang="tr-TR" sz="1600" dirty="0">
                <a:solidFill>
                  <a:srgbClr val="000099"/>
                </a:solidFill>
              </a:rPr>
              <a:t>(6) Birden fazla yapının inşa edilebileceği ve bu Yönetmeliğin yürürlüğe girmesinden önce onaylanmış olan uygulama imar planı kararı ile serbest nizam kararı verilen parsellerde, komşu parsellerde yer alan ve bu parsele en yakın yapıların yapı nizamlarına aykırı düşmemek koşuluyla, sadece bir tek nizam uygulanabileceği gibi ayrık, blok veya bitişik nizamdan ikisi veya üçü bir arada karma olarak uygulanabilir.</a:t>
            </a:r>
          </a:p>
          <a:p>
            <a:pPr>
              <a:buAutoNum type="arabicParenBoth" startAt="3"/>
            </a:pPr>
            <a:endParaRPr lang="tr-TR" sz="1600" dirty="0"/>
          </a:p>
          <a:p>
            <a:pPr>
              <a:buAutoNum type="arabicParenBoth" startAt="3"/>
            </a:pPr>
            <a:endParaRPr lang="tr-TR" sz="1600" dirty="0"/>
          </a:p>
        </p:txBody>
      </p:sp>
      <p:sp>
        <p:nvSpPr>
          <p:cNvPr id="2" name="Slayt Numarası Yer Tutucusu 1">
            <a:extLst>
              <a:ext uri="{FF2B5EF4-FFF2-40B4-BE49-F238E27FC236}">
                <a16:creationId xmlns:a16="http://schemas.microsoft.com/office/drawing/2014/main" id="{FB44D6E5-11E8-4BDF-B5B4-E005390995B0}"/>
              </a:ext>
            </a:extLst>
          </p:cNvPr>
          <p:cNvSpPr>
            <a:spLocks noGrp="1"/>
          </p:cNvSpPr>
          <p:nvPr>
            <p:ph type="sldNum" sz="quarter" idx="12"/>
          </p:nvPr>
        </p:nvSpPr>
        <p:spPr/>
        <p:txBody>
          <a:bodyPr/>
          <a:lstStyle/>
          <a:p>
            <a:fld id="{84C56707-5A04-4981-8DAB-CB376A682A44}" type="slidenum">
              <a:rPr lang="tr-TR" smtClean="0"/>
              <a:t>35</a:t>
            </a:fld>
            <a:endParaRPr lang="tr-TR"/>
          </a:p>
        </p:txBody>
      </p:sp>
      <p:sp>
        <p:nvSpPr>
          <p:cNvPr id="4" name="Alt Bilgi Yer Tutucusu 3">
            <a:extLst>
              <a:ext uri="{FF2B5EF4-FFF2-40B4-BE49-F238E27FC236}">
                <a16:creationId xmlns:a16="http://schemas.microsoft.com/office/drawing/2014/main" id="{BCF944B8-72A8-4291-9EF8-920378DBCC8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2304688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0" y="0"/>
            <a:ext cx="9144000" cy="6858000"/>
          </a:xfrm>
          <a:prstGeom prst="rect">
            <a:avLst/>
          </a:prstGeom>
          <a:noFill/>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tr-TR" sz="2000" dirty="0"/>
          </a:p>
        </p:txBody>
      </p:sp>
      <p:sp>
        <p:nvSpPr>
          <p:cNvPr id="2" name="Başlık 1"/>
          <p:cNvSpPr>
            <a:spLocks noGrp="1"/>
          </p:cNvSpPr>
          <p:nvPr>
            <p:ph type="title"/>
          </p:nvPr>
        </p:nvSpPr>
        <p:spPr>
          <a:xfrm>
            <a:off x="457200" y="1853952"/>
            <a:ext cx="8229600" cy="1143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r>
              <a:rPr lang="tr-TR" sz="2000" b="1" dirty="0"/>
              <a:t>DÖRDÜNCÜ BÖLÜM</a:t>
            </a:r>
            <a:br>
              <a:rPr lang="tr-TR" sz="2000" dirty="0"/>
            </a:br>
            <a:r>
              <a:rPr lang="tr-TR" sz="2000" b="1" dirty="0"/>
              <a:t>Yapılaşmaya İlişkin Hükümler</a:t>
            </a:r>
            <a:endParaRPr lang="tr-TR" sz="2000" dirty="0"/>
          </a:p>
        </p:txBody>
      </p:sp>
      <p:sp>
        <p:nvSpPr>
          <p:cNvPr id="4" name="Slayt Numarası Yer Tutucusu 3">
            <a:extLst>
              <a:ext uri="{FF2B5EF4-FFF2-40B4-BE49-F238E27FC236}">
                <a16:creationId xmlns:a16="http://schemas.microsoft.com/office/drawing/2014/main" id="{83C9A677-E1DF-491A-8EAA-37A34EE5DB0B}"/>
              </a:ext>
            </a:extLst>
          </p:cNvPr>
          <p:cNvSpPr>
            <a:spLocks noGrp="1"/>
          </p:cNvSpPr>
          <p:nvPr>
            <p:ph type="sldNum" sz="quarter" idx="12"/>
          </p:nvPr>
        </p:nvSpPr>
        <p:spPr/>
        <p:txBody>
          <a:bodyPr/>
          <a:lstStyle/>
          <a:p>
            <a:fld id="{84C56707-5A04-4981-8DAB-CB376A682A44}" type="slidenum">
              <a:rPr lang="tr-TR" smtClean="0"/>
              <a:t>36</a:t>
            </a:fld>
            <a:endParaRPr lang="tr-TR"/>
          </a:p>
        </p:txBody>
      </p:sp>
      <p:sp>
        <p:nvSpPr>
          <p:cNvPr id="6" name="Alt Bilgi Yer Tutucusu 5">
            <a:extLst>
              <a:ext uri="{FF2B5EF4-FFF2-40B4-BE49-F238E27FC236}">
                <a16:creationId xmlns:a16="http://schemas.microsoft.com/office/drawing/2014/main" id="{9A5E13F0-27DC-4FBE-A860-5AB72FFAF14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8741262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Binalara kot verilmesine ilişkin esaslar</a:t>
            </a:r>
          </a:p>
          <a:p>
            <a:pPr marL="0" indent="0">
              <a:buNone/>
            </a:pPr>
            <a:r>
              <a:rPr lang="tr-TR" sz="1600" b="1" dirty="0"/>
              <a:t>MADDE 10</a:t>
            </a:r>
          </a:p>
          <a:p>
            <a:pPr marL="0" indent="0">
              <a:buNone/>
            </a:pPr>
            <a:r>
              <a:rPr lang="tr-TR" sz="1600" dirty="0"/>
              <a:t>(1) İmar planlarında aksine bir hüküm bulunmaması halinde yoldan kotlandırma esastır.</a:t>
            </a:r>
          </a:p>
          <a:p>
            <a:pPr marL="0" indent="0">
              <a:buNone/>
            </a:pPr>
            <a:endParaRPr lang="tr-TR" sz="1600" dirty="0"/>
          </a:p>
          <a:p>
            <a:pPr marL="0" indent="0">
              <a:buNone/>
            </a:pPr>
            <a:r>
              <a:rPr lang="tr-TR" sz="1600" dirty="0"/>
              <a:t>(2) Kot alınan noktanın tespitinde sokak silueti dikkate alınır.</a:t>
            </a:r>
          </a:p>
          <a:p>
            <a:pPr marL="0" indent="0">
              <a:buNone/>
            </a:pPr>
            <a:endParaRPr lang="tr-TR" sz="1600" dirty="0"/>
          </a:p>
          <a:p>
            <a:pPr marL="0" indent="0">
              <a:buNone/>
            </a:pPr>
            <a:r>
              <a:rPr lang="tr-TR" sz="1600" dirty="0"/>
              <a:t>(3) Bir parselde birden fazla bina yapılması durumunda, arazi yapısına ve yollara uyumlu kotlandırma yapmak için, ilgili idarenin imar birimince onaylanacak vaziyet planına göre her bina için kendisine yakın yoldan veya tabii zeminden kotlandırma yapılır.</a:t>
            </a:r>
          </a:p>
          <a:p>
            <a:pPr marL="0" indent="0">
              <a:buNone/>
            </a:pPr>
            <a:endParaRPr lang="tr-TR" sz="1600" dirty="0"/>
          </a:p>
          <a:p>
            <a:pPr marL="0" indent="0">
              <a:buNone/>
            </a:pPr>
            <a:r>
              <a:rPr lang="tr-TR" sz="1600" dirty="0"/>
              <a:t>(4)  Viyadük, köprü gibi parsele giriş çıkış yapılamayan yerlerden, parklardan ve parsele bitişik olmayan yollardan binalara kot verilemez.</a:t>
            </a:r>
          </a:p>
          <a:p>
            <a:pPr marL="0" indent="0">
              <a:buNone/>
            </a:pPr>
            <a:endParaRPr lang="tr-TR" sz="1600" dirty="0"/>
          </a:p>
          <a:p>
            <a:pPr marL="0" indent="0">
              <a:buNone/>
            </a:pPr>
            <a:r>
              <a:rPr lang="tr-TR" sz="1600" dirty="0">
                <a:solidFill>
                  <a:srgbClr val="FF0000"/>
                </a:solidFill>
              </a:rPr>
              <a:t>(5) Tabii zeminden kotlandırma ile kademelendirme işlemlerinde ada bazında değerlendirme yapılır.</a:t>
            </a:r>
          </a:p>
          <a:p>
            <a:pPr marL="0" indent="0">
              <a:buNone/>
            </a:pPr>
            <a:endParaRPr lang="tr-TR" sz="1600" dirty="0"/>
          </a:p>
          <a:p>
            <a:pPr marL="0" indent="0">
              <a:buNone/>
            </a:pPr>
            <a:r>
              <a:rPr lang="tr-TR" sz="1600" dirty="0"/>
              <a:t> </a:t>
            </a:r>
          </a:p>
        </p:txBody>
      </p:sp>
      <p:sp>
        <p:nvSpPr>
          <p:cNvPr id="2" name="Slayt Numarası Yer Tutucusu 1">
            <a:extLst>
              <a:ext uri="{FF2B5EF4-FFF2-40B4-BE49-F238E27FC236}">
                <a16:creationId xmlns:a16="http://schemas.microsoft.com/office/drawing/2014/main" id="{4A80C6D8-98FA-481E-8B89-566E1B524748}"/>
              </a:ext>
            </a:extLst>
          </p:cNvPr>
          <p:cNvSpPr>
            <a:spLocks noGrp="1"/>
          </p:cNvSpPr>
          <p:nvPr>
            <p:ph type="sldNum" sz="quarter" idx="12"/>
          </p:nvPr>
        </p:nvSpPr>
        <p:spPr/>
        <p:txBody>
          <a:bodyPr/>
          <a:lstStyle/>
          <a:p>
            <a:fld id="{84C56707-5A04-4981-8DAB-CB376A682A44}" type="slidenum">
              <a:rPr lang="tr-TR" smtClean="0"/>
              <a:t>37</a:t>
            </a:fld>
            <a:endParaRPr lang="tr-TR"/>
          </a:p>
        </p:txBody>
      </p:sp>
      <p:sp>
        <p:nvSpPr>
          <p:cNvPr id="4" name="Alt Bilgi Yer Tutucusu 3">
            <a:extLst>
              <a:ext uri="{FF2B5EF4-FFF2-40B4-BE49-F238E27FC236}">
                <a16:creationId xmlns:a16="http://schemas.microsoft.com/office/drawing/2014/main" id="{06F0A5D9-61C5-4AE1-8582-84489EF3BCF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378986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endParaRPr lang="tr-TR" sz="1700" b="1" dirty="0"/>
          </a:p>
          <a:p>
            <a:pPr marL="0" indent="0">
              <a:buNone/>
            </a:pPr>
            <a:r>
              <a:rPr lang="tr-TR" sz="1700" b="1" dirty="0"/>
              <a:t>Yoldan kotlandırma</a:t>
            </a:r>
          </a:p>
          <a:p>
            <a:pPr marL="0" indent="0">
              <a:buNone/>
            </a:pPr>
            <a:r>
              <a:rPr lang="tr-TR" sz="1700" b="1" dirty="0"/>
              <a:t>MADDE 11 </a:t>
            </a:r>
          </a:p>
          <a:p>
            <a:pPr marL="0" indent="0">
              <a:buNone/>
            </a:pPr>
            <a:r>
              <a:rPr lang="tr-TR" sz="1700" dirty="0"/>
              <a:t>(1) Binalara parselin kot aldığı yol cephesinin bina köşeleri hizasındaki en yüksek tretuvar seviyesinden kot verilir.</a:t>
            </a:r>
          </a:p>
          <a:p>
            <a:pPr marL="0" indent="0">
              <a:buNone/>
            </a:pPr>
            <a:endParaRPr lang="tr-TR" sz="1700" dirty="0"/>
          </a:p>
          <a:p>
            <a:pPr marL="0" indent="0">
              <a:buNone/>
            </a:pPr>
            <a:r>
              <a:rPr lang="tr-TR" sz="1700" dirty="0"/>
              <a:t>(2) Tretuvar seviyesi, kırmızı kota göre belirlenen yol seviyesinin 0.18 metre üstü olarak kabul edilir.</a:t>
            </a:r>
          </a:p>
          <a:p>
            <a:pPr marL="0" indent="0">
              <a:buNone/>
            </a:pPr>
            <a:endParaRPr lang="tr-TR" sz="1700" dirty="0"/>
          </a:p>
          <a:p>
            <a:pPr marL="0" indent="0">
              <a:buNone/>
            </a:pPr>
            <a:r>
              <a:rPr lang="tr-TR" sz="1700" dirty="0"/>
              <a:t>(3)  Kotlandırma yapılması için, yolun yapımının tamamlanmış olması veya yol projesinin onaylanarak kırmızı kot çalışmasının yapılması zorunludur.</a:t>
            </a:r>
          </a:p>
          <a:p>
            <a:pPr marL="0" indent="0">
              <a:buNone/>
            </a:pPr>
            <a:endParaRPr lang="tr-TR" sz="1700" dirty="0"/>
          </a:p>
          <a:p>
            <a:pPr marL="0" indent="0">
              <a:buNone/>
            </a:pPr>
            <a:r>
              <a:rPr lang="tr-TR" sz="1700" dirty="0"/>
              <a:t>(4)  Henüz oluşmamış yollarda kot talebi halinde bordür/tretuvar üst seviyesi, ilgili idare tarafından 10 iş günü içerisinde hazırlanacak projeye göre belirlenir.</a:t>
            </a:r>
          </a:p>
          <a:p>
            <a:pPr marL="0" indent="0">
              <a:buNone/>
            </a:pPr>
            <a:endParaRPr lang="tr-TR" sz="1700" dirty="0"/>
          </a:p>
          <a:p>
            <a:pPr marL="0" indent="0">
              <a:buNone/>
            </a:pPr>
            <a:r>
              <a:rPr lang="tr-TR" sz="1700" dirty="0">
                <a:solidFill>
                  <a:srgbClr val="FF0000"/>
                </a:solidFill>
              </a:rPr>
              <a:t>(5) Parselin kot aldığı yolun eğiminden dolayı zemin kat taban kotunun kot alınan noktaya göre en fazla 3.50 metre yükseldiği noktalarda binalarda kademe yapılması mecburidir. Her kademenin kendi hizasındaki en düşük bordür kotundan itibaren yüksekliği en çok 3.50 metre olmak zorundadır. Kademelendirme, kot aldığı noktaya göre olması gerekli saçak seviyesi dikkate alınarak üst katlarda da yapılır.</a:t>
            </a:r>
          </a:p>
          <a:p>
            <a:pPr marL="0" indent="0">
              <a:buNone/>
            </a:pPr>
            <a:endParaRPr lang="tr-TR" sz="1700" dirty="0">
              <a:solidFill>
                <a:srgbClr val="000099"/>
              </a:solidFill>
            </a:endParaRPr>
          </a:p>
          <a:p>
            <a:pPr marL="0" indent="0">
              <a:buNone/>
            </a:pPr>
            <a:r>
              <a:rPr lang="tr-TR" sz="1700" dirty="0">
                <a:solidFill>
                  <a:srgbClr val="FF0000"/>
                </a:solidFill>
              </a:rPr>
              <a:t>(6) Kademelendirmede her kademe, cephe boyunca 4.50 metreden aşağı olamaz. Son kademenin 4.50 metreden az olması durumunda bir önceki kademe seviyesine uyulur. Ayrıca her kademedeki bina yüksekliği imar planı ile belirlenen saçak seviyesini geçemez.</a:t>
            </a:r>
          </a:p>
          <a:p>
            <a:pPr marL="0" indent="0">
              <a:buNone/>
            </a:pPr>
            <a:endParaRPr lang="tr-TR" sz="1600" dirty="0">
              <a:solidFill>
                <a:srgbClr val="000099"/>
              </a:solidFill>
            </a:endParaRPr>
          </a:p>
          <a:p>
            <a:pPr marL="0" indent="0">
              <a:buNone/>
            </a:pPr>
            <a:endParaRPr lang="tr-TR" sz="1600" dirty="0"/>
          </a:p>
          <a:p>
            <a:pPr marL="0" indent="0">
              <a:buNone/>
            </a:pPr>
            <a:endParaRPr lang="tr-TR" sz="1600" dirty="0"/>
          </a:p>
          <a:p>
            <a:pPr marL="0" indent="0">
              <a:buNone/>
            </a:pPr>
            <a:endParaRPr lang="tr-TR" sz="1600" dirty="0"/>
          </a:p>
          <a:p>
            <a:pPr marL="0" indent="0">
              <a:buNone/>
            </a:pPr>
            <a:r>
              <a:rPr lang="tr-TR" sz="1600" b="1" dirty="0"/>
              <a:t> </a:t>
            </a:r>
            <a:endParaRPr lang="tr-TR" sz="1600" dirty="0"/>
          </a:p>
        </p:txBody>
      </p:sp>
      <p:sp>
        <p:nvSpPr>
          <p:cNvPr id="2" name="Slayt Numarası Yer Tutucusu 1">
            <a:extLst>
              <a:ext uri="{FF2B5EF4-FFF2-40B4-BE49-F238E27FC236}">
                <a16:creationId xmlns:a16="http://schemas.microsoft.com/office/drawing/2014/main" id="{2CB2D685-9CB6-4F55-90B1-40FA8B601EDE}"/>
              </a:ext>
            </a:extLst>
          </p:cNvPr>
          <p:cNvSpPr>
            <a:spLocks noGrp="1"/>
          </p:cNvSpPr>
          <p:nvPr>
            <p:ph type="sldNum" sz="quarter" idx="12"/>
          </p:nvPr>
        </p:nvSpPr>
        <p:spPr/>
        <p:txBody>
          <a:bodyPr/>
          <a:lstStyle/>
          <a:p>
            <a:fld id="{84C56707-5A04-4981-8DAB-CB376A682A44}" type="slidenum">
              <a:rPr lang="tr-TR" smtClean="0"/>
              <a:t>38</a:t>
            </a:fld>
            <a:endParaRPr lang="tr-TR"/>
          </a:p>
        </p:txBody>
      </p:sp>
      <p:sp>
        <p:nvSpPr>
          <p:cNvPr id="4" name="Alt Bilgi Yer Tutucusu 3">
            <a:extLst>
              <a:ext uri="{FF2B5EF4-FFF2-40B4-BE49-F238E27FC236}">
                <a16:creationId xmlns:a16="http://schemas.microsoft.com/office/drawing/2014/main" id="{BB47538A-B03A-4FBC-9B08-4FA50123DA6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652757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(7)  Yoldan kotlandırılan binalarda yoldan düşük olan parsellerin arka köşe noktalarının en düşük yol kotundan 3.50 metreden daha fazla kot farkı olması durumunda bina derinliği boyunca beşinci ve altıncı fıkralardaki kademelendirme esaslarına göre kademelendirilir.</a:t>
            </a:r>
          </a:p>
          <a:p>
            <a:pPr marL="0" indent="0">
              <a:buNone/>
            </a:pPr>
            <a:endParaRPr lang="tr-TR" sz="1600" dirty="0"/>
          </a:p>
          <a:p>
            <a:pPr marL="0" indent="0">
              <a:buNone/>
            </a:pPr>
            <a:r>
              <a:rPr lang="tr-TR" sz="1600" dirty="0"/>
              <a:t>(8) İkili blok yapılacak parsellerde kotlandırma, iki parselin birleştiği noktadaki kaldırım üst kotundan yapılır.</a:t>
            </a:r>
          </a:p>
          <a:p>
            <a:pPr marL="0" indent="0">
              <a:buNone/>
            </a:pPr>
            <a:endParaRPr lang="tr-TR" sz="1600" dirty="0"/>
          </a:p>
          <a:p>
            <a:pPr marL="0" indent="0">
              <a:buNone/>
            </a:pPr>
            <a:r>
              <a:rPr lang="tr-TR" sz="1600" dirty="0"/>
              <a:t>(9) % 20’den fazla eğime sahip yollarda; bitişik veya blok nizam uygulanacak yerlerde bina cepheleri toplamı 12.00 metreden düşük olan ara parsellerde bina kotları, bina köşe hizalarındaki en yüksek yol kotundan verilir.</a:t>
            </a:r>
          </a:p>
          <a:p>
            <a:pPr marL="0" indent="0">
              <a:buNone/>
            </a:pPr>
            <a:endParaRPr lang="tr-TR" sz="1600" dirty="0"/>
          </a:p>
          <a:p>
            <a:pPr marL="0" indent="0">
              <a:buNone/>
            </a:pPr>
            <a:r>
              <a:rPr lang="tr-TR" sz="1600" b="1" dirty="0"/>
              <a:t>Tabii zeminden kotlandırma</a:t>
            </a:r>
          </a:p>
          <a:p>
            <a:pPr marL="0" indent="0">
              <a:buNone/>
            </a:pPr>
            <a:r>
              <a:rPr lang="tr-TR" sz="1600" b="1" dirty="0"/>
              <a:t>MADDE 12</a:t>
            </a:r>
            <a:endParaRPr lang="tr-TR" sz="1600" dirty="0"/>
          </a:p>
          <a:p>
            <a:pPr marL="0" indent="0">
              <a:buNone/>
            </a:pPr>
            <a:r>
              <a:rPr lang="tr-TR" sz="1600" dirty="0"/>
              <a:t>(1) Arazinin meyilli olması durumunda, parselin tabii zemini yoldan yüksek ve ön bahçe mesafesi 10.00 metre veya daha fazla veya parselin tabii zemini yoldan aşağıda ve ön bahçe mesafesi 12.00 metre veya daha fazla ise tabii zeminden kot verilir.</a:t>
            </a:r>
          </a:p>
          <a:p>
            <a:pPr>
              <a:buAutoNum type="arabicParenBoth"/>
            </a:pPr>
            <a:endParaRPr lang="tr-TR" sz="1600" dirty="0"/>
          </a:p>
          <a:p>
            <a:pPr marL="0" indent="0">
              <a:buNone/>
            </a:pPr>
            <a:r>
              <a:rPr lang="tr-TR" sz="1600" dirty="0">
                <a:solidFill>
                  <a:srgbClr val="FF0000"/>
                </a:solidFill>
              </a:rPr>
              <a:t>(2) Bina köşe kotlarının aritmetik ortalamasının yola göre 3.00 metreden yüksek olması durumunda, tabii zemin kotu, ilgili idarenin imar birimince yapı adasının tamamının bu madde hükümleri çerçevesinde etüt edilmesi ile belirlenir.</a:t>
            </a:r>
          </a:p>
          <a:p>
            <a:pPr marL="0" indent="0">
              <a:buNone/>
            </a:pPr>
            <a:endParaRPr lang="tr-TR" sz="1600" dirty="0">
              <a:solidFill>
                <a:srgbClr val="000099"/>
              </a:solidFill>
            </a:endParaRPr>
          </a:p>
          <a:p>
            <a:pPr marL="0" indent="0">
              <a:buNone/>
            </a:pPr>
            <a:endParaRPr lang="tr-TR" sz="1600" dirty="0"/>
          </a:p>
          <a:p>
            <a:pPr marL="0" indent="0">
              <a:buNone/>
            </a:pPr>
            <a:r>
              <a:rPr lang="tr-TR" sz="1600" b="1" dirty="0"/>
              <a:t> </a:t>
            </a:r>
            <a:endParaRPr lang="tr-TR" sz="1600" dirty="0"/>
          </a:p>
        </p:txBody>
      </p:sp>
      <p:sp>
        <p:nvSpPr>
          <p:cNvPr id="2" name="Slayt Numarası Yer Tutucusu 1">
            <a:extLst>
              <a:ext uri="{FF2B5EF4-FFF2-40B4-BE49-F238E27FC236}">
                <a16:creationId xmlns:a16="http://schemas.microsoft.com/office/drawing/2014/main" id="{83EC531B-F7ED-43CA-B830-D2DE6BC54662}"/>
              </a:ext>
            </a:extLst>
          </p:cNvPr>
          <p:cNvSpPr>
            <a:spLocks noGrp="1"/>
          </p:cNvSpPr>
          <p:nvPr>
            <p:ph type="sldNum" sz="quarter" idx="12"/>
          </p:nvPr>
        </p:nvSpPr>
        <p:spPr/>
        <p:txBody>
          <a:bodyPr/>
          <a:lstStyle/>
          <a:p>
            <a:fld id="{84C56707-5A04-4981-8DAB-CB376A682A44}" type="slidenum">
              <a:rPr lang="tr-TR" smtClean="0"/>
              <a:t>39</a:t>
            </a:fld>
            <a:endParaRPr lang="tr-TR"/>
          </a:p>
        </p:txBody>
      </p:sp>
      <p:sp>
        <p:nvSpPr>
          <p:cNvPr id="4" name="Alt Bilgi Yer Tutucusu 3">
            <a:extLst>
              <a:ext uri="{FF2B5EF4-FFF2-40B4-BE49-F238E27FC236}">
                <a16:creationId xmlns:a16="http://schemas.microsoft.com/office/drawing/2014/main" id="{6C783BEF-B632-450E-8C11-60FF213183CC}"/>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964097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060848"/>
            <a:ext cx="8229600" cy="1143000"/>
          </a:xfrm>
        </p:spPr>
        <p:style>
          <a:lnRef idx="2">
            <a:schemeClr val="dk1"/>
          </a:lnRef>
          <a:fillRef idx="1">
            <a:schemeClr val="lt1"/>
          </a:fillRef>
          <a:effectRef idx="0">
            <a:schemeClr val="dk1"/>
          </a:effectRef>
          <a:fontRef idx="minor">
            <a:schemeClr val="dk1"/>
          </a:fontRef>
        </p:style>
        <p:txBody>
          <a:bodyPr>
            <a:noAutofit/>
          </a:bodyPr>
          <a:lstStyle/>
          <a:p>
            <a:br>
              <a:rPr lang="tr-TR" sz="2000" b="1" dirty="0"/>
            </a:br>
            <a:br>
              <a:rPr lang="tr-TR" sz="2000" b="1" dirty="0"/>
            </a:br>
            <a:r>
              <a:rPr lang="tr-TR" sz="2000" b="1" dirty="0"/>
              <a:t>BİRİNCİ BÖLÜM</a:t>
            </a:r>
            <a:br>
              <a:rPr lang="tr-TR" sz="2000" dirty="0"/>
            </a:br>
            <a:r>
              <a:rPr lang="tr-TR" sz="2000" b="1" dirty="0"/>
              <a:t>Amaç, Kapsam, Dayanak ve Tanımlar</a:t>
            </a:r>
            <a:br>
              <a:rPr lang="tr-TR" sz="2000" dirty="0"/>
            </a:br>
            <a:br>
              <a:rPr lang="tr-TR" sz="2000" dirty="0"/>
            </a:br>
            <a:endParaRPr lang="tr-TR" sz="2000" dirty="0"/>
          </a:p>
        </p:txBody>
      </p:sp>
      <p:sp>
        <p:nvSpPr>
          <p:cNvPr id="3" name="Slayt Numarası Yer Tutucusu 2">
            <a:extLst>
              <a:ext uri="{FF2B5EF4-FFF2-40B4-BE49-F238E27FC236}">
                <a16:creationId xmlns:a16="http://schemas.microsoft.com/office/drawing/2014/main" id="{DA6C96F1-A55F-4FB0-9EDB-08F945277D8E}"/>
              </a:ext>
            </a:extLst>
          </p:cNvPr>
          <p:cNvSpPr>
            <a:spLocks noGrp="1"/>
          </p:cNvSpPr>
          <p:nvPr>
            <p:ph type="sldNum" sz="quarter" idx="12"/>
          </p:nvPr>
        </p:nvSpPr>
        <p:spPr/>
        <p:txBody>
          <a:bodyPr/>
          <a:lstStyle/>
          <a:p>
            <a:fld id="{84C56707-5A04-4981-8DAB-CB376A682A44}" type="slidenum">
              <a:rPr lang="tr-TR" smtClean="0"/>
              <a:t>4</a:t>
            </a:fld>
            <a:endParaRPr lang="tr-TR"/>
          </a:p>
        </p:txBody>
      </p:sp>
      <p:sp>
        <p:nvSpPr>
          <p:cNvPr id="5" name="Alt Bilgi Yer Tutucusu 4">
            <a:extLst>
              <a:ext uri="{FF2B5EF4-FFF2-40B4-BE49-F238E27FC236}">
                <a16:creationId xmlns:a16="http://schemas.microsoft.com/office/drawing/2014/main" id="{635F3E76-FA9F-4EA5-9D96-7931BE8DAE9A}"/>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6641172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dirty="0">
              <a:solidFill>
                <a:srgbClr val="000099"/>
              </a:solidFill>
            </a:endParaRPr>
          </a:p>
          <a:p>
            <a:pPr marL="0" indent="0">
              <a:buNone/>
            </a:pPr>
            <a:r>
              <a:rPr lang="tr-TR" sz="1600" dirty="0">
                <a:solidFill>
                  <a:srgbClr val="000099"/>
                </a:solidFill>
              </a:rPr>
              <a:t>(3) Bir yola cepheli veya birden fazla yola cepheli olup, üzerinde birden fazla yapı yapılması mümkün olan parsellerde kot, her binanın köşe kotlarının aritmetik ortalaması alınarak bulunur. Ancak, yola nazaran 3.00 metreden yüksek olan parsellerde, tabii zemin kotu ilgili idarenin imar birimince yapı adasının tamamının kotlandırmaya ilişkin hükümleri çerçevesinde etüdü ve bunun ilgili idare encümenince kabulü ile yapılır.</a:t>
            </a:r>
          </a:p>
          <a:p>
            <a:pPr marL="0" indent="0">
              <a:buNone/>
            </a:pPr>
            <a:endParaRPr lang="tr-TR" sz="1600" dirty="0"/>
          </a:p>
          <a:p>
            <a:pPr marL="0" indent="0">
              <a:buNone/>
            </a:pPr>
            <a:r>
              <a:rPr lang="tr-TR" sz="1600" dirty="0"/>
              <a:t>(4) Tabii zeminden kotlandırmada, ± 0.00 kotu binanın köşe kotlarının aritmetik ortalaması alınarak bulunur.</a:t>
            </a:r>
          </a:p>
          <a:p>
            <a:pPr marL="0" indent="0">
              <a:buNone/>
            </a:pPr>
            <a:endParaRPr lang="tr-TR" sz="1600" dirty="0"/>
          </a:p>
          <a:p>
            <a:pPr marL="0" indent="0">
              <a:buNone/>
            </a:pPr>
            <a:r>
              <a:rPr lang="tr-TR" sz="1600" b="1" dirty="0"/>
              <a:t>Köşe başı parsellerde kotlandırma</a:t>
            </a:r>
            <a:endParaRPr lang="tr-TR" sz="1600" dirty="0"/>
          </a:p>
          <a:p>
            <a:pPr marL="0" indent="0">
              <a:buNone/>
            </a:pPr>
            <a:r>
              <a:rPr lang="tr-TR" sz="1600" b="1" dirty="0"/>
              <a:t>MADDE 13</a:t>
            </a:r>
          </a:p>
          <a:p>
            <a:pPr>
              <a:buAutoNum type="arabicParenBoth"/>
            </a:pPr>
            <a:r>
              <a:rPr lang="tr-TR" sz="1600" dirty="0"/>
              <a:t>Köşe başı parsellerde;</a:t>
            </a:r>
          </a:p>
          <a:p>
            <a:pPr marL="0" indent="0">
              <a:buNone/>
            </a:pPr>
            <a:r>
              <a:rPr lang="tr-TR" sz="1600" dirty="0">
                <a:solidFill>
                  <a:srgbClr val="000099"/>
                </a:solidFill>
              </a:rPr>
              <a:t>a) Parselin cephe aldığı yollardan yüksek olanına göre kot verilir.</a:t>
            </a:r>
          </a:p>
          <a:p>
            <a:pPr marL="0" indent="0">
              <a:buNone/>
            </a:pPr>
            <a:endParaRPr lang="tr-TR" sz="1600" dirty="0">
              <a:solidFill>
                <a:srgbClr val="000099"/>
              </a:solidFill>
            </a:endParaRPr>
          </a:p>
          <a:p>
            <a:pPr marL="0" indent="0">
              <a:buNone/>
            </a:pPr>
            <a:r>
              <a:rPr lang="tr-TR" sz="1600" dirty="0">
                <a:solidFill>
                  <a:srgbClr val="000099"/>
                </a:solidFill>
              </a:rPr>
              <a:t>b)  Bu binalarda 11 inci maddenin beşinci ve altıncı fıkralarındaki esaslara göre cepheleri ve derinlikleri boyunca kademelendirme yapılarak düşük kottaki yol için belirlenen bina yüksekliklerine uyulur.</a:t>
            </a:r>
          </a:p>
          <a:p>
            <a:pPr marL="0" indent="0">
              <a:buNone/>
            </a:pPr>
            <a:endParaRPr lang="tr-TR" sz="1600" dirty="0"/>
          </a:p>
          <a:p>
            <a:pPr marL="0" indent="0">
              <a:buNone/>
            </a:pPr>
            <a:r>
              <a:rPr lang="tr-TR" sz="1600" b="1" dirty="0"/>
              <a:t>İki yola bakan ara parsellerde kotlandırma</a:t>
            </a:r>
            <a:endParaRPr lang="tr-TR" sz="1600" dirty="0"/>
          </a:p>
          <a:p>
            <a:pPr marL="0" indent="0">
              <a:buNone/>
            </a:pPr>
            <a:r>
              <a:rPr lang="tr-TR" sz="1600" b="1" dirty="0"/>
              <a:t>MADDE 14</a:t>
            </a:r>
            <a:endParaRPr lang="tr-TR" sz="1600" dirty="0"/>
          </a:p>
          <a:p>
            <a:pPr marL="0" indent="0">
              <a:buNone/>
            </a:pPr>
            <a:r>
              <a:rPr lang="tr-TR" sz="1600" dirty="0">
                <a:solidFill>
                  <a:srgbClr val="000099"/>
                </a:solidFill>
              </a:rPr>
              <a:t> (1) Parselin cepheli olduğu yollar arasında kot farkı bulunması halinde düşük kottaki yol ve yüksek kottaki yolun siluetleri açısından ilgili idaresince değerlendirilerek kotlandırma yapılır.</a:t>
            </a:r>
          </a:p>
          <a:p>
            <a:pPr marL="0" indent="0">
              <a:buNone/>
            </a:pPr>
            <a:endParaRPr lang="tr-TR" sz="1600" dirty="0">
              <a:solidFill>
                <a:srgbClr val="000099"/>
              </a:solidFill>
            </a:endParaRPr>
          </a:p>
          <a:p>
            <a:pPr marL="0" indent="0">
              <a:buNone/>
            </a:pPr>
            <a:r>
              <a:rPr lang="tr-TR" sz="1600" dirty="0">
                <a:solidFill>
                  <a:srgbClr val="000099"/>
                </a:solidFill>
              </a:rPr>
              <a:t>(2) Bu binalarda 11 inci maddenin beşinci ve altıncı fıkralarındaki esaslara göre cepheleri ve derinlikleri boyunca kademelendirme yapılır.</a:t>
            </a:r>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911A703C-0029-4D9F-B1E9-7CD4D524E2FA}"/>
              </a:ext>
            </a:extLst>
          </p:cNvPr>
          <p:cNvSpPr>
            <a:spLocks noGrp="1"/>
          </p:cNvSpPr>
          <p:nvPr>
            <p:ph type="sldNum" sz="quarter" idx="12"/>
          </p:nvPr>
        </p:nvSpPr>
        <p:spPr/>
        <p:txBody>
          <a:bodyPr/>
          <a:lstStyle/>
          <a:p>
            <a:fld id="{84C56707-5A04-4981-8DAB-CB376A682A44}" type="slidenum">
              <a:rPr lang="tr-TR" smtClean="0"/>
              <a:t>40</a:t>
            </a:fld>
            <a:endParaRPr lang="tr-TR"/>
          </a:p>
        </p:txBody>
      </p:sp>
    </p:spTree>
    <p:extLst>
      <p:ext uri="{BB962C8B-B14F-4D97-AF65-F5344CB8AC3E}">
        <p14:creationId xmlns:p14="http://schemas.microsoft.com/office/powerpoint/2010/main" val="27066778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p:txBody>
      </p:sp>
      <p:sp>
        <p:nvSpPr>
          <p:cNvPr id="7" name="Dikdörtgen 6"/>
          <p:cNvSpPr/>
          <p:nvPr/>
        </p:nvSpPr>
        <p:spPr>
          <a:xfrm>
            <a:off x="0" y="-82560"/>
            <a:ext cx="9144000" cy="723274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tr-TR" sz="1600" b="1" dirty="0">
                <a:solidFill>
                  <a:schemeClr val="tx1"/>
                </a:solidFill>
              </a:rPr>
              <a:t>Bahçe tesviyelerine ilişkin esaslar</a:t>
            </a:r>
          </a:p>
          <a:p>
            <a:r>
              <a:rPr lang="tr-TR" sz="1600" b="1" dirty="0">
                <a:solidFill>
                  <a:schemeClr val="tx1"/>
                </a:solidFill>
              </a:rPr>
              <a:t>MADDE 15</a:t>
            </a:r>
          </a:p>
          <a:p>
            <a:r>
              <a:rPr lang="tr-TR" sz="1600" dirty="0">
                <a:solidFill>
                  <a:schemeClr val="tx1"/>
                </a:solidFill>
              </a:rPr>
              <a:t>(1) Tabii zemin veya tabii zemin kotuna göre düzenlenmiş tesviye zemin hiçbir şekilde bağımsız bölüm oluşturmak maksadıyla </a:t>
            </a:r>
            <a:r>
              <a:rPr lang="tr-TR" sz="1600" dirty="0" err="1">
                <a:solidFill>
                  <a:schemeClr val="tx1"/>
                </a:solidFill>
              </a:rPr>
              <a:t>hafredilemez</a:t>
            </a:r>
            <a:r>
              <a:rPr lang="tr-TR" sz="1600" dirty="0">
                <a:solidFill>
                  <a:schemeClr val="tx1"/>
                </a:solidFill>
              </a:rPr>
              <a:t>.</a:t>
            </a:r>
          </a:p>
          <a:p>
            <a:endParaRPr lang="tr-TR" sz="1600" dirty="0">
              <a:solidFill>
                <a:schemeClr val="tx1"/>
              </a:solidFill>
            </a:endParaRPr>
          </a:p>
          <a:p>
            <a:r>
              <a:rPr lang="tr-TR" sz="1600" dirty="0">
                <a:solidFill>
                  <a:schemeClr val="tx1"/>
                </a:solidFill>
              </a:rPr>
              <a:t>(2)  Yol cephelerinin otopark olarak düzenlenmesi halinde otopark alanları yol kotuna göre tesviye edilir.</a:t>
            </a:r>
          </a:p>
          <a:p>
            <a:endParaRPr lang="tr-TR" sz="1600" dirty="0">
              <a:solidFill>
                <a:schemeClr val="tx1"/>
              </a:solidFill>
            </a:endParaRPr>
          </a:p>
          <a:p>
            <a:r>
              <a:rPr lang="tr-TR" sz="1600" dirty="0">
                <a:solidFill>
                  <a:schemeClr val="tx1"/>
                </a:solidFill>
              </a:rPr>
              <a:t>(3)  Ön, yan ve arka bahçeler ile kademelerin, birbiri ile veya yol ile bağlantısını sağlayacak merdiven veya rampa düzenlenir.</a:t>
            </a:r>
          </a:p>
          <a:p>
            <a:endParaRPr lang="tr-TR" sz="1600" dirty="0">
              <a:solidFill>
                <a:schemeClr val="tx1"/>
              </a:solidFill>
            </a:endParaRPr>
          </a:p>
          <a:p>
            <a:r>
              <a:rPr lang="tr-TR" sz="1600" dirty="0">
                <a:solidFill>
                  <a:schemeClr val="tx1"/>
                </a:solidFill>
              </a:rPr>
              <a:t>(4) Bahçe tesviyelerinde oluşacak kademelerde çevre binaların, parseldeki binanın ve bahçelerdeki yaşam alanlarının güvenliğini sağlayacak şekilde, teraslama, istinat duvarı ve benzeri uygulamalar mühendislik esaslarına göre projelendirilerek yapılır.</a:t>
            </a:r>
          </a:p>
          <a:p>
            <a:endParaRPr lang="tr-TR" sz="1600" dirty="0">
              <a:solidFill>
                <a:schemeClr val="tx1"/>
              </a:solidFill>
            </a:endParaRPr>
          </a:p>
          <a:p>
            <a:r>
              <a:rPr lang="tr-TR" sz="1600" dirty="0">
                <a:solidFill>
                  <a:schemeClr val="tx1"/>
                </a:solidFill>
              </a:rPr>
              <a:t>(5) Bir parselde birden fazla yapının bulunduğu veya birden fazla parselin bütünleşik olarak projelendirildiği durumlarda, parsel sınırı ile bina cephesi arasında kalan kısımlar, ön cephe, arka cephe ve yan cephelerin tesviye hükümleri esas alınarak otopark giriş çıkışlarını sağlamak şartıyla kendi içerisinde kademelendirilerek tesviye edilebilir.</a:t>
            </a:r>
          </a:p>
          <a:p>
            <a:endParaRPr lang="tr-TR" sz="1600" dirty="0">
              <a:solidFill>
                <a:schemeClr val="tx1"/>
              </a:solidFill>
            </a:endParaRPr>
          </a:p>
          <a:p>
            <a:r>
              <a:rPr lang="tr-TR" sz="1600" dirty="0">
                <a:solidFill>
                  <a:schemeClr val="tx1"/>
                </a:solidFill>
              </a:rPr>
              <a:t>(6) Bahçe tesviyelerinde engelliler için erişilebilirlik standartlarına uygun</a:t>
            </a:r>
            <a:br>
              <a:rPr lang="tr-TR" sz="1600" dirty="0">
                <a:solidFill>
                  <a:schemeClr val="tx1"/>
                </a:solidFill>
              </a:rPr>
            </a:br>
            <a:r>
              <a:rPr lang="tr-TR" sz="1600" dirty="0">
                <a:solidFill>
                  <a:schemeClr val="tx1"/>
                </a:solidFill>
              </a:rPr>
              <a:t>düzenlemelerin yapılması zorunludur.</a:t>
            </a:r>
          </a:p>
          <a:p>
            <a:endParaRPr lang="tr-TR" sz="1600" dirty="0">
              <a:solidFill>
                <a:schemeClr val="tx1"/>
              </a:solidFill>
            </a:endParaRPr>
          </a:p>
          <a:p>
            <a:r>
              <a:rPr lang="tr-TR" sz="1600" dirty="0">
                <a:solidFill>
                  <a:schemeClr val="tx1"/>
                </a:solidFill>
              </a:rPr>
              <a:t>(7) Bahçe girişinden bina girişine kadarki güzergâhta yer alan eğimlerin %5’ten fazla olması durumunda öncelikle 30 uncu maddede yer alan ölçü ve özelliklerde rampa düzenlenir. Rampa yapılmasının mümkün olmadığı durumlarda erişilebilirlik mevzuat ve standartlarına uygun diğer tedbirler alınır.</a:t>
            </a:r>
          </a:p>
          <a:p>
            <a:endParaRPr lang="tr-TR" sz="1600" dirty="0">
              <a:solidFill>
                <a:schemeClr val="tx1"/>
              </a:solidFill>
            </a:endParaRPr>
          </a:p>
          <a:p>
            <a:r>
              <a:rPr lang="tr-TR" sz="1600" dirty="0">
                <a:solidFill>
                  <a:schemeClr val="tx1"/>
                </a:solidFill>
              </a:rPr>
              <a:t>(8)  Parselde birden fazla bina yapılması halinde, arazi tanzim şekli; plan notları ve bu maddedeki tesviyelerle ilgili hükümler doğrultusunda ilgili idare imar birimince tespit edilir.</a:t>
            </a:r>
          </a:p>
        </p:txBody>
      </p:sp>
      <p:sp>
        <p:nvSpPr>
          <p:cNvPr id="2" name="Slayt Numarası Yer Tutucusu 1">
            <a:extLst>
              <a:ext uri="{FF2B5EF4-FFF2-40B4-BE49-F238E27FC236}">
                <a16:creationId xmlns:a16="http://schemas.microsoft.com/office/drawing/2014/main" id="{102F4023-AE0A-454A-874C-4E4C610C273A}"/>
              </a:ext>
            </a:extLst>
          </p:cNvPr>
          <p:cNvSpPr>
            <a:spLocks noGrp="1"/>
          </p:cNvSpPr>
          <p:nvPr>
            <p:ph type="sldNum" sz="quarter" idx="12"/>
          </p:nvPr>
        </p:nvSpPr>
        <p:spPr/>
        <p:txBody>
          <a:bodyPr/>
          <a:lstStyle/>
          <a:p>
            <a:fld id="{84C56707-5A04-4981-8DAB-CB376A682A44}" type="slidenum">
              <a:rPr lang="tr-TR" smtClean="0"/>
              <a:t>41</a:t>
            </a:fld>
            <a:endParaRPr lang="tr-TR"/>
          </a:p>
        </p:txBody>
      </p:sp>
    </p:spTree>
    <p:extLst>
      <p:ext uri="{BB962C8B-B14F-4D97-AF65-F5344CB8AC3E}">
        <p14:creationId xmlns:p14="http://schemas.microsoft.com/office/powerpoint/2010/main" val="2948163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Ön bahçelerin tesviyesi</a:t>
            </a:r>
            <a:endParaRPr lang="tr-TR" sz="1600" dirty="0"/>
          </a:p>
          <a:p>
            <a:pPr marL="0" indent="0">
              <a:buNone/>
            </a:pPr>
            <a:r>
              <a:rPr lang="tr-TR" sz="1600" b="1" dirty="0"/>
              <a:t>MADDE 16</a:t>
            </a:r>
          </a:p>
          <a:p>
            <a:pPr marL="0" indent="0">
              <a:buNone/>
            </a:pPr>
            <a:r>
              <a:rPr lang="tr-TR" sz="1600" dirty="0"/>
              <a:t>(1) Yoldan kot alan parsellerde;</a:t>
            </a:r>
          </a:p>
          <a:p>
            <a:pPr marL="0" indent="0">
              <a:buNone/>
            </a:pPr>
            <a:r>
              <a:rPr lang="tr-TR" sz="1600" dirty="0"/>
              <a:t>a)  % 15’ten daha az eğimli bir yola cephesi bulunan parsellerin yol cephesinde, parsel sınırı ile bina cephesi arasında kalan kısımlar komşu parsel sınırına kadar yol eğimine göre kaldırım seviyesinde tesviye edilir.</a:t>
            </a:r>
          </a:p>
          <a:p>
            <a:pPr marL="0" indent="0">
              <a:buNone/>
            </a:pPr>
            <a:endParaRPr lang="tr-TR" sz="1600" dirty="0"/>
          </a:p>
          <a:p>
            <a:pPr marL="0" indent="0">
              <a:buNone/>
            </a:pPr>
            <a:r>
              <a:rPr lang="tr-TR" sz="1600" dirty="0"/>
              <a:t>b)   % 15'ten fazla eğimli bir yola cephesi bulunan parsellerde, parsel sınırı ile bina cephesi arasında kalan kısım, yaya kaldırımı ile uyumlu olmak ve kademeler arasında en çok 0.15 metre kot farkı olmak üzere tesviye edilir.</a:t>
            </a:r>
          </a:p>
          <a:p>
            <a:pPr marL="0" indent="0">
              <a:buNone/>
            </a:pPr>
            <a:endParaRPr lang="tr-TR" sz="1600" dirty="0"/>
          </a:p>
          <a:p>
            <a:pPr marL="0" indent="0">
              <a:buNone/>
            </a:pPr>
            <a:r>
              <a:rPr lang="tr-TR" sz="1600" dirty="0"/>
              <a:t>(2)  Bina yol cephe hatları ile yollar arasında kalan bahçeler yola doğru en fazla % 2 meyil verilerek tesviye edilir.</a:t>
            </a:r>
          </a:p>
          <a:p>
            <a:pPr marL="0" indent="0">
              <a:buNone/>
            </a:pPr>
            <a:endParaRPr lang="tr-TR" sz="1600" dirty="0"/>
          </a:p>
          <a:p>
            <a:pPr marL="0" indent="0">
              <a:buNone/>
            </a:pPr>
            <a:r>
              <a:rPr lang="tr-TR" sz="1600" dirty="0"/>
              <a:t>(3)   Köşe başı parsellerin yol cepheleri bina cephe hattı boyunca, komşu parsel sınırına kadar yaya kaldırımı eğimince tesviye edilir.</a:t>
            </a:r>
          </a:p>
          <a:p>
            <a:pPr marL="0" indent="0">
              <a:buNone/>
            </a:pPr>
            <a:endParaRPr lang="tr-TR" sz="1600" dirty="0"/>
          </a:p>
          <a:p>
            <a:pPr marL="0" indent="0">
              <a:buNone/>
            </a:pPr>
            <a:r>
              <a:rPr lang="tr-TR" sz="1600" dirty="0">
                <a:solidFill>
                  <a:srgbClr val="FF0000"/>
                </a:solidFill>
              </a:rPr>
              <a:t>(4)  Otopark giriş eğimleri, istinat duvarı, korkuluk ve benzeri gerekli güvenlik tedbirleri alınmak ve ilk 3.00 metresi %7 eğimi geçmemek kaydıyla parsel sınırından itibaren başlatılabilir.</a:t>
            </a:r>
          </a:p>
          <a:p>
            <a:pPr marL="0" indent="0">
              <a:buNone/>
            </a:pPr>
            <a:endParaRPr lang="tr-TR" sz="1600" dirty="0">
              <a:solidFill>
                <a:srgbClr val="FF0000"/>
              </a:solidFill>
            </a:endParaRPr>
          </a:p>
          <a:p>
            <a:pPr marL="0" indent="0">
              <a:buNone/>
            </a:pPr>
            <a:r>
              <a:rPr lang="tr-TR" sz="1600" dirty="0">
                <a:solidFill>
                  <a:srgbClr val="FF0000"/>
                </a:solidFill>
              </a:rPr>
              <a:t>(5) Otopark rampaları ön bahçe boyunca yola paralel yapılamaz.</a:t>
            </a:r>
          </a:p>
          <a:p>
            <a:pPr marL="0" indent="0">
              <a:buNone/>
            </a:pPr>
            <a:endParaRPr lang="tr-TR" sz="1600" dirty="0"/>
          </a:p>
          <a:p>
            <a:pPr marL="0" indent="0">
              <a:buNone/>
            </a:pPr>
            <a:endParaRPr lang="tr-TR" sz="1600" dirty="0"/>
          </a:p>
          <a:p>
            <a:pPr marL="0" indent="0">
              <a:buNone/>
            </a:pPr>
            <a:r>
              <a:rPr lang="tr-TR" sz="1600" dirty="0"/>
              <a:t> </a:t>
            </a:r>
          </a:p>
        </p:txBody>
      </p:sp>
      <p:sp>
        <p:nvSpPr>
          <p:cNvPr id="2" name="Slayt Numarası Yer Tutucusu 1">
            <a:extLst>
              <a:ext uri="{FF2B5EF4-FFF2-40B4-BE49-F238E27FC236}">
                <a16:creationId xmlns:a16="http://schemas.microsoft.com/office/drawing/2014/main" id="{86F6D68B-BB32-400A-8E7F-02165CEF59F7}"/>
              </a:ext>
            </a:extLst>
          </p:cNvPr>
          <p:cNvSpPr>
            <a:spLocks noGrp="1"/>
          </p:cNvSpPr>
          <p:nvPr>
            <p:ph type="sldNum" sz="quarter" idx="12"/>
          </p:nvPr>
        </p:nvSpPr>
        <p:spPr/>
        <p:txBody>
          <a:bodyPr/>
          <a:lstStyle/>
          <a:p>
            <a:fld id="{84C56707-5A04-4981-8DAB-CB376A682A44}" type="slidenum">
              <a:rPr lang="tr-TR" smtClean="0"/>
              <a:t>42</a:t>
            </a:fld>
            <a:endParaRPr lang="tr-TR"/>
          </a:p>
        </p:txBody>
      </p:sp>
      <p:sp>
        <p:nvSpPr>
          <p:cNvPr id="4" name="Alt Bilgi Yer Tutucusu 3">
            <a:extLst>
              <a:ext uri="{FF2B5EF4-FFF2-40B4-BE49-F238E27FC236}">
                <a16:creationId xmlns:a16="http://schemas.microsoft.com/office/drawing/2014/main" id="{6F5249C6-40FB-4FB3-B401-0B8DB79E9113}"/>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5930505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Yan bahçelerin tesviyesi</a:t>
            </a:r>
            <a:endParaRPr lang="tr-TR" sz="1600" dirty="0"/>
          </a:p>
          <a:p>
            <a:pPr marL="0" indent="0">
              <a:buNone/>
            </a:pPr>
            <a:r>
              <a:rPr lang="tr-TR" sz="1600" b="1" dirty="0"/>
              <a:t>MADDE 17</a:t>
            </a:r>
          </a:p>
          <a:p>
            <a:pPr marL="0" indent="0">
              <a:buNone/>
            </a:pPr>
            <a:r>
              <a:rPr lang="tr-TR" sz="1600" dirty="0"/>
              <a:t>(1) Arka bahçe tesviye kotunun ±0.00 kotundan düşük olduğu durumlarda; yan bahçelerde, ön ve arka bahçeler arasında uyum sağlayacak şekilde ve hiçbir biçimde arka bahçe tesviye kotunun altına inilmemek koşuluyla tesviye yapılabileceği gibi kademelendirme de yapılabilir.</a:t>
            </a:r>
          </a:p>
          <a:p>
            <a:pPr marL="0" indent="0">
              <a:buNone/>
            </a:pPr>
            <a:endParaRPr lang="tr-TR" sz="1600" dirty="0"/>
          </a:p>
          <a:p>
            <a:pPr marL="0" indent="0">
              <a:buNone/>
            </a:pPr>
            <a:r>
              <a:rPr lang="tr-TR" sz="1600" dirty="0"/>
              <a:t>(2) Arka bahçe tesviye kotunun ±0.00 kotundan yüksek olduğu durumlarda; yan bahçelerde, ön ve arka bahçeler arasında uyum sağlayacak şekilde ve hiçbir biçimde ±0.00 kotunun altına inilmemek koşuluyla tesviye edilebileceği gibi kademelendirme de yapılabilir.</a:t>
            </a:r>
          </a:p>
          <a:p>
            <a:pPr marL="0" indent="0">
              <a:buNone/>
            </a:pPr>
            <a:r>
              <a:rPr lang="tr-TR" sz="1600" b="1" dirty="0"/>
              <a:t> </a:t>
            </a:r>
            <a:endParaRPr lang="tr-TR" sz="1600" dirty="0"/>
          </a:p>
          <a:p>
            <a:pPr marL="0" indent="0">
              <a:buNone/>
            </a:pPr>
            <a:r>
              <a:rPr lang="tr-TR" sz="1600" b="1" dirty="0"/>
              <a:t>Arka bahçelerin tesviyesi</a:t>
            </a:r>
            <a:endParaRPr lang="tr-TR" sz="1600" dirty="0"/>
          </a:p>
          <a:p>
            <a:pPr marL="0" indent="0">
              <a:buNone/>
            </a:pPr>
            <a:r>
              <a:rPr lang="tr-TR" sz="1600" b="1" dirty="0"/>
              <a:t>MADDE 18 </a:t>
            </a:r>
          </a:p>
          <a:p>
            <a:pPr marL="0" indent="0">
              <a:buNone/>
            </a:pPr>
            <a:r>
              <a:rPr lang="tr-TR" sz="1600" b="1" dirty="0"/>
              <a:t> </a:t>
            </a:r>
            <a:r>
              <a:rPr lang="tr-TR" sz="1600" dirty="0"/>
              <a:t>(1) Tabii zemini ±0.00 kotunun üstündeki arka bahçe zemininin bu kota kadar kazılması esastır. Ancak, kayalık zeminlerde veya parsel arka sınırındaki ortalama tabii zeminin +2.00 kotundan yukarıda olması halinde, gerekli önlemler alınarak bina arka cephesinden itibaren 3.00 metrelik şeridin tesviyesi ile yetinilir.</a:t>
            </a:r>
          </a:p>
          <a:p>
            <a:pPr marL="0" indent="0">
              <a:buNone/>
            </a:pPr>
            <a:endParaRPr lang="tr-TR" sz="1600" dirty="0"/>
          </a:p>
          <a:p>
            <a:pPr marL="0" indent="0">
              <a:buNone/>
            </a:pPr>
            <a:r>
              <a:rPr lang="tr-TR" sz="1600" dirty="0">
                <a:solidFill>
                  <a:srgbClr val="FF0000"/>
                </a:solidFill>
              </a:rPr>
              <a:t>(2) Tabii zemin kotu ±0.00 kotunun altında kalan arka bahçelerde bina köşelerinden en düşük kottakinin seviyesine kadar kazı yapılabilir. Parselin en düşük arka köşe noktası ile binanın en düşük arka köşe noktası arasındaki kot farkının 1.00 metreden fazla olması durumunda, bina arka cephesinden 3.00 metreden itibaren kademelendirme yapılabilir.</a:t>
            </a:r>
          </a:p>
          <a:p>
            <a:pPr marL="0" indent="0">
              <a:buNone/>
            </a:pPr>
            <a:endParaRPr lang="tr-TR" sz="1600" dirty="0"/>
          </a:p>
          <a:p>
            <a:pPr marL="0" indent="0">
              <a:buNone/>
            </a:pPr>
            <a:r>
              <a:rPr lang="tr-TR" sz="1600" dirty="0"/>
              <a:t>(3) Arka bahçelerde 2.00 metreden fazla olmamak ve (±0.00) kotunu geçmemek koşuluyla dolgu yapılabilir.</a:t>
            </a:r>
          </a:p>
          <a:p>
            <a:pPr marL="0" indent="0">
              <a:buNone/>
            </a:pPr>
            <a:r>
              <a:rPr lang="tr-TR" sz="1600" dirty="0"/>
              <a:t> </a:t>
            </a:r>
          </a:p>
        </p:txBody>
      </p:sp>
      <p:sp>
        <p:nvSpPr>
          <p:cNvPr id="2" name="Slayt Numarası Yer Tutucusu 1">
            <a:extLst>
              <a:ext uri="{FF2B5EF4-FFF2-40B4-BE49-F238E27FC236}">
                <a16:creationId xmlns:a16="http://schemas.microsoft.com/office/drawing/2014/main" id="{2EC65BDA-5D82-4D7C-A910-AEBD6896E1E5}"/>
              </a:ext>
            </a:extLst>
          </p:cNvPr>
          <p:cNvSpPr>
            <a:spLocks noGrp="1"/>
          </p:cNvSpPr>
          <p:nvPr>
            <p:ph type="sldNum" sz="quarter" idx="12"/>
          </p:nvPr>
        </p:nvSpPr>
        <p:spPr/>
        <p:txBody>
          <a:bodyPr/>
          <a:lstStyle/>
          <a:p>
            <a:fld id="{84C56707-5A04-4981-8DAB-CB376A682A44}" type="slidenum">
              <a:rPr lang="tr-TR" smtClean="0"/>
              <a:t>43</a:t>
            </a:fld>
            <a:endParaRPr lang="tr-TR"/>
          </a:p>
        </p:txBody>
      </p:sp>
      <p:sp>
        <p:nvSpPr>
          <p:cNvPr id="4" name="Alt Bilgi Yer Tutucusu 3">
            <a:extLst>
              <a:ext uri="{FF2B5EF4-FFF2-40B4-BE49-F238E27FC236}">
                <a16:creationId xmlns:a16="http://schemas.microsoft.com/office/drawing/2014/main" id="{449F047E-A3B8-4287-ACA8-3C80F4362F7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2033948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1556792"/>
            <a:ext cx="903649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4"/>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tr-TR" sz="1600" b="1" dirty="0"/>
              <a:t>Parsel kullanım fonksiyonlarına göre yapılaşma koşulları</a:t>
            </a:r>
            <a:endParaRPr lang="tr-TR" sz="1600" dirty="0"/>
          </a:p>
          <a:p>
            <a:pPr marL="0" indent="0">
              <a:buNone/>
            </a:pPr>
            <a:r>
              <a:rPr lang="tr-TR" sz="1600" b="1" dirty="0"/>
              <a:t>MADDE 19 -</a:t>
            </a:r>
            <a:r>
              <a:rPr lang="tr-TR" sz="1600" dirty="0"/>
              <a:t>(1) Bu Yönetmelikte tanımlanan kullanım alanlarına ilişkin yapılaşma koşulları aşağıdaki gibidir:</a:t>
            </a:r>
          </a:p>
          <a:p>
            <a:pPr marL="0" indent="0">
              <a:buNone/>
            </a:pPr>
            <a:endParaRPr lang="tr-TR" sz="1600" dirty="0"/>
          </a:p>
          <a:p>
            <a:pPr marL="0" indent="0">
              <a:buNone/>
            </a:pPr>
            <a:endParaRPr lang="tr-TR" sz="1600" dirty="0"/>
          </a:p>
        </p:txBody>
      </p:sp>
      <p:graphicFrame>
        <p:nvGraphicFramePr>
          <p:cNvPr id="7" name="Diyagram 6"/>
          <p:cNvGraphicFramePr/>
          <p:nvPr>
            <p:extLst>
              <p:ext uri="{D42A27DB-BD31-4B8C-83A1-F6EECF244321}">
                <p14:modId xmlns:p14="http://schemas.microsoft.com/office/powerpoint/2010/main" val="3780107305"/>
              </p:ext>
            </p:extLst>
          </p:nvPr>
        </p:nvGraphicFramePr>
        <p:xfrm>
          <a:off x="107504" y="764704"/>
          <a:ext cx="8928991"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a:extLst>
              <a:ext uri="{FF2B5EF4-FFF2-40B4-BE49-F238E27FC236}">
                <a16:creationId xmlns:a16="http://schemas.microsoft.com/office/drawing/2014/main" id="{081CC22C-0793-441B-BAF7-49BA95AE6EB3}"/>
              </a:ext>
            </a:extLst>
          </p:cNvPr>
          <p:cNvSpPr>
            <a:spLocks noGrp="1"/>
          </p:cNvSpPr>
          <p:nvPr>
            <p:ph type="sldNum" sz="quarter" idx="12"/>
          </p:nvPr>
        </p:nvSpPr>
        <p:spPr/>
        <p:txBody>
          <a:bodyPr/>
          <a:lstStyle/>
          <a:p>
            <a:fld id="{84C56707-5A04-4981-8DAB-CB376A682A44}" type="slidenum">
              <a:rPr lang="tr-TR" smtClean="0"/>
              <a:t>44</a:t>
            </a:fld>
            <a:endParaRPr lang="tr-TR"/>
          </a:p>
        </p:txBody>
      </p:sp>
    </p:spTree>
    <p:extLst>
      <p:ext uri="{BB962C8B-B14F-4D97-AF65-F5344CB8AC3E}">
        <p14:creationId xmlns:p14="http://schemas.microsoft.com/office/powerpoint/2010/main" val="38060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108520" y="0"/>
            <a:ext cx="925252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dirty="0"/>
          </a:p>
          <a:p>
            <a:pPr marL="0" indent="0">
              <a:buNone/>
            </a:pPr>
            <a:endParaRPr lang="tr-TR" sz="1600" dirty="0"/>
          </a:p>
        </p:txBody>
      </p:sp>
      <p:graphicFrame>
        <p:nvGraphicFramePr>
          <p:cNvPr id="7" name="Diyagram 6"/>
          <p:cNvGraphicFramePr/>
          <p:nvPr>
            <p:extLst>
              <p:ext uri="{D42A27DB-BD31-4B8C-83A1-F6EECF244321}">
                <p14:modId xmlns:p14="http://schemas.microsoft.com/office/powerpoint/2010/main" val="2820347445"/>
              </p:ext>
            </p:extLst>
          </p:nvPr>
        </p:nvGraphicFramePr>
        <p:xfrm>
          <a:off x="17098" y="0"/>
          <a:ext cx="9019397"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a:extLst>
              <a:ext uri="{FF2B5EF4-FFF2-40B4-BE49-F238E27FC236}">
                <a16:creationId xmlns:a16="http://schemas.microsoft.com/office/drawing/2014/main" id="{950F958A-24C0-418F-8378-6415D45572E9}"/>
              </a:ext>
            </a:extLst>
          </p:cNvPr>
          <p:cNvSpPr>
            <a:spLocks noGrp="1"/>
          </p:cNvSpPr>
          <p:nvPr>
            <p:ph type="sldNum" sz="quarter" idx="12"/>
          </p:nvPr>
        </p:nvSpPr>
        <p:spPr/>
        <p:txBody>
          <a:bodyPr/>
          <a:lstStyle/>
          <a:p>
            <a:fld id="{84C56707-5A04-4981-8DAB-CB376A682A44}" type="slidenum">
              <a:rPr lang="tr-TR" smtClean="0"/>
              <a:t>45</a:t>
            </a:fld>
            <a:endParaRPr lang="tr-TR"/>
          </a:p>
        </p:txBody>
      </p:sp>
      <p:sp>
        <p:nvSpPr>
          <p:cNvPr id="4" name="Alt Bilgi Yer Tutucusu 3">
            <a:extLst>
              <a:ext uri="{FF2B5EF4-FFF2-40B4-BE49-F238E27FC236}">
                <a16:creationId xmlns:a16="http://schemas.microsoft.com/office/drawing/2014/main" id="{53A1D365-F763-4C9B-901C-CFB916AC228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5836772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1556792"/>
            <a:ext cx="903649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4"/>
          <p:cNvSpPr>
            <a:spLocks noGrp="1"/>
          </p:cNvSpPr>
          <p:nvPr>
            <p:ph idx="1"/>
          </p:nvPr>
        </p:nvSpPr>
        <p:spPr>
          <a:xfrm>
            <a:off x="0" y="0"/>
            <a:ext cx="9144000" cy="6858000"/>
          </a:xfrm>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dirty="0"/>
          </a:p>
          <a:p>
            <a:pPr marL="0" indent="0">
              <a:buNone/>
            </a:pPr>
            <a:endParaRPr lang="tr-TR" sz="1600" dirty="0"/>
          </a:p>
        </p:txBody>
      </p:sp>
      <p:graphicFrame>
        <p:nvGraphicFramePr>
          <p:cNvPr id="7" name="Diyagram 6"/>
          <p:cNvGraphicFramePr/>
          <p:nvPr>
            <p:extLst>
              <p:ext uri="{D42A27DB-BD31-4B8C-83A1-F6EECF244321}">
                <p14:modId xmlns:p14="http://schemas.microsoft.com/office/powerpoint/2010/main" val="3902609616"/>
              </p:ext>
            </p:extLst>
          </p:nvPr>
        </p:nvGraphicFramePr>
        <p:xfrm>
          <a:off x="107504" y="0"/>
          <a:ext cx="8928991"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a:extLst>
              <a:ext uri="{FF2B5EF4-FFF2-40B4-BE49-F238E27FC236}">
                <a16:creationId xmlns:a16="http://schemas.microsoft.com/office/drawing/2014/main" id="{4E2E7954-8DE0-43B9-8C57-F1E7E358054A}"/>
              </a:ext>
            </a:extLst>
          </p:cNvPr>
          <p:cNvSpPr>
            <a:spLocks noGrp="1"/>
          </p:cNvSpPr>
          <p:nvPr>
            <p:ph type="sldNum" sz="quarter" idx="12"/>
          </p:nvPr>
        </p:nvSpPr>
        <p:spPr/>
        <p:txBody>
          <a:bodyPr/>
          <a:lstStyle/>
          <a:p>
            <a:fld id="{84C56707-5A04-4981-8DAB-CB376A682A44}" type="slidenum">
              <a:rPr lang="tr-TR" smtClean="0"/>
              <a:t>46</a:t>
            </a:fld>
            <a:endParaRPr lang="tr-TR"/>
          </a:p>
        </p:txBody>
      </p:sp>
    </p:spTree>
    <p:extLst>
      <p:ext uri="{BB962C8B-B14F-4D97-AF65-F5344CB8AC3E}">
        <p14:creationId xmlns:p14="http://schemas.microsoft.com/office/powerpoint/2010/main" val="910279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solidFill>
                <a:srgbClr val="800000"/>
              </a:solidFill>
            </a:endParaRPr>
          </a:p>
          <a:p>
            <a:pPr marL="0" indent="0">
              <a:buNone/>
            </a:pPr>
            <a:r>
              <a:rPr lang="tr-TR" sz="1600" b="1" dirty="0">
                <a:solidFill>
                  <a:schemeClr val="tx1"/>
                </a:solidFill>
              </a:rPr>
              <a:t>Taban Alanı</a:t>
            </a:r>
          </a:p>
          <a:p>
            <a:pPr marL="0" indent="0">
              <a:buNone/>
            </a:pPr>
            <a:r>
              <a:rPr lang="tr-TR" sz="1600" b="1" dirty="0">
                <a:solidFill>
                  <a:schemeClr val="tx1"/>
                </a:solidFill>
              </a:rPr>
              <a:t>MADDE 20 </a:t>
            </a:r>
          </a:p>
          <a:p>
            <a:pPr marL="0" indent="0">
              <a:buNone/>
            </a:pPr>
            <a:r>
              <a:rPr lang="tr-TR" sz="1600" dirty="0">
                <a:solidFill>
                  <a:schemeClr val="tx1"/>
                </a:solidFill>
              </a:rPr>
              <a:t>(1) Tabii veya tesviye edilmiş zemin üzerinde etrafı açık bırakılarak kolonlar üzerinde inşa edilen yapılarda taban alanı, zemine oturan en dış çeperlerdeki kolonların dış yüzeylerinin en kısa doğru parçalarıyla birleştirilmesiyle belirlenen alandır.</a:t>
            </a:r>
          </a:p>
          <a:p>
            <a:pPr marL="0" indent="0">
              <a:buNone/>
            </a:pPr>
            <a:endParaRPr lang="tr-TR" sz="1600" dirty="0">
              <a:solidFill>
                <a:schemeClr val="tx1"/>
              </a:solidFill>
            </a:endParaRPr>
          </a:p>
          <a:p>
            <a:pPr marL="0" indent="0">
              <a:buNone/>
            </a:pPr>
            <a:r>
              <a:rPr lang="tr-TR" sz="1600" dirty="0">
                <a:solidFill>
                  <a:schemeClr val="tx1"/>
                </a:solidFill>
              </a:rPr>
              <a:t>(2)  Uygulama imar planında ölçekli olarak gösterilen şematik olmayan blok yerleşim çizimleri taban alanı ve çekme mesafelerini gösterir.</a:t>
            </a:r>
          </a:p>
          <a:p>
            <a:pPr marL="0" indent="0">
              <a:buNone/>
            </a:pPr>
            <a:endParaRPr lang="tr-TR" sz="1600" dirty="0">
              <a:solidFill>
                <a:schemeClr val="tx1"/>
              </a:solidFill>
            </a:endParaRPr>
          </a:p>
          <a:p>
            <a:pPr marL="0" indent="0">
              <a:buNone/>
            </a:pPr>
            <a:r>
              <a:rPr lang="tr-TR" sz="1600" dirty="0">
                <a:solidFill>
                  <a:schemeClr val="tx1"/>
                </a:solidFill>
              </a:rPr>
              <a:t>(3)  Uygulama imar planında belirlenmemişse bu Yönetmelikle tanımlanan </a:t>
            </a:r>
            <a:r>
              <a:rPr lang="tr-TR" sz="1600" dirty="0" err="1">
                <a:solidFill>
                  <a:schemeClr val="tx1"/>
                </a:solidFill>
              </a:rPr>
              <a:t>TAKS’a</a:t>
            </a:r>
            <a:r>
              <a:rPr lang="tr-TR" sz="1600" dirty="0">
                <a:solidFill>
                  <a:schemeClr val="tx1"/>
                </a:solidFill>
              </a:rPr>
              <a:t> ve bahçe mesafelerine göre belirlenen taban alanının küçük olanı uygulanır.</a:t>
            </a:r>
          </a:p>
          <a:p>
            <a:pPr marL="0" indent="0">
              <a:buNone/>
            </a:pPr>
            <a:endParaRPr lang="tr-TR" sz="1600" dirty="0">
              <a:solidFill>
                <a:schemeClr val="tx1"/>
              </a:solidFill>
            </a:endParaRPr>
          </a:p>
          <a:p>
            <a:pPr marL="0" indent="0">
              <a:buNone/>
            </a:pPr>
            <a:r>
              <a:rPr lang="tr-TR" sz="1600" dirty="0">
                <a:solidFill>
                  <a:schemeClr val="tx1"/>
                </a:solidFill>
              </a:rPr>
              <a:t>(4)    Tamamen toprağın altında kalan kısımları hariç, kısmen veya tamamen açığa çıkan bodrum katların oturum alanı, hiçbir şekilde taban alanı katsayısı ile belirlenen taban alanını geçemez.</a:t>
            </a:r>
          </a:p>
          <a:p>
            <a:pPr marL="0" indent="0">
              <a:buNone/>
            </a:pPr>
            <a:endParaRPr lang="tr-TR" sz="1600" dirty="0">
              <a:solidFill>
                <a:schemeClr val="tx1"/>
              </a:solidFill>
            </a:endParaRPr>
          </a:p>
          <a:p>
            <a:pPr marL="0" indent="0">
              <a:buNone/>
            </a:pPr>
            <a:r>
              <a:rPr lang="tr-TR" sz="1600" dirty="0">
                <a:solidFill>
                  <a:schemeClr val="tx1"/>
                </a:solidFill>
              </a:rPr>
              <a:t>(5)  Taban alanı, net imar parsel alanı üzerinden uygulama imar planıyla veya planda belirlenmemiş ise bu Yönetmelikle belirlenir.</a:t>
            </a:r>
          </a:p>
          <a:p>
            <a:pPr marL="0" indent="0">
              <a:buNone/>
            </a:pPr>
            <a:endParaRPr lang="tr-TR" sz="1600" dirty="0">
              <a:solidFill>
                <a:schemeClr val="tx1"/>
              </a:solidFill>
            </a:endParaRPr>
          </a:p>
          <a:p>
            <a:pPr marL="0" indent="0">
              <a:buNone/>
            </a:pPr>
            <a:r>
              <a:rPr lang="tr-TR" sz="1600" dirty="0">
                <a:solidFill>
                  <a:schemeClr val="tx1"/>
                </a:solidFill>
              </a:rPr>
              <a:t>(6) Tabii veya tesviye edilmiş zemin üzerinde planla veya bu Yönetmelikle öngörülen taban alanının dışında, bu Yönetmelikle izin verilenler hariç yapı yapılamaz.</a:t>
            </a:r>
          </a:p>
          <a:p>
            <a:pPr marL="0" indent="0">
              <a:buNone/>
            </a:pPr>
            <a:endParaRPr lang="tr-TR" sz="1600" dirty="0">
              <a:solidFill>
                <a:schemeClr val="tx1"/>
              </a:solidFill>
            </a:endParaRPr>
          </a:p>
          <a:p>
            <a:pPr marL="0" indent="0">
              <a:buNone/>
            </a:pPr>
            <a:r>
              <a:rPr lang="tr-TR" sz="1600" dirty="0">
                <a:solidFill>
                  <a:schemeClr val="tx1"/>
                </a:solidFill>
              </a:rPr>
              <a:t>(7) Planlarda blok ölçüleri veya kitle verilmiş parsellerde uygulama imar planında aksine bir hüküm bulunmuyorsa, kitle ölçüleri yapının tabii veya tesviye zeminin üzerinde kısmen veya tamamen açığa çıkan, açık ve kapalı çıkmalar hariç bütün katlarının ölçülerini ifade eder.</a:t>
            </a:r>
          </a:p>
        </p:txBody>
      </p:sp>
      <p:sp>
        <p:nvSpPr>
          <p:cNvPr id="2" name="Slayt Numarası Yer Tutucusu 1">
            <a:extLst>
              <a:ext uri="{FF2B5EF4-FFF2-40B4-BE49-F238E27FC236}">
                <a16:creationId xmlns:a16="http://schemas.microsoft.com/office/drawing/2014/main" id="{BD54EF42-2835-4862-A0C9-F664FE0534EF}"/>
              </a:ext>
            </a:extLst>
          </p:cNvPr>
          <p:cNvSpPr>
            <a:spLocks noGrp="1"/>
          </p:cNvSpPr>
          <p:nvPr>
            <p:ph type="sldNum" sz="quarter" idx="12"/>
          </p:nvPr>
        </p:nvSpPr>
        <p:spPr/>
        <p:txBody>
          <a:bodyPr/>
          <a:lstStyle/>
          <a:p>
            <a:fld id="{84C56707-5A04-4981-8DAB-CB376A682A44}" type="slidenum">
              <a:rPr lang="tr-TR" smtClean="0"/>
              <a:t>47</a:t>
            </a:fld>
            <a:endParaRPr lang="tr-TR"/>
          </a:p>
        </p:txBody>
      </p:sp>
      <p:sp>
        <p:nvSpPr>
          <p:cNvPr id="4" name="Alt Bilgi Yer Tutucusu 3">
            <a:extLst>
              <a:ext uri="{FF2B5EF4-FFF2-40B4-BE49-F238E27FC236}">
                <a16:creationId xmlns:a16="http://schemas.microsoft.com/office/drawing/2014/main" id="{1EE617F7-F814-42CD-9E61-1D584D6BC5DC}"/>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8710101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solidFill>
                <a:srgbClr val="800000"/>
              </a:solidFill>
            </a:endParaRPr>
          </a:p>
          <a:p>
            <a:pPr marL="0" indent="0">
              <a:buNone/>
            </a:pPr>
            <a:r>
              <a:rPr lang="tr-TR" sz="1600" b="1" u="sng" dirty="0">
                <a:solidFill>
                  <a:schemeClr val="tx1"/>
                </a:solidFill>
              </a:rPr>
              <a:t>(8) Taban alanına dâhil edilmeyecek kullanımlar;</a:t>
            </a:r>
          </a:p>
          <a:p>
            <a:pPr marL="0" indent="0">
              <a:buNone/>
            </a:pPr>
            <a:r>
              <a:rPr lang="tr-TR" sz="1600" b="1" dirty="0">
                <a:solidFill>
                  <a:schemeClr val="tx1"/>
                </a:solidFill>
              </a:rPr>
              <a:t>a)</a:t>
            </a:r>
            <a:r>
              <a:rPr lang="tr-TR" sz="1600" dirty="0">
                <a:solidFill>
                  <a:schemeClr val="tx1"/>
                </a:solidFill>
              </a:rPr>
              <a:t> Tabii zemin veya tesviye edilmiş zemin seviyesindeki veya bu seviyenin altındaki avlular, iç bahçeler,</a:t>
            </a:r>
          </a:p>
          <a:p>
            <a:pPr marL="0" indent="0">
              <a:buNone/>
            </a:pPr>
            <a:r>
              <a:rPr lang="tr-TR" sz="1600" b="1" dirty="0">
                <a:solidFill>
                  <a:srgbClr val="800000"/>
                </a:solidFill>
              </a:rPr>
              <a:t>b)</a:t>
            </a:r>
            <a:r>
              <a:rPr lang="tr-TR" sz="1600" dirty="0">
                <a:solidFill>
                  <a:srgbClr val="800000"/>
                </a:solidFill>
              </a:rPr>
              <a:t>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Bağımsız bölüm olarak düzenlenmeyen veya bağımsız bölümün eklentisi niteliği taşımayan, yapının ana taşıyıcı sistemleri ile bütünleşik olmayan, bahçe alanının %20’sini geçmeyen; kameriye, pergola, sundurma, açık yüzme ve süs havuzu, c) Bağlantılı olduğu bağımsız bölümün veya bulunduğu katın brüt alanının %10’unu aşmayan üstü açık veya sökülür-takılır hafif malzeme ile örtülü zemin terasları,</a:t>
            </a:r>
          </a:p>
          <a:p>
            <a:pPr marL="0" indent="0">
              <a:buNone/>
            </a:pPr>
            <a:r>
              <a:rPr lang="tr-TR" sz="1600" b="1" dirty="0">
                <a:solidFill>
                  <a:schemeClr val="tx1"/>
                </a:solidFill>
              </a:rPr>
              <a:t>ç) </a:t>
            </a:r>
            <a:r>
              <a:rPr lang="tr-TR" sz="1600" dirty="0">
                <a:solidFill>
                  <a:schemeClr val="tx1"/>
                </a:solidFill>
              </a:rPr>
              <a:t>Çevre düzenlemesi ve güvenliği için yapılan bahçe duvarı, istinat duvarları, 6 m²’yi geçmeyen kontrol veya bekçi kulübeleri,</a:t>
            </a:r>
          </a:p>
          <a:p>
            <a:pPr marL="0" indent="0">
              <a:buNone/>
            </a:pPr>
            <a:r>
              <a:rPr lang="tr-TR" sz="1600" b="1" dirty="0">
                <a:solidFill>
                  <a:srgbClr val="800000"/>
                </a:solidFill>
              </a:rPr>
              <a:t>d)</a:t>
            </a:r>
            <a:r>
              <a:rPr lang="tr-TR" sz="1600" dirty="0">
                <a:solidFill>
                  <a:srgbClr val="800000"/>
                </a:solidFill>
              </a:rPr>
              <a:t>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Binaların Yangından Korunması Hakkında Yönetmeliğin gerekli gördüğü, normal merdiven haricinde kaçış yolu içerisinde yer alan, asgari ölçülerde ve adetlerde yapılan merdiven evi ile yangın güvenlik holleri,</a:t>
            </a:r>
          </a:p>
          <a:p>
            <a:pPr marL="0" indent="0">
              <a:buNone/>
            </a:pPr>
            <a:r>
              <a:rPr lang="tr-TR" sz="1600" b="1" dirty="0">
                <a:solidFill>
                  <a:schemeClr val="tx1"/>
                </a:solidFill>
              </a:rPr>
              <a:t>e)</a:t>
            </a:r>
            <a:r>
              <a:rPr lang="tr-TR" sz="1600" dirty="0">
                <a:solidFill>
                  <a:schemeClr val="tx1"/>
                </a:solidFill>
              </a:rPr>
              <a:t>  Asgari ölçülerdeki; temele kadar inen asansör boşlukları, ışıklıklar, çöp ve atık ayrıştırma bacaları, hava bacaları, şaftlar,</a:t>
            </a:r>
          </a:p>
          <a:p>
            <a:pPr marL="0" indent="0">
              <a:buNone/>
            </a:pPr>
            <a:r>
              <a:rPr lang="tr-TR" sz="1600" b="1" dirty="0">
                <a:solidFill>
                  <a:schemeClr val="tx1"/>
                </a:solidFill>
              </a:rPr>
              <a:t>f)</a:t>
            </a:r>
            <a:r>
              <a:rPr lang="tr-TR" sz="1600" dirty="0">
                <a:solidFill>
                  <a:schemeClr val="tx1"/>
                </a:solidFill>
              </a:rPr>
              <a:t>  Ana yapının dışında kalan; binaya ait arıtma tesisi ve trafolar, jeneratör, yağmur suyu toplama havuzu, evsel atık ve geri dönüşüm hazneleri, ısı merkezi,</a:t>
            </a:r>
          </a:p>
          <a:p>
            <a:pPr marL="0" indent="0">
              <a:buNone/>
            </a:pPr>
            <a:r>
              <a:rPr lang="tr-TR" sz="1600" b="1" dirty="0">
                <a:solidFill>
                  <a:schemeClr val="tx1"/>
                </a:solidFill>
              </a:rPr>
              <a:t>g)</a:t>
            </a:r>
            <a:r>
              <a:rPr lang="tr-TR" sz="1600" dirty="0">
                <a:solidFill>
                  <a:schemeClr val="tx1"/>
                </a:solidFill>
              </a:rPr>
              <a:t>  Akaryakıt pompaları ve taşıyıcıları hariç olmak üzere </a:t>
            </a:r>
            <a:r>
              <a:rPr lang="tr-TR" sz="1600" dirty="0" err="1">
                <a:solidFill>
                  <a:schemeClr val="tx1"/>
                </a:solidFill>
              </a:rPr>
              <a:t>kanopiler</a:t>
            </a:r>
            <a:r>
              <a:rPr lang="tr-TR" sz="1600" dirty="0">
                <a:solidFill>
                  <a:schemeClr val="tx1"/>
                </a:solidFill>
              </a:rPr>
              <a:t> ve arkatlar,</a:t>
            </a:r>
          </a:p>
          <a:p>
            <a:pPr marL="0" indent="0">
              <a:buNone/>
            </a:pPr>
            <a:r>
              <a:rPr lang="tr-TR" sz="1600" b="1" dirty="0">
                <a:solidFill>
                  <a:schemeClr val="tx1"/>
                </a:solidFill>
              </a:rPr>
              <a:t>ğ) </a:t>
            </a:r>
            <a:r>
              <a:rPr lang="tr-TR" sz="1600" dirty="0">
                <a:solidFill>
                  <a:schemeClr val="tx1"/>
                </a:solidFill>
              </a:rPr>
              <a:t>Güneş panellerinin temel ve kaidesi haricindeki kısımları,</a:t>
            </a:r>
          </a:p>
          <a:p>
            <a:pPr marL="0" indent="0">
              <a:buNone/>
            </a:pPr>
            <a:r>
              <a:rPr lang="tr-TR" sz="1600" b="1" dirty="0">
                <a:solidFill>
                  <a:schemeClr val="tx1"/>
                </a:solidFill>
              </a:rPr>
              <a:t>h)</a:t>
            </a:r>
            <a:r>
              <a:rPr lang="tr-TR" sz="1600" dirty="0">
                <a:solidFill>
                  <a:schemeClr val="tx1"/>
                </a:solidFill>
              </a:rPr>
              <a:t> Açık otoparklar,</a:t>
            </a:r>
          </a:p>
          <a:p>
            <a:pPr marL="0" indent="0">
              <a:buNone/>
            </a:pPr>
            <a:r>
              <a:rPr lang="tr-TR" sz="1600" b="1" dirty="0">
                <a:solidFill>
                  <a:schemeClr val="tx1"/>
                </a:solidFill>
              </a:rPr>
              <a:t>ı) </a:t>
            </a:r>
            <a:r>
              <a:rPr lang="tr-TR" sz="1600" dirty="0">
                <a:solidFill>
                  <a:schemeClr val="tx1"/>
                </a:solidFill>
              </a:rPr>
              <a:t>Giriş saçakları (markizler),</a:t>
            </a:r>
          </a:p>
          <a:p>
            <a:pPr marL="0" indent="0">
              <a:buNone/>
            </a:pPr>
            <a:r>
              <a:rPr lang="tr-TR" sz="1600" b="1" dirty="0">
                <a:solidFill>
                  <a:schemeClr val="tx1"/>
                </a:solidFill>
              </a:rPr>
              <a:t>i)</a:t>
            </a:r>
            <a:r>
              <a:rPr lang="tr-TR" sz="1600" dirty="0">
                <a:solidFill>
                  <a:schemeClr val="tx1"/>
                </a:solidFill>
              </a:rPr>
              <a:t> </a:t>
            </a:r>
            <a:r>
              <a:rPr lang="tr-TR" sz="1600" b="1" dirty="0">
                <a:solidFill>
                  <a:schemeClr val="tx1"/>
                </a:solidFill>
              </a:rPr>
              <a:t>(Mülga:RG-30/9/2017- 30196)</a:t>
            </a:r>
            <a:r>
              <a:rPr lang="tr-TR" sz="1600" b="1" baseline="30000" dirty="0">
                <a:solidFill>
                  <a:schemeClr val="tx1"/>
                </a:solidFill>
              </a:rPr>
              <a:t> (2)</a:t>
            </a:r>
            <a:endParaRPr lang="tr-TR" sz="1600" dirty="0">
              <a:solidFill>
                <a:schemeClr val="tx1"/>
              </a:solidFill>
            </a:endParaRPr>
          </a:p>
        </p:txBody>
      </p:sp>
      <p:sp>
        <p:nvSpPr>
          <p:cNvPr id="2" name="Slayt Numarası Yer Tutucusu 1">
            <a:extLst>
              <a:ext uri="{FF2B5EF4-FFF2-40B4-BE49-F238E27FC236}">
                <a16:creationId xmlns:a16="http://schemas.microsoft.com/office/drawing/2014/main" id="{ED47657A-3ED4-41B1-8382-D59E73F89944}"/>
              </a:ext>
            </a:extLst>
          </p:cNvPr>
          <p:cNvSpPr>
            <a:spLocks noGrp="1"/>
          </p:cNvSpPr>
          <p:nvPr>
            <p:ph type="sldNum" sz="quarter" idx="12"/>
          </p:nvPr>
        </p:nvSpPr>
        <p:spPr/>
        <p:txBody>
          <a:bodyPr/>
          <a:lstStyle/>
          <a:p>
            <a:fld id="{84C56707-5A04-4981-8DAB-CB376A682A44}" type="slidenum">
              <a:rPr lang="tr-TR" smtClean="0"/>
              <a:t>48</a:t>
            </a:fld>
            <a:endParaRPr lang="tr-TR"/>
          </a:p>
        </p:txBody>
      </p:sp>
      <p:sp>
        <p:nvSpPr>
          <p:cNvPr id="4" name="Alt Bilgi Yer Tutucusu 3">
            <a:extLst>
              <a:ext uri="{FF2B5EF4-FFF2-40B4-BE49-F238E27FC236}">
                <a16:creationId xmlns:a16="http://schemas.microsoft.com/office/drawing/2014/main" id="{6CE42A3B-8F72-49D4-8C44-533F2DC50FE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5178386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solidFill>
                <a:schemeClr val="tx1"/>
              </a:solidFill>
            </a:endParaRPr>
          </a:p>
          <a:p>
            <a:pPr marL="0" indent="0">
              <a:buNone/>
            </a:pPr>
            <a:r>
              <a:rPr lang="tr-TR" sz="1600" b="1" dirty="0">
                <a:solidFill>
                  <a:schemeClr val="tx1"/>
                </a:solidFill>
              </a:rPr>
              <a:t>Katlar Alanı</a:t>
            </a:r>
          </a:p>
          <a:p>
            <a:pPr marL="0" indent="0">
              <a:buNone/>
            </a:pPr>
            <a:r>
              <a:rPr lang="tr-TR" sz="1600" b="1" dirty="0"/>
              <a:t>MADDE 21</a:t>
            </a:r>
          </a:p>
          <a:p>
            <a:pPr marL="0" indent="0">
              <a:buNone/>
            </a:pPr>
            <a:r>
              <a:rPr lang="tr-TR" sz="1600" dirty="0"/>
              <a:t>(1) Katlar alanı; bodrum kat, asma kat, çatı arası piyesi ve açık/kapalı çıkmalar dâhil, kullanılabilen bütün katların, katlar alanına dâhil edilmeyen alanları çıktıktan sonraki alanları toplamıdır. Kullanılabilen alanlar deyiminden; konut, işyeri, eğlence ve dinlenme yerleri gibi oturmaya, çalışmaya, eğlenmeye, dinlenmeye veya ibadet etmeye ayrılan alanlar anlaşılır.</a:t>
            </a:r>
          </a:p>
          <a:p>
            <a:pPr marL="0" indent="0">
              <a:buNone/>
            </a:pPr>
            <a:endParaRPr lang="tr-TR" sz="1600" dirty="0"/>
          </a:p>
          <a:p>
            <a:pPr marL="0" indent="0">
              <a:buNone/>
            </a:pPr>
            <a:r>
              <a:rPr lang="tr-TR" sz="1600" dirty="0"/>
              <a:t>(2) Tamamen toprağın altında kalması nedeniyle; 22 </a:t>
            </a:r>
            <a:r>
              <a:rPr lang="tr-TR" sz="1600" dirty="0" err="1"/>
              <a:t>nci</a:t>
            </a:r>
            <a:r>
              <a:rPr lang="tr-TR" sz="1600" dirty="0"/>
              <a:t> madde uyarınca emsal hesabına konu edilmeyen alanlar ile kat adedine konu edilmeyen katların hiç bir cephesi kazı ve tesviye yapılarak açığa çıkarılamaz.</a:t>
            </a:r>
          </a:p>
          <a:p>
            <a:pPr marL="0" indent="0">
              <a:buNone/>
            </a:pPr>
            <a:endParaRPr lang="tr-TR" sz="1600" dirty="0"/>
          </a:p>
          <a:p>
            <a:pPr marL="0" indent="0">
              <a:buNone/>
            </a:pPr>
            <a:r>
              <a:rPr lang="tr-TR" sz="1600" dirty="0"/>
              <a:t>(3) Emsal hesabına dâhil edilmeyen alanlar, proje değişikliği ile imar planındaki veya bu Yönetmelikle belirlenen emsal değerini aşacak şekilde emsal hesabına konu alan haline getirilemez, müstakil bağımsız bölüm haline dönüştürülemez ve kat mülkiyeti tesis edilemez.</a:t>
            </a:r>
          </a:p>
          <a:p>
            <a:pPr marL="0" indent="0">
              <a:buNone/>
            </a:pPr>
            <a:endParaRPr lang="tr-TR" sz="1600" dirty="0"/>
          </a:p>
          <a:p>
            <a:pPr marL="0" indent="0">
              <a:buNone/>
            </a:pPr>
            <a:r>
              <a:rPr lang="tr-TR" sz="1600" dirty="0"/>
              <a:t>(4) Uygulama imar planında emsal verilmeyen parsellerde katlar alanı, planla veya bu Yönetmelikle belirlenen; taban alanı katsayısı ile kat adedinin çarpılmasıyla hesaplanır.</a:t>
            </a:r>
          </a:p>
        </p:txBody>
      </p:sp>
      <p:sp>
        <p:nvSpPr>
          <p:cNvPr id="2" name="Slayt Numarası Yer Tutucusu 1">
            <a:extLst>
              <a:ext uri="{FF2B5EF4-FFF2-40B4-BE49-F238E27FC236}">
                <a16:creationId xmlns:a16="http://schemas.microsoft.com/office/drawing/2014/main" id="{8FC43709-A8FB-409F-AF4D-44CF7ED2E6BF}"/>
              </a:ext>
            </a:extLst>
          </p:cNvPr>
          <p:cNvSpPr>
            <a:spLocks noGrp="1"/>
          </p:cNvSpPr>
          <p:nvPr>
            <p:ph type="sldNum" sz="quarter" idx="12"/>
          </p:nvPr>
        </p:nvSpPr>
        <p:spPr/>
        <p:txBody>
          <a:bodyPr/>
          <a:lstStyle/>
          <a:p>
            <a:fld id="{84C56707-5A04-4981-8DAB-CB376A682A44}" type="slidenum">
              <a:rPr lang="tr-TR" smtClean="0"/>
              <a:t>49</a:t>
            </a:fld>
            <a:endParaRPr lang="tr-TR"/>
          </a:p>
        </p:txBody>
      </p:sp>
      <p:sp>
        <p:nvSpPr>
          <p:cNvPr id="4" name="Alt Bilgi Yer Tutucusu 3">
            <a:extLst>
              <a:ext uri="{FF2B5EF4-FFF2-40B4-BE49-F238E27FC236}">
                <a16:creationId xmlns:a16="http://schemas.microsoft.com/office/drawing/2014/main" id="{C97CE972-E969-41E7-AE24-7C2978571BF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782016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Amaç</a:t>
            </a:r>
            <a:endParaRPr lang="tr-TR" sz="1600" dirty="0"/>
          </a:p>
          <a:p>
            <a:pPr marL="0" indent="0">
              <a:buNone/>
            </a:pPr>
            <a:r>
              <a:rPr lang="tr-TR" sz="1600" b="1" dirty="0"/>
              <a:t>MADDE 1 </a:t>
            </a:r>
          </a:p>
          <a:p>
            <a:pPr marL="0" indent="0">
              <a:buNone/>
            </a:pPr>
            <a:r>
              <a:rPr lang="tr-TR" sz="1600" dirty="0"/>
              <a:t>(1) Bu Yönetmeliğin amacı; plan, fen, sağlık ve sürdürülebilir çevre şartlarına uygun yapı ve yapılaşma ile projelendirmeye ve denetime ilişkin usul ve esasları belirlemektir.</a:t>
            </a:r>
          </a:p>
          <a:p>
            <a:pPr marL="0" indent="0">
              <a:buNone/>
            </a:pPr>
            <a:endParaRPr lang="tr-TR" sz="1600" b="1" dirty="0"/>
          </a:p>
          <a:p>
            <a:pPr marL="0" indent="0">
              <a:buNone/>
            </a:pPr>
            <a:r>
              <a:rPr lang="tr-TR" sz="1600" b="1" dirty="0"/>
              <a:t>Kapsam</a:t>
            </a:r>
            <a:endParaRPr lang="tr-TR" sz="1600" dirty="0"/>
          </a:p>
          <a:p>
            <a:pPr marL="0" indent="0">
              <a:buNone/>
            </a:pPr>
            <a:r>
              <a:rPr lang="tr-TR" sz="1600" b="1" dirty="0"/>
              <a:t>MADDE 2 </a:t>
            </a:r>
          </a:p>
          <a:p>
            <a:pPr marL="0" indent="0">
              <a:buNone/>
            </a:pPr>
            <a:r>
              <a:rPr lang="tr-TR" sz="1600" dirty="0"/>
              <a:t>(1) Bu Yönetmelik, uygulama imar planı bulunan alanları kapsar.</a:t>
            </a:r>
          </a:p>
          <a:p>
            <a:pPr marL="0" indent="0">
              <a:buNone/>
            </a:pPr>
            <a:endParaRPr lang="tr-TR" sz="1600" b="1" dirty="0"/>
          </a:p>
          <a:p>
            <a:pPr marL="0" indent="0">
              <a:buNone/>
            </a:pPr>
            <a:r>
              <a:rPr lang="tr-TR" sz="1600" b="1" dirty="0"/>
              <a:t>Dayanak</a:t>
            </a:r>
            <a:endParaRPr lang="tr-TR" sz="1600" dirty="0"/>
          </a:p>
          <a:p>
            <a:pPr marL="0" indent="0">
              <a:buNone/>
            </a:pPr>
            <a:r>
              <a:rPr lang="tr-TR" sz="1600" b="1" dirty="0"/>
              <a:t>MADDE 3</a:t>
            </a:r>
          </a:p>
          <a:p>
            <a:pPr marL="0" indent="0">
              <a:buNone/>
            </a:pPr>
            <a:r>
              <a:rPr lang="tr-TR" sz="1600" dirty="0"/>
              <a:t>(1) Bu Yönetmelik, 3/5/1985 tarihli ve 3194 sayılı İmar Kanunu ve 29/6/2011 tarihli ve 644 sayılı Çevre ve Şehircilik Bakanlığının Teşkilat ve Görevleri Hakkında Kanun Hükmünde Kararname hükümlerine dayanılarak hazırlanmıştır.</a:t>
            </a:r>
          </a:p>
        </p:txBody>
      </p:sp>
      <p:sp>
        <p:nvSpPr>
          <p:cNvPr id="2" name="Slayt Numarası Yer Tutucusu 1">
            <a:extLst>
              <a:ext uri="{FF2B5EF4-FFF2-40B4-BE49-F238E27FC236}">
                <a16:creationId xmlns:a16="http://schemas.microsoft.com/office/drawing/2014/main" id="{B1DC9D65-51A5-4F44-B140-648E7DD0F11D}"/>
              </a:ext>
            </a:extLst>
          </p:cNvPr>
          <p:cNvSpPr>
            <a:spLocks noGrp="1"/>
          </p:cNvSpPr>
          <p:nvPr>
            <p:ph type="sldNum" sz="quarter" idx="12"/>
          </p:nvPr>
        </p:nvSpPr>
        <p:spPr/>
        <p:txBody>
          <a:bodyPr/>
          <a:lstStyle/>
          <a:p>
            <a:fld id="{84C56707-5A04-4981-8DAB-CB376A682A44}" type="slidenum">
              <a:rPr lang="tr-TR" smtClean="0"/>
              <a:t>5</a:t>
            </a:fld>
            <a:endParaRPr lang="tr-TR"/>
          </a:p>
        </p:txBody>
      </p:sp>
      <p:sp>
        <p:nvSpPr>
          <p:cNvPr id="4" name="Alt Bilgi Yer Tutucusu 3">
            <a:extLst>
              <a:ext uri="{FF2B5EF4-FFF2-40B4-BE49-F238E27FC236}">
                <a16:creationId xmlns:a16="http://schemas.microsoft.com/office/drawing/2014/main" id="{BF179CFB-8186-4888-9A53-D313E616E68C}"/>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19201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3">
            <a:schemeClr val="lt1"/>
          </a:lnRef>
          <a:fillRef idx="1002">
            <a:schemeClr val="lt2"/>
          </a:fillRef>
          <a:effectRef idx="1">
            <a:schemeClr val="accent1"/>
          </a:effectRef>
          <a:fontRef idx="minor">
            <a:schemeClr val="lt1"/>
          </a:fontRef>
        </p:style>
        <p:txBody>
          <a:bodyPr>
            <a:noAutofit/>
          </a:bodyPr>
          <a:lstStyle/>
          <a:p>
            <a:pPr marL="0" indent="0">
              <a:buNone/>
            </a:pPr>
            <a:endParaRPr lang="tr-TR" sz="1600" b="1" u="sng" dirty="0">
              <a:solidFill>
                <a:schemeClr val="tx1"/>
              </a:solidFill>
            </a:endParaRPr>
          </a:p>
          <a:p>
            <a:pPr marL="0" indent="0">
              <a:buNone/>
            </a:pPr>
            <a:r>
              <a:rPr lang="tr-TR" sz="1600" b="1" u="sng" dirty="0">
                <a:solidFill>
                  <a:schemeClr val="tx1"/>
                </a:solidFill>
              </a:rPr>
              <a:t>Katlar alanı hesabına dâhil edilmeyen kullanımlar</a:t>
            </a:r>
          </a:p>
          <a:p>
            <a:pPr marL="0" indent="0">
              <a:buNone/>
            </a:pPr>
            <a:r>
              <a:rPr lang="tr-TR" sz="1600" b="1" dirty="0">
                <a:solidFill>
                  <a:schemeClr val="tx1"/>
                </a:solidFill>
              </a:rPr>
              <a:t>MADDE 22 </a:t>
            </a:r>
          </a:p>
          <a:p>
            <a:pPr marL="0" indent="0">
              <a:buNone/>
            </a:pPr>
            <a:r>
              <a:rPr lang="tr-TR" sz="1600" dirty="0">
                <a:solidFill>
                  <a:schemeClr val="tx1"/>
                </a:solidFill>
              </a:rPr>
              <a:t>(1) 5 inci maddenin sekizinci fıkrasında belirtilen esaslar dâhilinde;</a:t>
            </a:r>
          </a:p>
          <a:p>
            <a:pPr marL="0" indent="0">
              <a:buNone/>
            </a:pPr>
            <a:r>
              <a:rPr lang="tr-TR" sz="1600" dirty="0">
                <a:solidFill>
                  <a:schemeClr val="tx1"/>
                </a:solidFill>
              </a:rPr>
              <a:t>a) Taban alanına dâhil edilmeyen kullanımlar,</a:t>
            </a:r>
          </a:p>
          <a:p>
            <a:pPr marL="0" indent="0">
              <a:buNone/>
            </a:pPr>
            <a:r>
              <a:rPr lang="tr-TR" sz="1600" dirty="0">
                <a:solidFill>
                  <a:srgbClr val="800000"/>
                </a:solidFill>
              </a:rPr>
              <a:t>b)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Son katın üzerindeki ortak alan çatı bahçeleri,</a:t>
            </a:r>
          </a:p>
          <a:p>
            <a:pPr marL="0" indent="0">
              <a:buNone/>
            </a:pPr>
            <a:r>
              <a:rPr lang="tr-TR" sz="1600" dirty="0">
                <a:solidFill>
                  <a:srgbClr val="800000"/>
                </a:solidFill>
              </a:rPr>
              <a:t>c) Üstü sökülür-takılır hafif malzeme ile kenarları rüzgâr kesici cam panellerle kapatılmış olsa dahi açık oturma yerleri,</a:t>
            </a:r>
          </a:p>
          <a:p>
            <a:pPr marL="0" indent="0">
              <a:buNone/>
            </a:pPr>
            <a:r>
              <a:rPr lang="tr-TR" sz="1600" dirty="0">
                <a:solidFill>
                  <a:srgbClr val="800000"/>
                </a:solidFill>
              </a:rPr>
              <a:t>ç)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Bu Yönetmelikte öngörülen asgari sayıda kapıcı dairesi,</a:t>
            </a:r>
          </a:p>
          <a:p>
            <a:pPr marL="0" indent="0">
              <a:buNone/>
            </a:pPr>
            <a:r>
              <a:rPr lang="tr-TR" sz="1600" dirty="0">
                <a:solidFill>
                  <a:schemeClr val="tx1"/>
                </a:solidFill>
              </a:rPr>
              <a:t>d) </a:t>
            </a:r>
            <a:r>
              <a:rPr lang="tr-TR" sz="1600" dirty="0" err="1">
                <a:solidFill>
                  <a:schemeClr val="tx1"/>
                </a:solidFill>
              </a:rPr>
              <a:t>Atrium</a:t>
            </a:r>
            <a:r>
              <a:rPr lang="tr-TR" sz="1600" dirty="0">
                <a:solidFill>
                  <a:schemeClr val="tx1"/>
                </a:solidFill>
              </a:rPr>
              <a:t> ve galeri boşlukları,</a:t>
            </a:r>
          </a:p>
          <a:p>
            <a:pPr marL="0" indent="0">
              <a:buNone/>
            </a:pPr>
            <a:r>
              <a:rPr lang="tr-TR" sz="1600" dirty="0">
                <a:solidFill>
                  <a:srgbClr val="800000"/>
                </a:solidFill>
              </a:rPr>
              <a:t>e)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Ortak alan niteliğindeki mescit ve müştemilat,</a:t>
            </a:r>
          </a:p>
          <a:p>
            <a:pPr marL="0" indent="0">
              <a:buNone/>
            </a:pPr>
            <a:r>
              <a:rPr lang="tr-TR" sz="1600" dirty="0">
                <a:solidFill>
                  <a:srgbClr val="800000"/>
                </a:solidFill>
              </a:rPr>
              <a:t>f) </a:t>
            </a:r>
            <a:r>
              <a:rPr lang="tr-TR" sz="1600" b="1" dirty="0">
                <a:solidFill>
                  <a:srgbClr val="800000"/>
                </a:solidFill>
              </a:rPr>
              <a:t>(Mülga:RG-30/9/2017- 30196)</a:t>
            </a:r>
            <a:r>
              <a:rPr lang="tr-TR" sz="1600" b="1" baseline="30000" dirty="0">
                <a:solidFill>
                  <a:srgbClr val="800000"/>
                </a:solidFill>
              </a:rPr>
              <a:t> (2)</a:t>
            </a:r>
            <a:r>
              <a:rPr lang="tr-TR" sz="1600" b="1" dirty="0">
                <a:solidFill>
                  <a:srgbClr val="800000"/>
                </a:solidFill>
              </a:rPr>
              <a:t>  </a:t>
            </a:r>
            <a:endParaRPr lang="tr-TR" sz="1600" dirty="0">
              <a:solidFill>
                <a:srgbClr val="800000"/>
              </a:solidFill>
            </a:endParaRPr>
          </a:p>
          <a:p>
            <a:pPr marL="0" indent="0">
              <a:buNone/>
            </a:pPr>
            <a:r>
              <a:rPr lang="tr-TR" sz="1600" dirty="0">
                <a:solidFill>
                  <a:schemeClr val="tx1"/>
                </a:solidFill>
              </a:rPr>
              <a:t>g) Bina için gerekli minimum sığınak alanı,</a:t>
            </a:r>
          </a:p>
          <a:p>
            <a:pPr marL="0" indent="0">
              <a:buNone/>
            </a:pPr>
            <a:r>
              <a:rPr lang="tr-TR" sz="1600" dirty="0">
                <a:solidFill>
                  <a:srgbClr val="800000"/>
                </a:solidFill>
              </a:rPr>
              <a:t>ğ)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Ticari amaç içermeyen, ortak alan niteliğindeki çocuk oyun alanları ve çocuk bakım üniteleri,</a:t>
            </a:r>
          </a:p>
          <a:p>
            <a:pPr marL="0" indent="0">
              <a:buNone/>
            </a:pPr>
            <a:r>
              <a:rPr lang="tr-TR" sz="1600" dirty="0">
                <a:solidFill>
                  <a:srgbClr val="800000"/>
                </a:solidFill>
              </a:rPr>
              <a:t>h)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Otopark alanları,</a:t>
            </a:r>
          </a:p>
          <a:p>
            <a:pPr marL="0" indent="0">
              <a:buNone/>
            </a:pPr>
            <a:r>
              <a:rPr lang="tr-TR" sz="1600" dirty="0">
                <a:solidFill>
                  <a:schemeClr val="tx1"/>
                </a:solidFill>
              </a:rPr>
              <a:t>ı) Yapı yüksekliği 60.50 metreden fazla olan binalar ile özelliği gereği tesisat katı oluşturulması zorunlu binalarda sadece tesisat için oluşturulan tesisat katları,</a:t>
            </a:r>
          </a:p>
          <a:p>
            <a:pPr marL="0" indent="0">
              <a:buNone/>
            </a:pPr>
            <a:r>
              <a:rPr lang="tr-TR" sz="1600" dirty="0">
                <a:solidFill>
                  <a:srgbClr val="800000"/>
                </a:solidFill>
              </a:rPr>
              <a:t>i)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Bina veya tesise ait olan ısıtma, soğutma, tesisat alanı, su sarnıcı, havalandırma sistemleri ve enerji verimliliği sistemlerinin bulunduğu alanlar, arıtma tesisi, gri su toplama havuzu, yakıt ve su depoları, silolar, trafolar, jeneratör, ısı merkezi, enerji odası, kömürlük, </a:t>
            </a:r>
            <a:r>
              <a:rPr lang="tr-TR" sz="1600" dirty="0" err="1">
                <a:solidFill>
                  <a:srgbClr val="800000"/>
                </a:solidFill>
              </a:rPr>
              <a:t>eşanjör</a:t>
            </a:r>
            <a:r>
              <a:rPr lang="tr-TR" sz="1600" dirty="0">
                <a:solidFill>
                  <a:srgbClr val="800000"/>
                </a:solidFill>
              </a:rPr>
              <a:t> ve hidrofor bölümleri,</a:t>
            </a:r>
          </a:p>
          <a:p>
            <a:pPr marL="0" indent="0">
              <a:buNone/>
            </a:pPr>
            <a:endParaRPr lang="tr-TR" sz="1600" dirty="0">
              <a:solidFill>
                <a:schemeClr val="tx1"/>
              </a:solidFill>
            </a:endParaRPr>
          </a:p>
        </p:txBody>
      </p:sp>
      <p:sp>
        <p:nvSpPr>
          <p:cNvPr id="2" name="Slayt Numarası Yer Tutucusu 1">
            <a:extLst>
              <a:ext uri="{FF2B5EF4-FFF2-40B4-BE49-F238E27FC236}">
                <a16:creationId xmlns:a16="http://schemas.microsoft.com/office/drawing/2014/main" id="{B62FA349-17EF-4CF4-B2C2-E48A697B3C04}"/>
              </a:ext>
            </a:extLst>
          </p:cNvPr>
          <p:cNvSpPr>
            <a:spLocks noGrp="1"/>
          </p:cNvSpPr>
          <p:nvPr>
            <p:ph type="sldNum" sz="quarter" idx="12"/>
          </p:nvPr>
        </p:nvSpPr>
        <p:spPr/>
        <p:txBody>
          <a:bodyPr/>
          <a:lstStyle/>
          <a:p>
            <a:fld id="{84C56707-5A04-4981-8DAB-CB376A682A44}" type="slidenum">
              <a:rPr lang="tr-TR" smtClean="0"/>
              <a:t>50</a:t>
            </a:fld>
            <a:endParaRPr lang="tr-TR"/>
          </a:p>
        </p:txBody>
      </p:sp>
      <p:sp>
        <p:nvSpPr>
          <p:cNvPr id="4" name="Alt Bilgi Yer Tutucusu 3">
            <a:extLst>
              <a:ext uri="{FF2B5EF4-FFF2-40B4-BE49-F238E27FC236}">
                <a16:creationId xmlns:a16="http://schemas.microsoft.com/office/drawing/2014/main" id="{7E669FA3-694B-4311-996B-47F6126CB54C}"/>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6592967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002">
            <a:schemeClr val="lt2"/>
          </a:fillRef>
          <a:effectRef idx="0">
            <a:schemeClr val="dk1"/>
          </a:effectRef>
          <a:fontRef idx="minor">
            <a:schemeClr val="dk1"/>
          </a:fontRef>
        </p:style>
        <p:txBody>
          <a:bodyPr>
            <a:normAutofit/>
          </a:bodyPr>
          <a:lstStyle/>
          <a:p>
            <a:pPr marL="0" indent="0">
              <a:buNone/>
            </a:pPr>
            <a:endParaRPr lang="tr-TR" sz="1600" dirty="0">
              <a:solidFill>
                <a:srgbClr val="800000"/>
              </a:solidFill>
            </a:endParaRPr>
          </a:p>
          <a:p>
            <a:pPr marL="0" indent="0">
              <a:buNone/>
            </a:pPr>
            <a:r>
              <a:rPr lang="tr-TR" sz="1600" dirty="0">
                <a:solidFill>
                  <a:srgbClr val="800000"/>
                </a:solidFill>
              </a:rPr>
              <a:t>j)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Bütün cepheleri tamamen toprağın altında kalan bodrum katları ile kısmen açıkta kalan, bodrum katlarında yer alan; tek başına bağımsız bölüm oluşturmayan, bir bağımsız bölümün eklentisi veya parçası olmayan, ticari amaç içermeyen, yapı yaklaşma sınırı içinde kalan ve 1000 m²’yi ve toplamda katlar alanının % 5’ini aşmayacak şekilde düzenlenen ortak alan niteliğindeki; jimnastik salonu, oyun ve hobi odaları, yüzme havuzu, sauna gibi sosyal tesis, spor birimleri ve depolar,</a:t>
            </a:r>
          </a:p>
          <a:p>
            <a:pPr marL="0" indent="0">
              <a:buNone/>
            </a:pPr>
            <a:endParaRPr lang="tr-TR" sz="1600" dirty="0">
              <a:solidFill>
                <a:srgbClr val="800000"/>
              </a:solidFill>
            </a:endParaRPr>
          </a:p>
          <a:p>
            <a:pPr marL="0" indent="0">
              <a:buNone/>
            </a:pPr>
            <a:r>
              <a:rPr lang="tr-TR" sz="1600" dirty="0">
                <a:solidFill>
                  <a:srgbClr val="800000"/>
                </a:solidFill>
              </a:rPr>
              <a:t>k) </a:t>
            </a:r>
            <a:r>
              <a:rPr lang="tr-TR" sz="1600" b="1" dirty="0">
                <a:solidFill>
                  <a:srgbClr val="800000"/>
                </a:solidFill>
              </a:rPr>
              <a:t>(Değişik:RG-30/9/2017- 30196)</a:t>
            </a:r>
            <a:r>
              <a:rPr lang="tr-TR" sz="1600" b="1" baseline="30000" dirty="0">
                <a:solidFill>
                  <a:srgbClr val="800000"/>
                </a:solidFill>
              </a:rPr>
              <a:t> (2)</a:t>
            </a:r>
            <a:r>
              <a:rPr lang="tr-TR" sz="1600" dirty="0">
                <a:solidFill>
                  <a:srgbClr val="800000"/>
                </a:solidFill>
              </a:rPr>
              <a:t> Bütün cepheleri tamamen toprağın altında kalan bodrum katları ile kısmen açıkta kalan, yola cephesi bulunmayan bodrum katlarında yer alan, bina cephelerinde ilave kat görünümüne neden olmayan ve tek başına bağımsız bölüm oluşturmayan; konut ve ticari kullanımlı bağımsız bölümlere ait depo amaçlı eklentiler, </a:t>
            </a:r>
          </a:p>
          <a:p>
            <a:pPr marL="0" indent="0">
              <a:buNone/>
            </a:pPr>
            <a:endParaRPr lang="tr-TR" sz="1600" dirty="0">
              <a:solidFill>
                <a:srgbClr val="800000"/>
              </a:solidFill>
            </a:endParaRPr>
          </a:p>
          <a:p>
            <a:pPr marL="0" indent="0">
              <a:buNone/>
            </a:pPr>
            <a:r>
              <a:rPr lang="tr-TR" sz="1600" dirty="0">
                <a:solidFill>
                  <a:srgbClr val="800000"/>
                </a:solidFill>
              </a:rPr>
              <a:t> l)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Sökülür-takılır-katlanır cam panellerle kapatılmış olanlar dâhil olmak üzere balkonlar ve açık çıkmalar, kat bahçe ve terasları, iç bahçeler, kat ve ara sahanlıkları dâhil açık veya kapalı merdiven evi, tek bağımsız bölümlü konutlar hariç; bina giriş holleri ile kat holleri ve asansör önü sahanlıkları,</a:t>
            </a:r>
          </a:p>
          <a:p>
            <a:pPr marL="0" indent="0">
              <a:buNone/>
            </a:pPr>
            <a:r>
              <a:rPr lang="tr-TR" sz="1600" dirty="0">
                <a:solidFill>
                  <a:srgbClr val="800000"/>
                </a:solidFill>
              </a:rPr>
              <a:t>katlar alanına dâhil edilmez.</a:t>
            </a:r>
          </a:p>
        </p:txBody>
      </p:sp>
      <p:sp>
        <p:nvSpPr>
          <p:cNvPr id="2" name="Slayt Numarası Yer Tutucusu 1">
            <a:extLst>
              <a:ext uri="{FF2B5EF4-FFF2-40B4-BE49-F238E27FC236}">
                <a16:creationId xmlns:a16="http://schemas.microsoft.com/office/drawing/2014/main" id="{26C92573-5CA9-456F-8267-B7948D6C5D59}"/>
              </a:ext>
            </a:extLst>
          </p:cNvPr>
          <p:cNvSpPr>
            <a:spLocks noGrp="1"/>
          </p:cNvSpPr>
          <p:nvPr>
            <p:ph type="sldNum" sz="quarter" idx="12"/>
          </p:nvPr>
        </p:nvSpPr>
        <p:spPr/>
        <p:txBody>
          <a:bodyPr/>
          <a:lstStyle/>
          <a:p>
            <a:fld id="{84C56707-5A04-4981-8DAB-CB376A682A44}" type="slidenum">
              <a:rPr lang="tr-TR" smtClean="0"/>
              <a:t>51</a:t>
            </a:fld>
            <a:endParaRPr lang="tr-TR"/>
          </a:p>
        </p:txBody>
      </p:sp>
      <p:sp>
        <p:nvSpPr>
          <p:cNvPr id="4" name="Alt Bilgi Yer Tutucusu 3">
            <a:extLst>
              <a:ext uri="{FF2B5EF4-FFF2-40B4-BE49-F238E27FC236}">
                <a16:creationId xmlns:a16="http://schemas.microsoft.com/office/drawing/2014/main" id="{F966EAF9-A1A4-4BA6-B341-54CB6019BF8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857974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kdörtgen 23"/>
          <p:cNvSpPr/>
          <p:nvPr/>
        </p:nvSpPr>
        <p:spPr>
          <a:xfrm>
            <a:off x="0" y="620688"/>
            <a:ext cx="4392488" cy="6237312"/>
          </a:xfrm>
          <a:prstGeom prst="rect">
            <a:avLst/>
          </a:prstGeom>
          <a:solidFill>
            <a:schemeClr val="accent6">
              <a:alpha val="50000"/>
            </a:schemeClr>
          </a:solidFill>
          <a:ln w="38100">
            <a:solidFill>
              <a:schemeClr val="tx1">
                <a:lumMod val="75000"/>
                <a:lumOff val="2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İçerik Yer Tutucusu 4"/>
          <p:cNvSpPr>
            <a:spLocks noGrp="1"/>
          </p:cNvSpPr>
          <p:nvPr>
            <p:ph idx="1"/>
          </p:nvPr>
        </p:nvSpPr>
        <p:spPr>
          <a:xfrm>
            <a:off x="4392488" y="620688"/>
            <a:ext cx="4751512" cy="6237312"/>
          </a:xfrm>
          <a:solidFill>
            <a:schemeClr val="tx2">
              <a:lumMod val="20000"/>
              <a:lumOff val="80000"/>
            </a:schemeClr>
          </a:solidFill>
          <a:ln>
            <a:solidFill>
              <a:schemeClr val="tx1">
                <a:lumMod val="75000"/>
                <a:lumOff val="25000"/>
              </a:schemeClr>
            </a:solidFill>
          </a:ln>
          <a:effectLst>
            <a:outerShdw blurRad="63500" sx="102000" sy="102000" algn="ctr" rotWithShape="0">
              <a:prstClr val="black">
                <a:alpha val="40000"/>
              </a:prstClr>
            </a:outerShdw>
          </a:effectLst>
        </p:spPr>
        <p:style>
          <a:lnRef idx="3">
            <a:schemeClr val="lt1"/>
          </a:lnRef>
          <a:fillRef idx="1002">
            <a:schemeClr val="lt2"/>
          </a:fillRef>
          <a:effectRef idx="1">
            <a:schemeClr val="accent1"/>
          </a:effectRef>
          <a:fontRef idx="minor">
            <a:schemeClr val="lt1"/>
          </a:fontRef>
        </p:style>
        <p:txBody>
          <a:bodyPr>
            <a:noAutofit/>
          </a:bodyPr>
          <a:lstStyle/>
          <a:p>
            <a:pPr marL="0" indent="0">
              <a:buNone/>
            </a:pPr>
            <a:endParaRPr lang="tr-TR" sz="1600" b="1" u="sng" dirty="0">
              <a:solidFill>
                <a:schemeClr val="tx1"/>
              </a:solidFill>
            </a:endParaRPr>
          </a:p>
          <a:p>
            <a:pPr marL="0" indent="0">
              <a:buNone/>
            </a:pPr>
            <a:r>
              <a:rPr lang="tr-TR" sz="1600" b="1" dirty="0">
                <a:solidFill>
                  <a:schemeClr val="tx1"/>
                </a:solidFill>
              </a:rPr>
              <a:t>MADDE 22 </a:t>
            </a:r>
          </a:p>
          <a:p>
            <a:pPr marL="0" indent="0">
              <a:buNone/>
            </a:pPr>
            <a:r>
              <a:rPr lang="tr-TR" sz="900" b="1" dirty="0">
                <a:solidFill>
                  <a:schemeClr val="tx1"/>
                </a:solidFill>
              </a:rPr>
              <a:t>(1) 5 inci maddenin sekizinci fıkrasında belirtilen esaslar dâhilinde;</a:t>
            </a:r>
          </a:p>
          <a:p>
            <a:pPr marL="0" indent="0">
              <a:buNone/>
            </a:pPr>
            <a:r>
              <a:rPr lang="tr-TR" sz="900" b="1" dirty="0">
                <a:solidFill>
                  <a:schemeClr val="tx1"/>
                </a:solidFill>
              </a:rPr>
              <a:t>a) Taban alanına dâhil edilmeyen kullanımlar,</a:t>
            </a:r>
          </a:p>
          <a:p>
            <a:pPr marL="0" indent="0">
              <a:buNone/>
            </a:pPr>
            <a:r>
              <a:rPr lang="tr-TR" sz="900" b="1" dirty="0">
                <a:solidFill>
                  <a:srgbClr val="800000"/>
                </a:solidFill>
              </a:rPr>
              <a:t>b) (Değişik:RG-30/9/2017- 30196)</a:t>
            </a:r>
            <a:r>
              <a:rPr lang="tr-TR" sz="900" b="1" baseline="30000" dirty="0">
                <a:solidFill>
                  <a:srgbClr val="800000"/>
                </a:solidFill>
              </a:rPr>
              <a:t> (2)</a:t>
            </a:r>
            <a:r>
              <a:rPr lang="tr-TR" sz="900" b="1" dirty="0">
                <a:solidFill>
                  <a:srgbClr val="800000"/>
                </a:solidFill>
              </a:rPr>
              <a:t>  Son katın üzerindeki ortak alan çatı bahçeleri,</a:t>
            </a:r>
          </a:p>
          <a:p>
            <a:pPr marL="0" indent="0">
              <a:buNone/>
            </a:pPr>
            <a:r>
              <a:rPr lang="tr-TR" sz="900" b="1" dirty="0">
                <a:solidFill>
                  <a:srgbClr val="800000"/>
                </a:solidFill>
              </a:rPr>
              <a:t>c) Üstü sökülür-takılır hafif malzeme ile kenarları rüzgâr kesici cam panellerle kapatılmış olsa dahi açık oturma yerleri,</a:t>
            </a:r>
          </a:p>
          <a:p>
            <a:pPr marL="0" indent="0">
              <a:buNone/>
            </a:pPr>
            <a:r>
              <a:rPr lang="tr-TR" sz="900" b="1" dirty="0">
                <a:solidFill>
                  <a:srgbClr val="800000"/>
                </a:solidFill>
              </a:rPr>
              <a:t>ç) (Değişik:RG-30/9/2017- 30196)</a:t>
            </a:r>
            <a:r>
              <a:rPr lang="tr-TR" sz="900" b="1" baseline="30000" dirty="0">
                <a:solidFill>
                  <a:srgbClr val="800000"/>
                </a:solidFill>
              </a:rPr>
              <a:t> (2)</a:t>
            </a:r>
            <a:r>
              <a:rPr lang="tr-TR" sz="900" b="1" dirty="0">
                <a:solidFill>
                  <a:srgbClr val="800000"/>
                </a:solidFill>
              </a:rPr>
              <a:t>  Bu Yönetmelikte öngörülen asgari sayıda kapıcı dairesi,</a:t>
            </a:r>
          </a:p>
          <a:p>
            <a:pPr marL="0" indent="0">
              <a:buNone/>
            </a:pPr>
            <a:r>
              <a:rPr lang="tr-TR" sz="900" b="1" dirty="0">
                <a:solidFill>
                  <a:schemeClr val="tx1"/>
                </a:solidFill>
              </a:rPr>
              <a:t>d) </a:t>
            </a:r>
            <a:r>
              <a:rPr lang="tr-TR" sz="900" b="1" dirty="0" err="1">
                <a:solidFill>
                  <a:schemeClr val="tx1"/>
                </a:solidFill>
              </a:rPr>
              <a:t>Atrium</a:t>
            </a:r>
            <a:r>
              <a:rPr lang="tr-TR" sz="900" b="1" dirty="0">
                <a:solidFill>
                  <a:schemeClr val="tx1"/>
                </a:solidFill>
              </a:rPr>
              <a:t> ve galeri boşlukları,</a:t>
            </a:r>
          </a:p>
          <a:p>
            <a:pPr marL="0" indent="0">
              <a:buNone/>
            </a:pPr>
            <a:r>
              <a:rPr lang="tr-TR" sz="900" b="1" dirty="0">
                <a:solidFill>
                  <a:srgbClr val="800000"/>
                </a:solidFill>
              </a:rPr>
              <a:t>e) (Değişik:RG-30/9/2017- 30196)</a:t>
            </a:r>
            <a:r>
              <a:rPr lang="tr-TR" sz="900" b="1" baseline="30000" dirty="0">
                <a:solidFill>
                  <a:srgbClr val="800000"/>
                </a:solidFill>
              </a:rPr>
              <a:t> (2)</a:t>
            </a:r>
            <a:r>
              <a:rPr lang="tr-TR" sz="900" b="1" dirty="0">
                <a:solidFill>
                  <a:srgbClr val="800000"/>
                </a:solidFill>
              </a:rPr>
              <a:t>  Ortak alan niteliğindeki mescit ve müştemilat,</a:t>
            </a:r>
          </a:p>
          <a:p>
            <a:pPr marL="0" indent="0">
              <a:buNone/>
            </a:pPr>
            <a:r>
              <a:rPr lang="tr-TR" sz="900" b="1" dirty="0">
                <a:solidFill>
                  <a:srgbClr val="800000"/>
                </a:solidFill>
              </a:rPr>
              <a:t>f) (Mülga:RG-30/9/2017- 30196)</a:t>
            </a:r>
            <a:r>
              <a:rPr lang="tr-TR" sz="900" b="1" baseline="30000" dirty="0">
                <a:solidFill>
                  <a:srgbClr val="800000"/>
                </a:solidFill>
              </a:rPr>
              <a:t> (2)</a:t>
            </a:r>
            <a:r>
              <a:rPr lang="tr-TR" sz="900" b="1" dirty="0">
                <a:solidFill>
                  <a:srgbClr val="800000"/>
                </a:solidFill>
              </a:rPr>
              <a:t>  </a:t>
            </a:r>
          </a:p>
          <a:p>
            <a:pPr marL="0" indent="0">
              <a:buNone/>
            </a:pPr>
            <a:r>
              <a:rPr lang="tr-TR" sz="900" b="1" dirty="0">
                <a:solidFill>
                  <a:schemeClr val="tx1"/>
                </a:solidFill>
              </a:rPr>
              <a:t>g) Bina için gerekli minimum sığınak alanı,</a:t>
            </a:r>
          </a:p>
          <a:p>
            <a:pPr marL="0" indent="0">
              <a:buNone/>
            </a:pPr>
            <a:r>
              <a:rPr lang="tr-TR" sz="900" b="1" dirty="0">
                <a:solidFill>
                  <a:srgbClr val="800000"/>
                </a:solidFill>
              </a:rPr>
              <a:t>ğ) (Değişik:RG-30/9/2017- 30196)</a:t>
            </a:r>
            <a:r>
              <a:rPr lang="tr-TR" sz="900" b="1" baseline="30000" dirty="0">
                <a:solidFill>
                  <a:srgbClr val="800000"/>
                </a:solidFill>
              </a:rPr>
              <a:t> (2)</a:t>
            </a:r>
            <a:r>
              <a:rPr lang="tr-TR" sz="900" b="1" dirty="0">
                <a:solidFill>
                  <a:srgbClr val="800000"/>
                </a:solidFill>
              </a:rPr>
              <a:t>  Ticari amaç içermeyen, ortak alan niteliğindeki çocuk oyun alanları ve çocuk bakım üniteleri,</a:t>
            </a:r>
          </a:p>
          <a:p>
            <a:pPr marL="0" indent="0">
              <a:buNone/>
            </a:pPr>
            <a:r>
              <a:rPr lang="tr-TR" sz="900" b="1" dirty="0">
                <a:solidFill>
                  <a:srgbClr val="800000"/>
                </a:solidFill>
              </a:rPr>
              <a:t>h) (Değişik:RG-30/9/2017- 30196)</a:t>
            </a:r>
            <a:r>
              <a:rPr lang="tr-TR" sz="900" b="1" baseline="30000" dirty="0">
                <a:solidFill>
                  <a:srgbClr val="800000"/>
                </a:solidFill>
              </a:rPr>
              <a:t> (2)</a:t>
            </a:r>
            <a:r>
              <a:rPr lang="tr-TR" sz="900" b="1" dirty="0">
                <a:solidFill>
                  <a:srgbClr val="800000"/>
                </a:solidFill>
              </a:rPr>
              <a:t>   Otopark alanları,</a:t>
            </a:r>
          </a:p>
          <a:p>
            <a:pPr marL="0" indent="0">
              <a:buNone/>
            </a:pPr>
            <a:r>
              <a:rPr lang="tr-TR" sz="900" b="1" dirty="0">
                <a:solidFill>
                  <a:schemeClr val="tx1"/>
                </a:solidFill>
              </a:rPr>
              <a:t>ı) Yapı yüksekliği 60.50 metreden fazla olan binalar ile özelliği gereği tesisat katı oluşturulması zorunlu binalarda sadece tesisat için oluşturulan tesisat katları,</a:t>
            </a:r>
          </a:p>
          <a:p>
            <a:pPr marL="0" indent="0">
              <a:buNone/>
            </a:pPr>
            <a:r>
              <a:rPr lang="tr-TR" sz="900" b="1" dirty="0">
                <a:solidFill>
                  <a:srgbClr val="800000"/>
                </a:solidFill>
              </a:rPr>
              <a:t>i)  (Değişik:RG-30/9/2017- 30196)</a:t>
            </a:r>
            <a:r>
              <a:rPr lang="tr-TR" sz="900" b="1" baseline="30000" dirty="0">
                <a:solidFill>
                  <a:srgbClr val="800000"/>
                </a:solidFill>
              </a:rPr>
              <a:t> (2)</a:t>
            </a:r>
            <a:r>
              <a:rPr lang="tr-TR" sz="900" b="1" dirty="0">
                <a:solidFill>
                  <a:srgbClr val="800000"/>
                </a:solidFill>
              </a:rPr>
              <a:t>  Bina veya tesise ait olan ısıtma, soğutma, tesisat alanı, su sarnıcı, havalandırma sistemleri ve enerji verimliliği sistemlerinin bulunduğu alanlar, arıtma tesisi, gri su toplama havuzu, yakıt ve su depoları, silolar, trafolar, jeneratör, ısı merkezi, enerji odası, kömürlük, </a:t>
            </a:r>
            <a:r>
              <a:rPr lang="tr-TR" sz="900" b="1" dirty="0" err="1">
                <a:solidFill>
                  <a:srgbClr val="800000"/>
                </a:solidFill>
              </a:rPr>
              <a:t>eşanjör</a:t>
            </a:r>
            <a:r>
              <a:rPr lang="tr-TR" sz="900" b="1" dirty="0">
                <a:solidFill>
                  <a:srgbClr val="800000"/>
                </a:solidFill>
              </a:rPr>
              <a:t> ve hidrofor bölümleri,</a:t>
            </a:r>
          </a:p>
          <a:p>
            <a:pPr marL="0" indent="0">
              <a:buNone/>
            </a:pPr>
            <a:r>
              <a:rPr lang="tr-TR" sz="900" b="1" dirty="0">
                <a:solidFill>
                  <a:srgbClr val="800000"/>
                </a:solidFill>
              </a:rPr>
              <a:t>j)  (Değişik:RG-30/9/2017- 30196)</a:t>
            </a:r>
            <a:r>
              <a:rPr lang="tr-TR" sz="900" b="1" baseline="30000" dirty="0">
                <a:solidFill>
                  <a:srgbClr val="800000"/>
                </a:solidFill>
              </a:rPr>
              <a:t> (2)</a:t>
            </a:r>
            <a:r>
              <a:rPr lang="tr-TR" sz="900" b="1" dirty="0">
                <a:solidFill>
                  <a:srgbClr val="800000"/>
                </a:solidFill>
              </a:rPr>
              <a:t>  Bütün cepheleri tamamen toprağın altında kalan bodrum katları ile kısmen açıkta kalan, bodrum katlarında yer alan; tek başına bağımsız bölüm oluşturmayan, bir bağımsız bölümün eklentisi veya parçası olmayan, ticari amaç içermeyen, yapı yaklaşma sınırı içinde kalan ve 1000 m²’yi ve toplamda katlar alanının % 5’ini aşmayacak şekilde düzenlenen ortak alan niteliğindeki; jimnastik salonu, oyun ve hobi odaları, yüzme havuzu, sauna gibi sosyal tesis, spor birimleri ve depolar,</a:t>
            </a:r>
          </a:p>
          <a:p>
            <a:pPr marL="0" indent="0">
              <a:buNone/>
            </a:pPr>
            <a:r>
              <a:rPr lang="tr-TR" sz="900" b="1" dirty="0">
                <a:solidFill>
                  <a:srgbClr val="800000"/>
                </a:solidFill>
              </a:rPr>
              <a:t>k) (Değişik:RG-30/9/2017- 30196)</a:t>
            </a:r>
            <a:r>
              <a:rPr lang="tr-TR" sz="900" b="1" baseline="30000" dirty="0">
                <a:solidFill>
                  <a:srgbClr val="800000"/>
                </a:solidFill>
              </a:rPr>
              <a:t> (2)</a:t>
            </a:r>
            <a:r>
              <a:rPr lang="tr-TR" sz="900" b="1" dirty="0">
                <a:solidFill>
                  <a:srgbClr val="800000"/>
                </a:solidFill>
              </a:rPr>
              <a:t> Bütün cepheleri tamamen toprağın altında kalan bodrum katları ile kısmen açıkta kalan, yola cephesi bulunmayan bodrum katlarında yer alan, bina cephelerinde ilave kat görünümüne neden olmayan ve tek başına bağımsız bölüm oluşturmayan; konut ve ticari kullanımlı bağımsız bölümlere ait depo amaçlı eklentiler, </a:t>
            </a:r>
          </a:p>
          <a:p>
            <a:pPr marL="0" indent="0">
              <a:buNone/>
            </a:pPr>
            <a:r>
              <a:rPr lang="tr-TR" sz="900" b="1" dirty="0">
                <a:solidFill>
                  <a:srgbClr val="800000"/>
                </a:solidFill>
              </a:rPr>
              <a:t> l) (Değişik:RG-30/9/2017- 30196)</a:t>
            </a:r>
            <a:r>
              <a:rPr lang="tr-TR" sz="900" b="1" baseline="30000" dirty="0">
                <a:solidFill>
                  <a:srgbClr val="800000"/>
                </a:solidFill>
              </a:rPr>
              <a:t> (2)</a:t>
            </a:r>
            <a:r>
              <a:rPr lang="tr-TR" sz="900" b="1" dirty="0">
                <a:solidFill>
                  <a:srgbClr val="800000"/>
                </a:solidFill>
              </a:rPr>
              <a:t>  Sökülür-takılır-katlanır cam panellerle kapatılmış olanlar dâhil olmak üzere balkonlar ve açık çıkmalar, kat bahçe ve terasları, iç bahçeler, kat ve ara sahanlıkları dâhil açık veya kapalı merdiven evi, tek bağımsız bölümlü konutlar hariç; bina giriş holleri ile kat holleri ve asansör önü sahanlıkları,</a:t>
            </a:r>
          </a:p>
          <a:p>
            <a:pPr marL="0" indent="0">
              <a:buNone/>
            </a:pPr>
            <a:r>
              <a:rPr lang="tr-TR" sz="900" b="1" dirty="0">
                <a:solidFill>
                  <a:srgbClr val="800000"/>
                </a:solidFill>
              </a:rPr>
              <a:t>katlar alanına dâhil edilmez.</a:t>
            </a:r>
          </a:p>
          <a:p>
            <a:pPr marL="0" indent="0">
              <a:buNone/>
            </a:pPr>
            <a:endParaRPr lang="tr-TR" sz="1100" dirty="0">
              <a:solidFill>
                <a:srgbClr val="800000"/>
              </a:solidFill>
            </a:endParaRPr>
          </a:p>
          <a:p>
            <a:pPr marL="0" indent="0">
              <a:buNone/>
            </a:pPr>
            <a:endParaRPr lang="tr-TR" sz="1100" dirty="0">
              <a:solidFill>
                <a:schemeClr val="tx1"/>
              </a:solidFill>
            </a:endParaRPr>
          </a:p>
        </p:txBody>
      </p:sp>
      <p:sp>
        <p:nvSpPr>
          <p:cNvPr id="23" name="Metin kutusu 22"/>
          <p:cNvSpPr txBox="1"/>
          <p:nvPr/>
        </p:nvSpPr>
        <p:spPr>
          <a:xfrm>
            <a:off x="0" y="904066"/>
            <a:ext cx="4392488" cy="5324535"/>
          </a:xfrm>
          <a:prstGeom prst="rect">
            <a:avLst/>
          </a:prstGeom>
          <a:noFill/>
        </p:spPr>
        <p:txBody>
          <a:bodyPr wrap="square" rtlCol="0">
            <a:spAutoFit/>
          </a:bodyPr>
          <a:lstStyle/>
          <a:p>
            <a:pPr>
              <a:spcBef>
                <a:spcPct val="20000"/>
              </a:spcBef>
            </a:pPr>
            <a:r>
              <a:rPr lang="tr-TR" sz="1600" b="1" dirty="0"/>
              <a:t>MADDE 5</a:t>
            </a:r>
          </a:p>
          <a:p>
            <a:pPr marL="228600" indent="-228600">
              <a:buAutoNum type="arabicParenBoth" startAt="8"/>
            </a:pPr>
            <a:r>
              <a:rPr lang="tr-TR" sz="900" b="1" dirty="0"/>
              <a:t>(Değişik:RG-30/9/2017- 30196) (2)  22 nci maddeyle veya ilgili idarelerin imar yönetmelikleri ile getirilebilecek emsal harici tüm alanların toplamı; parselin toplam emsale esas alanının % 30’unu aşamaz. </a:t>
            </a:r>
          </a:p>
          <a:p>
            <a:endParaRPr lang="tr-TR" sz="900" b="1" dirty="0">
              <a:solidFill>
                <a:srgbClr val="800000"/>
              </a:solidFill>
            </a:endParaRPr>
          </a:p>
          <a:p>
            <a:pPr>
              <a:buFont typeface="Wingdings" pitchFamily="2" charset="2"/>
              <a:buChar char="v"/>
            </a:pPr>
            <a:r>
              <a:rPr lang="tr-TR" sz="900" b="1" dirty="0">
                <a:solidFill>
                  <a:srgbClr val="800000"/>
                </a:solidFill>
              </a:rPr>
              <a:t>Ancak; 27/11/2007 tarihli ve 2007/12937 sayılı Bakanlar Kurulu Kararı ile yürürlüğe konulan Binaların Yangından Korunması Hakkında Yönetmelik gereğince yapılması zorunlu olan, korunumlu ya da korunumsuz normal merdiven dışındaki yangın merdiveni ve korunumlu koridorun asgari ölçülerdeki alanı ile yangın güvenlik holünün 6 m² si, </a:t>
            </a:r>
          </a:p>
          <a:p>
            <a:pPr>
              <a:buFont typeface="Wingdings" pitchFamily="2" charset="2"/>
              <a:buChar char="v"/>
            </a:pPr>
            <a:r>
              <a:rPr lang="tr-TR" sz="900" b="1" dirty="0">
                <a:solidFill>
                  <a:srgbClr val="800000"/>
                </a:solidFill>
              </a:rPr>
              <a:t>son katın üzerindeki ortak alan teras çatılar, </a:t>
            </a:r>
          </a:p>
          <a:p>
            <a:pPr>
              <a:buFont typeface="Wingdings" pitchFamily="2" charset="2"/>
              <a:buChar char="v"/>
            </a:pPr>
            <a:r>
              <a:rPr lang="tr-TR" sz="900" b="1" dirty="0">
                <a:solidFill>
                  <a:srgbClr val="800000"/>
                </a:solidFill>
              </a:rPr>
              <a:t>yapının ihtiyacı için bahçede yapılan açık otoparklar, konferans, spor, sinema ve tiyatro salonları gibi özellik arz eden umumi yapılarda düzenlenmesi zorunlu olan boşluklar, </a:t>
            </a:r>
          </a:p>
          <a:p>
            <a:r>
              <a:rPr lang="tr-TR" sz="900" b="1" dirty="0">
                <a:solidFill>
                  <a:srgbClr val="800000"/>
                </a:solidFill>
              </a:rPr>
              <a:t>alışveriş merkezlerinde yapılan atrium boşluklarının her katta asgari ölçülerdeki alanı ile binaların bodrum katlarında yapılan; </a:t>
            </a:r>
          </a:p>
          <a:p>
            <a:endParaRPr lang="tr-TR" sz="900" b="1" dirty="0">
              <a:solidFill>
                <a:srgbClr val="800000"/>
              </a:solidFill>
            </a:endParaRPr>
          </a:p>
          <a:p>
            <a:r>
              <a:rPr lang="tr-TR" sz="900" b="1" dirty="0">
                <a:solidFill>
                  <a:srgbClr val="800000"/>
                </a:solidFill>
              </a:rPr>
              <a:t>a) Zorunlu otopark alanlarının 2 katı,</a:t>
            </a:r>
          </a:p>
          <a:p>
            <a:endParaRPr lang="tr-TR" sz="900" b="1" dirty="0">
              <a:solidFill>
                <a:srgbClr val="800000"/>
              </a:solidFill>
            </a:endParaRPr>
          </a:p>
          <a:p>
            <a:r>
              <a:rPr lang="tr-TR" sz="900" b="1" dirty="0">
                <a:solidFill>
                  <a:srgbClr val="800000"/>
                </a:solidFill>
              </a:rPr>
              <a:t>b)  Sığınak, asansör boşlukları, merdivenler, bacalar, şaftlar, ışıklıklar, ısı ve tesisat alanları, yakıt ve su depoları, jeneratör ve enerji odası, kömürlükler ve kapıcı dairelerinin ilgili mevzuat, standart ya da bu Yönetmeliğe göre hesap edilen asgari alanları,</a:t>
            </a:r>
          </a:p>
          <a:p>
            <a:endParaRPr lang="tr-TR" sz="900" b="1" dirty="0">
              <a:solidFill>
                <a:srgbClr val="800000"/>
              </a:solidFill>
            </a:endParaRPr>
          </a:p>
          <a:p>
            <a:r>
              <a:rPr lang="tr-TR" sz="900" b="1" dirty="0">
                <a:solidFill>
                  <a:srgbClr val="800000"/>
                </a:solidFill>
              </a:rPr>
              <a:t>c)  Konut kullanımlı bağımsız bölüm brüt alanının % 10’unu, ticari kullanımlı bağımsız bölüm brüt alanının % 50’sini aşmayan depo amaçlı eklentiler,</a:t>
            </a:r>
          </a:p>
          <a:p>
            <a:endParaRPr lang="tr-TR" sz="900" b="1" dirty="0">
              <a:solidFill>
                <a:srgbClr val="800000"/>
              </a:solidFill>
            </a:endParaRPr>
          </a:p>
          <a:p>
            <a:r>
              <a:rPr lang="tr-TR" sz="900" b="1" dirty="0">
                <a:solidFill>
                  <a:srgbClr val="800000"/>
                </a:solidFill>
              </a:rPr>
              <a:t>ç)  Ortak alan niteliğindeki mescit ve müştemilatın konutlarda 150 m²’si, konut dışı yapılarda 300 m²’si,</a:t>
            </a:r>
          </a:p>
          <a:p>
            <a:endParaRPr lang="tr-TR" sz="900" b="1" dirty="0">
              <a:solidFill>
                <a:srgbClr val="800000"/>
              </a:solidFill>
            </a:endParaRPr>
          </a:p>
          <a:p>
            <a:r>
              <a:rPr lang="tr-TR" sz="900" b="1" dirty="0">
                <a:solidFill>
                  <a:srgbClr val="800000"/>
                </a:solidFill>
              </a:rPr>
              <a:t>d) Bütün cepheleri tamamen gömülü olmak ve ortak alan niteliğinde olmak kaydıyla; otopark alanları ve 22’nci maddede belirtilen tamamen gömülü ortak alanlar,</a:t>
            </a:r>
          </a:p>
          <a:p>
            <a:endParaRPr lang="tr-TR" sz="900" b="1" dirty="0">
              <a:solidFill>
                <a:srgbClr val="800000"/>
              </a:solidFill>
            </a:endParaRPr>
          </a:p>
          <a:p>
            <a:r>
              <a:rPr lang="tr-TR" sz="900" b="1" dirty="0">
                <a:solidFill>
                  <a:srgbClr val="800000"/>
                </a:solidFill>
              </a:rPr>
              <a:t>e) Ticari amaç içermeyen, ortak alan niteliğindeki çocuk oyun alanlarının ve çocuk bakım ünitelerinin toplam 100 m²’si,</a:t>
            </a:r>
          </a:p>
          <a:p>
            <a:endParaRPr lang="tr-TR" sz="900" b="1" dirty="0">
              <a:solidFill>
                <a:srgbClr val="800000"/>
              </a:solidFill>
            </a:endParaRPr>
          </a:p>
          <a:p>
            <a:r>
              <a:rPr lang="tr-TR" sz="900" b="1" dirty="0">
                <a:solidFill>
                  <a:srgbClr val="800000"/>
                </a:solidFill>
              </a:rPr>
              <a:t>bu hesaba dâhil edilmeksizin emsal haricidir.</a:t>
            </a:r>
          </a:p>
        </p:txBody>
      </p:sp>
      <p:sp>
        <p:nvSpPr>
          <p:cNvPr id="27" name="Metin kutusu 26"/>
          <p:cNvSpPr txBox="1"/>
          <p:nvPr/>
        </p:nvSpPr>
        <p:spPr>
          <a:xfrm>
            <a:off x="0" y="188640"/>
            <a:ext cx="8892480" cy="646331"/>
          </a:xfrm>
          <a:prstGeom prst="rect">
            <a:avLst/>
          </a:prstGeom>
          <a:noFill/>
        </p:spPr>
        <p:txBody>
          <a:bodyPr wrap="square" rtlCol="0">
            <a:spAutoFit/>
          </a:bodyPr>
          <a:lstStyle/>
          <a:p>
            <a:r>
              <a:rPr lang="tr-TR" b="1" u="sng" dirty="0"/>
              <a:t>Katlar alanı hesabına dâhil edilmeyen kullanımlar</a:t>
            </a:r>
          </a:p>
          <a:p>
            <a:endParaRPr lang="tr-TR" dirty="0"/>
          </a:p>
        </p:txBody>
      </p:sp>
      <p:sp>
        <p:nvSpPr>
          <p:cNvPr id="2" name="Slayt Numarası Yer Tutucusu 1">
            <a:extLst>
              <a:ext uri="{FF2B5EF4-FFF2-40B4-BE49-F238E27FC236}">
                <a16:creationId xmlns:a16="http://schemas.microsoft.com/office/drawing/2014/main" id="{819A3189-16F2-4C21-8AD8-FDD65B9DEB6B}"/>
              </a:ext>
            </a:extLst>
          </p:cNvPr>
          <p:cNvSpPr>
            <a:spLocks noGrp="1"/>
          </p:cNvSpPr>
          <p:nvPr>
            <p:ph type="sldNum" sz="quarter" idx="12"/>
          </p:nvPr>
        </p:nvSpPr>
        <p:spPr/>
        <p:txBody>
          <a:bodyPr/>
          <a:lstStyle/>
          <a:p>
            <a:fld id="{84C56707-5A04-4981-8DAB-CB376A682A44}" type="slidenum">
              <a:rPr lang="tr-TR" smtClean="0"/>
              <a:t>52</a:t>
            </a:fld>
            <a:endParaRPr lang="tr-TR"/>
          </a:p>
        </p:txBody>
      </p:sp>
      <p:sp>
        <p:nvSpPr>
          <p:cNvPr id="4" name="Alt Bilgi Yer Tutucusu 3">
            <a:extLst>
              <a:ext uri="{FF2B5EF4-FFF2-40B4-BE49-F238E27FC236}">
                <a16:creationId xmlns:a16="http://schemas.microsoft.com/office/drawing/2014/main" id="{20A807AF-3865-4FF1-80C7-E2382DC759D4}"/>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506081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a:extLst>
              <a:ext uri="{FF2B5EF4-FFF2-40B4-BE49-F238E27FC236}">
                <a16:creationId xmlns:a16="http://schemas.microsoft.com/office/drawing/2014/main" id="{A4338D5F-00A5-4695-B1B2-2D4B9C940B5C}"/>
              </a:ext>
            </a:extLst>
          </p:cNvPr>
          <p:cNvSpPr/>
          <p:nvPr/>
        </p:nvSpPr>
        <p:spPr>
          <a:xfrm>
            <a:off x="4925311" y="158672"/>
            <a:ext cx="831730" cy="2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NORMAL KAT</a:t>
            </a:r>
          </a:p>
        </p:txBody>
      </p:sp>
      <p:sp>
        <p:nvSpPr>
          <p:cNvPr id="4" name="Dikdörtgen 3">
            <a:extLst>
              <a:ext uri="{FF2B5EF4-FFF2-40B4-BE49-F238E27FC236}">
                <a16:creationId xmlns:a16="http://schemas.microsoft.com/office/drawing/2014/main" id="{DB8B05AC-C0FD-41F8-A3B4-A671DED44D49}"/>
              </a:ext>
            </a:extLst>
          </p:cNvPr>
          <p:cNvSpPr/>
          <p:nvPr/>
        </p:nvSpPr>
        <p:spPr>
          <a:xfrm>
            <a:off x="363250" y="373179"/>
            <a:ext cx="4559342" cy="8170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700" dirty="0">
                <a:solidFill>
                  <a:srgbClr val="FF0000"/>
                </a:solidFill>
              </a:rPr>
              <a:t>a)</a:t>
            </a:r>
            <a:r>
              <a:rPr lang="tr-TR" sz="700" dirty="0">
                <a:solidFill>
                  <a:schemeClr val="tx1"/>
                </a:solidFill>
              </a:rPr>
              <a:t> Tabii zemin veya tesviye edilmiş zemin seviyesindeki veya bu seviyenin altındaki </a:t>
            </a:r>
            <a:r>
              <a:rPr lang="tr-TR" sz="700" dirty="0">
                <a:solidFill>
                  <a:srgbClr val="FF0000"/>
                </a:solidFill>
              </a:rPr>
              <a:t>avlular, iç bahçeler</a:t>
            </a:r>
          </a:p>
          <a:p>
            <a:pPr algn="just"/>
            <a:endParaRPr lang="tr-TR" sz="700" dirty="0">
              <a:solidFill>
                <a:schemeClr val="tx1"/>
              </a:solidFill>
            </a:endParaRPr>
          </a:p>
          <a:p>
            <a:r>
              <a:rPr lang="tr-TR" sz="700" dirty="0">
                <a:solidFill>
                  <a:srgbClr val="FF0000"/>
                </a:solidFill>
              </a:rPr>
              <a:t>d)</a:t>
            </a:r>
            <a:r>
              <a:rPr lang="tr-TR" sz="700" dirty="0">
                <a:solidFill>
                  <a:schemeClr val="tx1"/>
                </a:solidFill>
              </a:rPr>
              <a:t> Binaların Yangından Korunması Hakkında Yönetmeliğin gerekli gördüğü, </a:t>
            </a:r>
            <a:r>
              <a:rPr lang="tr-TR" sz="700" dirty="0">
                <a:solidFill>
                  <a:srgbClr val="FF0000"/>
                </a:solidFill>
              </a:rPr>
              <a:t>normal merdiven haricinde kaçış yolu içerisinde yer alan</a:t>
            </a:r>
            <a:r>
              <a:rPr lang="tr-TR" sz="700" dirty="0">
                <a:solidFill>
                  <a:schemeClr val="tx1"/>
                </a:solidFill>
              </a:rPr>
              <a:t>, </a:t>
            </a:r>
            <a:r>
              <a:rPr lang="tr-TR" sz="700" b="1" dirty="0">
                <a:solidFill>
                  <a:srgbClr val="FF0000"/>
                </a:solidFill>
              </a:rPr>
              <a:t>asgari ölçülerde ve adetlerde</a:t>
            </a:r>
            <a:r>
              <a:rPr lang="tr-TR" sz="700" dirty="0">
                <a:solidFill>
                  <a:schemeClr val="tx1"/>
                </a:solidFill>
              </a:rPr>
              <a:t> yapılan merdiven evi ile yangın güvenlik holleri</a:t>
            </a:r>
          </a:p>
          <a:p>
            <a:endParaRPr lang="tr-TR" sz="700" dirty="0">
              <a:solidFill>
                <a:schemeClr val="tx1"/>
              </a:solidFill>
            </a:endParaRPr>
          </a:p>
          <a:p>
            <a:r>
              <a:rPr lang="tr-TR" sz="700" dirty="0">
                <a:solidFill>
                  <a:srgbClr val="FF0000"/>
                </a:solidFill>
              </a:rPr>
              <a:t>e)</a:t>
            </a:r>
            <a:r>
              <a:rPr lang="tr-TR" sz="700" dirty="0">
                <a:solidFill>
                  <a:schemeClr val="tx1"/>
                </a:solidFill>
              </a:rPr>
              <a:t> Asgari ölçülerdeki; temele kadar inen asansör boşlukları, ışıklıklar, çöp ve atık ayrıştırma bacaları, hava bacaları, şaftlar</a:t>
            </a:r>
          </a:p>
        </p:txBody>
      </p:sp>
      <p:sp>
        <p:nvSpPr>
          <p:cNvPr id="5" name="Dikdörtgen 4">
            <a:extLst>
              <a:ext uri="{FF2B5EF4-FFF2-40B4-BE49-F238E27FC236}">
                <a16:creationId xmlns:a16="http://schemas.microsoft.com/office/drawing/2014/main" id="{7765DD83-FB74-424C-AAD6-F255B8257EB2}"/>
              </a:ext>
            </a:extLst>
          </p:cNvPr>
          <p:cNvSpPr/>
          <p:nvPr/>
        </p:nvSpPr>
        <p:spPr>
          <a:xfrm>
            <a:off x="2154153" y="3824093"/>
            <a:ext cx="2764696" cy="4204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rgbClr val="FF0000"/>
                </a:solidFill>
              </a:rPr>
              <a:t>a</a:t>
            </a:r>
            <a:r>
              <a:rPr lang="tr-TR" sz="700" b="1" dirty="0">
                <a:solidFill>
                  <a:srgbClr val="FF0000"/>
                </a:solidFill>
              </a:rPr>
              <a:t>)</a:t>
            </a:r>
            <a:r>
              <a:rPr lang="tr-TR" sz="700" b="1" dirty="0">
                <a:solidFill>
                  <a:schemeClr val="tx1"/>
                </a:solidFill>
              </a:rPr>
              <a:t> Taban alanına dâhil edilmeyen kullanımlar</a:t>
            </a:r>
          </a:p>
          <a:p>
            <a:r>
              <a:rPr lang="tr-TR" sz="700" dirty="0">
                <a:solidFill>
                  <a:srgbClr val="FF0000"/>
                </a:solidFill>
              </a:rPr>
              <a:t>c)</a:t>
            </a:r>
            <a:r>
              <a:rPr lang="tr-TR" sz="700" dirty="0">
                <a:solidFill>
                  <a:schemeClr val="tx1"/>
                </a:solidFill>
              </a:rPr>
              <a:t> Üstü sökülür-takılır hafif malzeme ile kenarları rüzgâr kesici cam panellerle kapatılmış olsa dahi </a:t>
            </a:r>
            <a:r>
              <a:rPr lang="tr-TR" sz="700" dirty="0">
                <a:solidFill>
                  <a:srgbClr val="FF0000"/>
                </a:solidFill>
              </a:rPr>
              <a:t>açık oturma yerleri</a:t>
            </a:r>
          </a:p>
          <a:p>
            <a:r>
              <a:rPr lang="tr-TR" sz="700" dirty="0">
                <a:solidFill>
                  <a:srgbClr val="FF0000"/>
                </a:solidFill>
              </a:rPr>
              <a:t>I)</a:t>
            </a:r>
            <a:r>
              <a:rPr lang="tr-TR" sz="700" dirty="0">
                <a:solidFill>
                  <a:schemeClr val="tx1"/>
                </a:solidFill>
              </a:rPr>
              <a:t> </a:t>
            </a:r>
            <a:r>
              <a:rPr lang="tr-TR" sz="700" dirty="0">
                <a:solidFill>
                  <a:srgbClr val="FF0000"/>
                </a:solidFill>
              </a:rPr>
              <a:t>tek bağımsız bölümlü konutlar hariç;</a:t>
            </a:r>
            <a:r>
              <a:rPr lang="tr-TR" sz="700" dirty="0">
                <a:solidFill>
                  <a:schemeClr val="tx1"/>
                </a:solidFill>
              </a:rPr>
              <a:t> bina giriş holleri</a:t>
            </a:r>
            <a:endParaRPr lang="tr-TR" sz="700" dirty="0">
              <a:solidFill>
                <a:srgbClr val="FF0000"/>
              </a:solidFill>
            </a:endParaRPr>
          </a:p>
        </p:txBody>
      </p:sp>
      <p:sp>
        <p:nvSpPr>
          <p:cNvPr id="6" name="Dikdörtgen 5">
            <a:extLst>
              <a:ext uri="{FF2B5EF4-FFF2-40B4-BE49-F238E27FC236}">
                <a16:creationId xmlns:a16="http://schemas.microsoft.com/office/drawing/2014/main" id="{D0EDFFA1-9B73-4A4A-9384-7E7578D7649B}"/>
              </a:ext>
            </a:extLst>
          </p:cNvPr>
          <p:cNvSpPr/>
          <p:nvPr/>
        </p:nvSpPr>
        <p:spPr>
          <a:xfrm>
            <a:off x="352004" y="1773677"/>
            <a:ext cx="6220523" cy="216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Binaların Yangından Korunması Hakkında Yönetmelik gereğince yapılması zorunlu olan, korunumlu ya da korunumsuz normal merdiven dışındaki yangın merdiveni ve korunumlu koridorun asgari ölçülerdeki alanı ile yangın güvenlik holünün 6 m² si</a:t>
            </a:r>
          </a:p>
        </p:txBody>
      </p:sp>
      <p:sp>
        <p:nvSpPr>
          <p:cNvPr id="7" name="Dikdörtgen 6">
            <a:extLst>
              <a:ext uri="{FF2B5EF4-FFF2-40B4-BE49-F238E27FC236}">
                <a16:creationId xmlns:a16="http://schemas.microsoft.com/office/drawing/2014/main" id="{BBFA8E04-6B1C-42CA-A2FE-A29FB2E592D9}"/>
              </a:ext>
            </a:extLst>
          </p:cNvPr>
          <p:cNvSpPr/>
          <p:nvPr/>
        </p:nvSpPr>
        <p:spPr>
          <a:xfrm rot="16200000">
            <a:off x="-520958" y="893861"/>
            <a:ext cx="1401915" cy="360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TABAN ALANINA DAHİL EDİLMEYECEK KULLANIMLAR</a:t>
            </a:r>
          </a:p>
        </p:txBody>
      </p:sp>
      <p:sp>
        <p:nvSpPr>
          <p:cNvPr id="8" name="Dikdörtgen 7">
            <a:extLst>
              <a:ext uri="{FF2B5EF4-FFF2-40B4-BE49-F238E27FC236}">
                <a16:creationId xmlns:a16="http://schemas.microsoft.com/office/drawing/2014/main" id="{F0D29900-1A3D-4048-B140-3B47FE71E141}"/>
              </a:ext>
            </a:extLst>
          </p:cNvPr>
          <p:cNvSpPr/>
          <p:nvPr/>
        </p:nvSpPr>
        <p:spPr>
          <a:xfrm rot="16200000">
            <a:off x="-846846" y="2617249"/>
            <a:ext cx="2053689" cy="360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KATLAR ALANI HESABINA DAHİL EDİLMEYECEK KULLANIMLAR</a:t>
            </a:r>
          </a:p>
        </p:txBody>
      </p:sp>
      <p:sp>
        <p:nvSpPr>
          <p:cNvPr id="9" name="Dikdörtgen 8">
            <a:extLst>
              <a:ext uri="{FF2B5EF4-FFF2-40B4-BE49-F238E27FC236}">
                <a16:creationId xmlns:a16="http://schemas.microsoft.com/office/drawing/2014/main" id="{D7EA8BD3-6BB5-49A2-83E7-A20FDDE91912}"/>
              </a:ext>
            </a:extLst>
          </p:cNvPr>
          <p:cNvSpPr/>
          <p:nvPr/>
        </p:nvSpPr>
        <p:spPr>
          <a:xfrm rot="16200000">
            <a:off x="-1337761" y="5161855"/>
            <a:ext cx="3033907" cy="3583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EMSAL ALANINDA </a:t>
            </a:r>
            <a:r>
              <a:rPr lang="tr-TR" sz="1100" b="1" dirty="0">
                <a:solidFill>
                  <a:srgbClr val="FF0000"/>
                </a:solidFill>
              </a:rPr>
              <a:t>% 30 </a:t>
            </a:r>
            <a:r>
              <a:rPr lang="tr-TR" sz="900" b="1" dirty="0">
                <a:solidFill>
                  <a:schemeClr val="tx1"/>
                </a:solidFill>
              </a:rPr>
              <a:t>HESABINA DAHİL KULLANIMLAR</a:t>
            </a:r>
          </a:p>
        </p:txBody>
      </p:sp>
      <p:sp>
        <p:nvSpPr>
          <p:cNvPr id="10" name="Dikdörtgen 9">
            <a:extLst>
              <a:ext uri="{FF2B5EF4-FFF2-40B4-BE49-F238E27FC236}">
                <a16:creationId xmlns:a16="http://schemas.microsoft.com/office/drawing/2014/main" id="{CBAE9801-51EB-4775-BE12-840F6CA4488D}"/>
              </a:ext>
            </a:extLst>
          </p:cNvPr>
          <p:cNvSpPr/>
          <p:nvPr/>
        </p:nvSpPr>
        <p:spPr>
          <a:xfrm>
            <a:off x="361622" y="161430"/>
            <a:ext cx="1800000" cy="2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TAMAMEN TOPRAĞA GÖMÜLÜ</a:t>
            </a:r>
          </a:p>
          <a:p>
            <a:pPr algn="ctr"/>
            <a:r>
              <a:rPr lang="tr-TR" sz="700" b="1" dirty="0">
                <a:solidFill>
                  <a:schemeClr val="tx1"/>
                </a:solidFill>
              </a:rPr>
              <a:t>BODRUM KAT</a:t>
            </a:r>
          </a:p>
        </p:txBody>
      </p:sp>
      <p:sp>
        <p:nvSpPr>
          <p:cNvPr id="11" name="Dikdörtgen 10">
            <a:extLst>
              <a:ext uri="{FF2B5EF4-FFF2-40B4-BE49-F238E27FC236}">
                <a16:creationId xmlns:a16="http://schemas.microsoft.com/office/drawing/2014/main" id="{1232EE88-D8B5-477F-898B-5AF98C8CA42B}"/>
              </a:ext>
            </a:extLst>
          </p:cNvPr>
          <p:cNvSpPr/>
          <p:nvPr/>
        </p:nvSpPr>
        <p:spPr>
          <a:xfrm>
            <a:off x="2161622" y="161316"/>
            <a:ext cx="1255511" cy="2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KISMEN AÇIKTA KALAN</a:t>
            </a:r>
          </a:p>
          <a:p>
            <a:pPr algn="ctr"/>
            <a:r>
              <a:rPr lang="tr-TR" sz="700" b="1" dirty="0">
                <a:solidFill>
                  <a:schemeClr val="tx1"/>
                </a:solidFill>
              </a:rPr>
              <a:t>BODRUM KAT</a:t>
            </a:r>
          </a:p>
        </p:txBody>
      </p:sp>
      <p:sp>
        <p:nvSpPr>
          <p:cNvPr id="12" name="Dikdörtgen 11">
            <a:extLst>
              <a:ext uri="{FF2B5EF4-FFF2-40B4-BE49-F238E27FC236}">
                <a16:creationId xmlns:a16="http://schemas.microsoft.com/office/drawing/2014/main" id="{FFA808FF-57D8-42FC-B954-D1ADFA1002A8}"/>
              </a:ext>
            </a:extLst>
          </p:cNvPr>
          <p:cNvSpPr/>
          <p:nvPr/>
        </p:nvSpPr>
        <p:spPr>
          <a:xfrm>
            <a:off x="3417848" y="158962"/>
            <a:ext cx="1501001" cy="2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ZEMİN KAT</a:t>
            </a:r>
          </a:p>
        </p:txBody>
      </p:sp>
      <p:sp>
        <p:nvSpPr>
          <p:cNvPr id="13" name="Dikdörtgen 12">
            <a:extLst>
              <a:ext uri="{FF2B5EF4-FFF2-40B4-BE49-F238E27FC236}">
                <a16:creationId xmlns:a16="http://schemas.microsoft.com/office/drawing/2014/main" id="{EEE5FFB5-D4D0-49F2-B7AC-BF2926F074AE}"/>
              </a:ext>
            </a:extLst>
          </p:cNvPr>
          <p:cNvSpPr/>
          <p:nvPr/>
        </p:nvSpPr>
        <p:spPr>
          <a:xfrm>
            <a:off x="5754660" y="157824"/>
            <a:ext cx="821117" cy="2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ÇATI KATI</a:t>
            </a:r>
          </a:p>
        </p:txBody>
      </p:sp>
      <p:sp>
        <p:nvSpPr>
          <p:cNvPr id="14" name="Dikdörtgen 13">
            <a:extLst>
              <a:ext uri="{FF2B5EF4-FFF2-40B4-BE49-F238E27FC236}">
                <a16:creationId xmlns:a16="http://schemas.microsoft.com/office/drawing/2014/main" id="{1A6EC704-BB4E-419C-AD2C-A0162F9C2D4D}"/>
              </a:ext>
            </a:extLst>
          </p:cNvPr>
          <p:cNvSpPr/>
          <p:nvPr/>
        </p:nvSpPr>
        <p:spPr>
          <a:xfrm>
            <a:off x="6574679" y="157538"/>
            <a:ext cx="2564696" cy="21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BAHÇE veya ANA YAPININ DIŞINDA KALAN</a:t>
            </a:r>
          </a:p>
        </p:txBody>
      </p:sp>
      <p:sp>
        <p:nvSpPr>
          <p:cNvPr id="15" name="Dikdörtgen 14">
            <a:extLst>
              <a:ext uri="{FF2B5EF4-FFF2-40B4-BE49-F238E27FC236}">
                <a16:creationId xmlns:a16="http://schemas.microsoft.com/office/drawing/2014/main" id="{A08DF61E-3D15-4BEA-8196-616C4327B4D7}"/>
              </a:ext>
            </a:extLst>
          </p:cNvPr>
          <p:cNvSpPr/>
          <p:nvPr/>
        </p:nvSpPr>
        <p:spPr>
          <a:xfrm>
            <a:off x="359999" y="1"/>
            <a:ext cx="2879722" cy="1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MADDE – 20 / 8. FIKRA</a:t>
            </a:r>
          </a:p>
        </p:txBody>
      </p:sp>
      <p:sp>
        <p:nvSpPr>
          <p:cNvPr id="16" name="Dikdörtgen 15">
            <a:extLst>
              <a:ext uri="{FF2B5EF4-FFF2-40B4-BE49-F238E27FC236}">
                <a16:creationId xmlns:a16="http://schemas.microsoft.com/office/drawing/2014/main" id="{4320CE11-D250-45B4-8C07-5A09876E187E}"/>
              </a:ext>
            </a:extLst>
          </p:cNvPr>
          <p:cNvSpPr/>
          <p:nvPr/>
        </p:nvSpPr>
        <p:spPr>
          <a:xfrm>
            <a:off x="6575777" y="370818"/>
            <a:ext cx="2562640" cy="140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700" dirty="0">
                <a:solidFill>
                  <a:srgbClr val="FF0000"/>
                </a:solidFill>
              </a:rPr>
              <a:t>b)</a:t>
            </a:r>
            <a:r>
              <a:rPr lang="tr-TR" sz="700" dirty="0">
                <a:solidFill>
                  <a:schemeClr val="tx1"/>
                </a:solidFill>
              </a:rPr>
              <a:t> Bağımsız bölüm olarak düzenlenmeyen veya bağımsız bölümün eklentisi niteliği taşımayan, yapının ana taşıyıcı sistemleri ile bütünleşik olmayan, </a:t>
            </a:r>
            <a:r>
              <a:rPr lang="tr-TR" sz="700" dirty="0">
                <a:solidFill>
                  <a:srgbClr val="FF0000"/>
                </a:solidFill>
              </a:rPr>
              <a:t>bahçe alanının %20’sini geçmeyen</a:t>
            </a:r>
            <a:r>
              <a:rPr lang="tr-TR" sz="700" dirty="0">
                <a:solidFill>
                  <a:schemeClr val="tx1"/>
                </a:solidFill>
              </a:rPr>
              <a:t>; kameriye, pergola, sundurma, açık yüzme ve süs havuzu</a:t>
            </a:r>
          </a:p>
          <a:p>
            <a:pPr algn="just"/>
            <a:r>
              <a:rPr lang="tr-TR" sz="700" dirty="0">
                <a:solidFill>
                  <a:srgbClr val="FF0000"/>
                </a:solidFill>
              </a:rPr>
              <a:t>ç)</a:t>
            </a:r>
            <a:r>
              <a:rPr lang="tr-TR" sz="700" dirty="0">
                <a:solidFill>
                  <a:schemeClr val="tx1"/>
                </a:solidFill>
              </a:rPr>
              <a:t> Çevre düzenlemesi ve güvenliği için yapılan bahçe duvarı, istinat duvarları, </a:t>
            </a:r>
            <a:r>
              <a:rPr lang="tr-TR" sz="700" dirty="0">
                <a:solidFill>
                  <a:srgbClr val="FF0000"/>
                </a:solidFill>
              </a:rPr>
              <a:t>6 m²’yi geçmeyen </a:t>
            </a:r>
            <a:r>
              <a:rPr lang="tr-TR" sz="700" dirty="0">
                <a:solidFill>
                  <a:schemeClr val="tx1"/>
                </a:solidFill>
              </a:rPr>
              <a:t>kontrol veya bekçi kulübeleri</a:t>
            </a:r>
          </a:p>
          <a:p>
            <a:pPr algn="just"/>
            <a:r>
              <a:rPr lang="tr-TR" sz="700" dirty="0">
                <a:solidFill>
                  <a:srgbClr val="FF0000"/>
                </a:solidFill>
              </a:rPr>
              <a:t>f)</a:t>
            </a:r>
            <a:r>
              <a:rPr lang="tr-TR" sz="700" dirty="0">
                <a:solidFill>
                  <a:schemeClr val="tx1"/>
                </a:solidFill>
              </a:rPr>
              <a:t>  Ana yapının dışında kalan; binaya ait arıtma tesisi ve trafolar, jeneratör, yağmur suyu toplama havuzu, evsel atık ve geri dönüşüm hazneleri, ısı merkezi,</a:t>
            </a:r>
          </a:p>
          <a:p>
            <a:pPr algn="just"/>
            <a:r>
              <a:rPr lang="tr-TR" sz="700" dirty="0">
                <a:solidFill>
                  <a:srgbClr val="FF0000"/>
                </a:solidFill>
              </a:rPr>
              <a:t>g)</a:t>
            </a:r>
            <a:r>
              <a:rPr lang="tr-TR" sz="700" dirty="0">
                <a:solidFill>
                  <a:schemeClr val="tx1"/>
                </a:solidFill>
              </a:rPr>
              <a:t>  Akaryakıt pompaları ve taşıyıcıları hariç olmak üzere kanopiler ve arkatlar,</a:t>
            </a:r>
          </a:p>
          <a:p>
            <a:pPr algn="just"/>
            <a:r>
              <a:rPr lang="tr-TR" sz="700" dirty="0">
                <a:solidFill>
                  <a:srgbClr val="FF0000"/>
                </a:solidFill>
              </a:rPr>
              <a:t>ğ)</a:t>
            </a:r>
            <a:r>
              <a:rPr lang="tr-TR" sz="700" dirty="0">
                <a:solidFill>
                  <a:schemeClr val="tx1"/>
                </a:solidFill>
              </a:rPr>
              <a:t> Güneş panellerinin temel ve kaidesi haricindeki kısımları,</a:t>
            </a:r>
          </a:p>
          <a:p>
            <a:pPr algn="just"/>
            <a:r>
              <a:rPr lang="tr-TR" sz="700" dirty="0">
                <a:solidFill>
                  <a:srgbClr val="FF0000"/>
                </a:solidFill>
              </a:rPr>
              <a:t>h)</a:t>
            </a:r>
            <a:r>
              <a:rPr lang="tr-TR" sz="700" dirty="0">
                <a:solidFill>
                  <a:schemeClr val="tx1"/>
                </a:solidFill>
              </a:rPr>
              <a:t> Açık otoparklar</a:t>
            </a:r>
          </a:p>
        </p:txBody>
      </p:sp>
      <p:sp>
        <p:nvSpPr>
          <p:cNvPr id="17" name="Dikdörtgen 16">
            <a:extLst>
              <a:ext uri="{FF2B5EF4-FFF2-40B4-BE49-F238E27FC236}">
                <a16:creationId xmlns:a16="http://schemas.microsoft.com/office/drawing/2014/main" id="{B67FF26C-2D91-4EB3-AFD6-52B954953D34}"/>
              </a:ext>
            </a:extLst>
          </p:cNvPr>
          <p:cNvSpPr/>
          <p:nvPr/>
        </p:nvSpPr>
        <p:spPr>
          <a:xfrm>
            <a:off x="2157896" y="1190243"/>
            <a:ext cx="2764696" cy="5805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700" dirty="0">
                <a:solidFill>
                  <a:srgbClr val="FF0000"/>
                </a:solidFill>
              </a:rPr>
              <a:t>c) </a:t>
            </a:r>
            <a:r>
              <a:rPr lang="tr-TR" sz="700" dirty="0">
                <a:solidFill>
                  <a:schemeClr val="tx1"/>
                </a:solidFill>
              </a:rPr>
              <a:t>Bağlantılı olduğu bağımsız bölümün veya bulunduğu katın brüt alanının %10’unu aşmayan üstü açık veya sökülür-takılır hafif malzeme ile örtülü zemin terasları</a:t>
            </a:r>
          </a:p>
          <a:p>
            <a:pPr algn="just"/>
            <a:endParaRPr lang="tr-TR" sz="700" dirty="0">
              <a:solidFill>
                <a:schemeClr val="tx1"/>
              </a:solidFill>
            </a:endParaRPr>
          </a:p>
          <a:p>
            <a:pPr algn="just"/>
            <a:r>
              <a:rPr lang="tr-TR" sz="700" dirty="0">
                <a:solidFill>
                  <a:srgbClr val="FF0000"/>
                </a:solidFill>
              </a:rPr>
              <a:t>ı) </a:t>
            </a:r>
            <a:r>
              <a:rPr lang="tr-TR" sz="700" dirty="0">
                <a:solidFill>
                  <a:schemeClr val="tx1"/>
                </a:solidFill>
              </a:rPr>
              <a:t>Giriş saçakları (markizler)</a:t>
            </a:r>
          </a:p>
        </p:txBody>
      </p:sp>
      <p:sp>
        <p:nvSpPr>
          <p:cNvPr id="22" name="Dikdörtgen 21">
            <a:extLst>
              <a:ext uri="{FF2B5EF4-FFF2-40B4-BE49-F238E27FC236}">
                <a16:creationId xmlns:a16="http://schemas.microsoft.com/office/drawing/2014/main" id="{8B260D99-48E4-480C-BBE9-F5715E3A9B79}"/>
              </a:ext>
            </a:extLst>
          </p:cNvPr>
          <p:cNvSpPr/>
          <p:nvPr/>
        </p:nvSpPr>
        <p:spPr>
          <a:xfrm>
            <a:off x="3240528" y="0"/>
            <a:ext cx="2952000" cy="162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MADDE - 5 / 8. FIKRA</a:t>
            </a:r>
          </a:p>
        </p:txBody>
      </p:sp>
      <p:sp>
        <p:nvSpPr>
          <p:cNvPr id="23" name="Dikdörtgen 22">
            <a:extLst>
              <a:ext uri="{FF2B5EF4-FFF2-40B4-BE49-F238E27FC236}">
                <a16:creationId xmlns:a16="http://schemas.microsoft.com/office/drawing/2014/main" id="{8A013E2B-5394-4E8A-92AE-E44B0EC074FA}"/>
              </a:ext>
            </a:extLst>
          </p:cNvPr>
          <p:cNvSpPr/>
          <p:nvPr/>
        </p:nvSpPr>
        <p:spPr>
          <a:xfrm>
            <a:off x="5744754" y="1989676"/>
            <a:ext cx="826767" cy="52274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ortak alan </a:t>
            </a:r>
          </a:p>
          <a:p>
            <a:pPr algn="ctr"/>
            <a:r>
              <a:rPr lang="tr-TR" sz="700" dirty="0">
                <a:solidFill>
                  <a:srgbClr val="FF0000"/>
                </a:solidFill>
              </a:rPr>
              <a:t>teras çatılar</a:t>
            </a:r>
          </a:p>
        </p:txBody>
      </p:sp>
      <p:sp>
        <p:nvSpPr>
          <p:cNvPr id="24" name="Dikdörtgen 23">
            <a:extLst>
              <a:ext uri="{FF2B5EF4-FFF2-40B4-BE49-F238E27FC236}">
                <a16:creationId xmlns:a16="http://schemas.microsoft.com/office/drawing/2014/main" id="{ABD771B1-351F-4FC0-B655-B2B2A4AE1360}"/>
              </a:ext>
            </a:extLst>
          </p:cNvPr>
          <p:cNvSpPr/>
          <p:nvPr/>
        </p:nvSpPr>
        <p:spPr>
          <a:xfrm>
            <a:off x="6572526" y="1778138"/>
            <a:ext cx="2569003" cy="4275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yapının ihtiyacı için bahçede yapılan </a:t>
            </a:r>
            <a:r>
              <a:rPr lang="tr-TR" sz="700" dirty="0">
                <a:solidFill>
                  <a:srgbClr val="FF0000"/>
                </a:solidFill>
              </a:rPr>
              <a:t>açık otoparklar</a:t>
            </a:r>
          </a:p>
        </p:txBody>
      </p:sp>
      <p:sp>
        <p:nvSpPr>
          <p:cNvPr id="25" name="Dikdörtgen 24">
            <a:extLst>
              <a:ext uri="{FF2B5EF4-FFF2-40B4-BE49-F238E27FC236}">
                <a16:creationId xmlns:a16="http://schemas.microsoft.com/office/drawing/2014/main" id="{5D77DEEF-73C8-4D8C-9C9E-06FF8485B449}"/>
              </a:ext>
            </a:extLst>
          </p:cNvPr>
          <p:cNvSpPr/>
          <p:nvPr/>
        </p:nvSpPr>
        <p:spPr>
          <a:xfrm>
            <a:off x="358391" y="1991171"/>
            <a:ext cx="5391487" cy="216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 konferans, spor, sinema ve tiyatro salonları gibi özellik arz eden umumi yapılarda </a:t>
            </a:r>
            <a:r>
              <a:rPr lang="tr-TR" sz="700" dirty="0">
                <a:solidFill>
                  <a:srgbClr val="FF0000"/>
                </a:solidFill>
              </a:rPr>
              <a:t>düzenlenmesi zorunlu olan boşluklar</a:t>
            </a:r>
          </a:p>
          <a:p>
            <a:pPr algn="ctr"/>
            <a:r>
              <a:rPr lang="tr-TR" sz="700" dirty="0">
                <a:solidFill>
                  <a:schemeClr val="tx1"/>
                </a:solidFill>
              </a:rPr>
              <a:t>* alışveriş merkezlerinde yapılan atrium boşluklarının her katta asgari ölçülerdeki alanı </a:t>
            </a:r>
          </a:p>
        </p:txBody>
      </p:sp>
      <p:sp>
        <p:nvSpPr>
          <p:cNvPr id="27" name="Dikdörtgen 26">
            <a:extLst>
              <a:ext uri="{FF2B5EF4-FFF2-40B4-BE49-F238E27FC236}">
                <a16:creationId xmlns:a16="http://schemas.microsoft.com/office/drawing/2014/main" id="{DFB05A3C-DFB1-4D69-8E11-98048822D567}"/>
              </a:ext>
            </a:extLst>
          </p:cNvPr>
          <p:cNvSpPr/>
          <p:nvPr/>
        </p:nvSpPr>
        <p:spPr>
          <a:xfrm>
            <a:off x="358389" y="2205459"/>
            <a:ext cx="3055819" cy="118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700" dirty="0">
                <a:solidFill>
                  <a:srgbClr val="FF0000"/>
                </a:solidFill>
              </a:rPr>
              <a:t>a)</a:t>
            </a:r>
            <a:r>
              <a:rPr lang="tr-TR" sz="700" dirty="0">
                <a:solidFill>
                  <a:schemeClr val="tx1"/>
                </a:solidFill>
              </a:rPr>
              <a:t> Zorunlu otopark alanlarının </a:t>
            </a:r>
            <a:r>
              <a:rPr lang="tr-TR" sz="700" dirty="0">
                <a:solidFill>
                  <a:srgbClr val="FF0000"/>
                </a:solidFill>
              </a:rPr>
              <a:t>2 katı</a:t>
            </a:r>
          </a:p>
          <a:p>
            <a:r>
              <a:rPr lang="tr-TR" sz="700" dirty="0">
                <a:solidFill>
                  <a:srgbClr val="FF0000"/>
                </a:solidFill>
              </a:rPr>
              <a:t>b)</a:t>
            </a:r>
            <a:r>
              <a:rPr lang="tr-TR" sz="700" dirty="0">
                <a:solidFill>
                  <a:schemeClr val="tx1"/>
                </a:solidFill>
              </a:rPr>
              <a:t> Sığınak, asansör boşlukları, merdivenler, bacalar, şaftlar, ışıklıklar, ısı ve tesisat alanları, yakıt ve su depoları, jeneratör ve enerji odası, kömürlükler ve kapıcı dairelerinin ilgili mevzuat, standart ya da bu Yönetmeliğe göre hesap edilen </a:t>
            </a:r>
            <a:r>
              <a:rPr lang="tr-TR" sz="700" dirty="0">
                <a:solidFill>
                  <a:srgbClr val="FF0000"/>
                </a:solidFill>
              </a:rPr>
              <a:t>asgari alanları</a:t>
            </a:r>
          </a:p>
          <a:p>
            <a:r>
              <a:rPr lang="tr-TR" sz="700" dirty="0">
                <a:solidFill>
                  <a:srgbClr val="FF0000"/>
                </a:solidFill>
              </a:rPr>
              <a:t>c)</a:t>
            </a:r>
            <a:r>
              <a:rPr lang="tr-TR" sz="700" dirty="0">
                <a:solidFill>
                  <a:schemeClr val="tx1"/>
                </a:solidFill>
              </a:rPr>
              <a:t> Konut kullanımlı bağımsız bölüm brüt alanının % 10’unu, ticari kullanımlı bağımsız bölüm brüt alanının % 50’sini aşmayan depo amaçlı eklentiler</a:t>
            </a:r>
          </a:p>
          <a:p>
            <a:r>
              <a:rPr lang="tr-TR" sz="700" dirty="0">
                <a:solidFill>
                  <a:srgbClr val="FF0000"/>
                </a:solidFill>
              </a:rPr>
              <a:t>ç)</a:t>
            </a:r>
            <a:r>
              <a:rPr lang="tr-TR" sz="700" dirty="0">
                <a:solidFill>
                  <a:schemeClr val="tx1"/>
                </a:solidFill>
              </a:rPr>
              <a:t> Ortak alan niteliğindeki mescit ve müştemilatın konutlarda 150 m²’si, konut dışı yapılarda 300 m²’si</a:t>
            </a:r>
          </a:p>
          <a:p>
            <a:r>
              <a:rPr lang="tr-TR" sz="700" dirty="0">
                <a:solidFill>
                  <a:srgbClr val="FF0000"/>
                </a:solidFill>
              </a:rPr>
              <a:t>e)</a:t>
            </a:r>
            <a:r>
              <a:rPr lang="tr-TR" sz="700" dirty="0">
                <a:solidFill>
                  <a:schemeClr val="tx1"/>
                </a:solidFill>
              </a:rPr>
              <a:t> Ticari amaç içermeyen, ortak alan niteliğindeki çocuk oyun alanlarının ve çocuk bakım ünitelerinin toplam </a:t>
            </a:r>
            <a:r>
              <a:rPr lang="tr-TR" sz="700" dirty="0">
                <a:solidFill>
                  <a:srgbClr val="FF0000"/>
                </a:solidFill>
              </a:rPr>
              <a:t>100 m²’si</a:t>
            </a:r>
          </a:p>
        </p:txBody>
      </p:sp>
      <p:sp>
        <p:nvSpPr>
          <p:cNvPr id="34" name="Dikdörtgen 33">
            <a:extLst>
              <a:ext uri="{FF2B5EF4-FFF2-40B4-BE49-F238E27FC236}">
                <a16:creationId xmlns:a16="http://schemas.microsoft.com/office/drawing/2014/main" id="{FE9498FD-95A6-4841-BCE0-573B203FB42D}"/>
              </a:ext>
            </a:extLst>
          </p:cNvPr>
          <p:cNvSpPr/>
          <p:nvPr/>
        </p:nvSpPr>
        <p:spPr>
          <a:xfrm>
            <a:off x="6561911" y="3914192"/>
            <a:ext cx="2576505" cy="29438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AutoNum type="alphaLcParenR"/>
            </a:pPr>
            <a:r>
              <a:rPr lang="tr-TR" sz="700" b="1" dirty="0">
                <a:solidFill>
                  <a:schemeClr val="tx1"/>
                </a:solidFill>
              </a:rPr>
              <a:t>Taban alanına dâhil edilmeyen kullanımlar</a:t>
            </a:r>
          </a:p>
          <a:p>
            <a:pPr algn="ctr"/>
            <a:endParaRPr lang="tr-TR" sz="700" b="1" dirty="0">
              <a:solidFill>
                <a:schemeClr val="tx1"/>
              </a:solidFill>
            </a:endParaRPr>
          </a:p>
          <a:p>
            <a:pPr algn="ctr"/>
            <a:endParaRPr lang="tr-TR" sz="700" b="1" dirty="0">
              <a:solidFill>
                <a:schemeClr val="tx1"/>
              </a:solidFill>
            </a:endParaRPr>
          </a:p>
          <a:p>
            <a:pPr algn="ctr"/>
            <a:endParaRPr lang="tr-TR" sz="700" b="1" dirty="0">
              <a:solidFill>
                <a:schemeClr val="tx1"/>
              </a:solidFill>
            </a:endParaRPr>
          </a:p>
          <a:p>
            <a:pPr marL="228600" indent="-228600" algn="ctr">
              <a:buAutoNum type="alphaLcParenR"/>
            </a:pPr>
            <a:endParaRPr lang="tr-TR" sz="700" b="1" dirty="0">
              <a:solidFill>
                <a:schemeClr val="tx1"/>
              </a:solidFill>
            </a:endParaRPr>
          </a:p>
          <a:p>
            <a:pPr marL="171450" indent="-171450" algn="just">
              <a:buFont typeface="Arial" panose="020B0604020202020204" pitchFamily="34" charset="0"/>
              <a:buChar char="•"/>
            </a:pPr>
            <a:r>
              <a:rPr lang="tr-TR" sz="700" dirty="0">
                <a:solidFill>
                  <a:schemeClr val="tx1"/>
                </a:solidFill>
              </a:rPr>
              <a:t>Bağımsız bölüm olarak düzenlenmeyen veya bağımsız bölümün eklentisi niteliği taşımayan, yapının ana taşıyıcı sistemleri ile bütünleşik olmayan, bahçe alanının %20’sini geçmeyen; kameriye, pergola, sundurma </a:t>
            </a:r>
          </a:p>
          <a:p>
            <a:pPr algn="just"/>
            <a:endParaRPr lang="tr-TR" sz="700" dirty="0">
              <a:solidFill>
                <a:schemeClr val="tx1"/>
              </a:solidFill>
            </a:endParaRPr>
          </a:p>
          <a:p>
            <a:pPr marL="171450" indent="-171450" algn="just">
              <a:buFont typeface="Arial" panose="020B0604020202020204" pitchFamily="34" charset="0"/>
              <a:buChar char="•"/>
            </a:pPr>
            <a:r>
              <a:rPr lang="tr-TR" sz="700" dirty="0">
                <a:solidFill>
                  <a:schemeClr val="tx1"/>
                </a:solidFill>
              </a:rPr>
              <a:t>6 m²’yi geçmeyen kontrol veya bekçi kulübeleri</a:t>
            </a:r>
          </a:p>
          <a:p>
            <a:pPr algn="just"/>
            <a:endParaRPr lang="tr-TR" sz="700" dirty="0">
              <a:solidFill>
                <a:schemeClr val="tx1"/>
              </a:solidFill>
            </a:endParaRPr>
          </a:p>
          <a:p>
            <a:pPr marL="171450" indent="-171450" algn="just">
              <a:buFont typeface="Arial" panose="020B0604020202020204" pitchFamily="34" charset="0"/>
              <a:buChar char="•"/>
            </a:pPr>
            <a:r>
              <a:rPr lang="tr-TR" sz="700" dirty="0">
                <a:solidFill>
                  <a:schemeClr val="tx1"/>
                </a:solidFill>
              </a:rPr>
              <a:t>Güneş panellerinin temel ve kaidesi haricindeki kısımları</a:t>
            </a:r>
          </a:p>
          <a:p>
            <a:pPr marL="171450" indent="-171450" algn="just">
              <a:buFont typeface="Arial" panose="020B0604020202020204" pitchFamily="34" charset="0"/>
              <a:buChar char="•"/>
            </a:pPr>
            <a:endParaRPr lang="tr-TR" sz="700" dirty="0">
              <a:solidFill>
                <a:schemeClr val="tx1"/>
              </a:solidFill>
            </a:endParaRPr>
          </a:p>
          <a:p>
            <a:pPr algn="just"/>
            <a:r>
              <a:rPr lang="tr-TR" sz="700" dirty="0">
                <a:solidFill>
                  <a:schemeClr val="tx1"/>
                </a:solidFill>
              </a:rPr>
              <a:t>   </a:t>
            </a:r>
            <a:endParaRPr lang="tr-TR" sz="700" b="1" dirty="0">
              <a:solidFill>
                <a:schemeClr val="tx1"/>
              </a:solidFill>
            </a:endParaRPr>
          </a:p>
        </p:txBody>
      </p:sp>
      <p:sp>
        <p:nvSpPr>
          <p:cNvPr id="35" name="Dikdörtgen 34">
            <a:extLst>
              <a:ext uri="{FF2B5EF4-FFF2-40B4-BE49-F238E27FC236}">
                <a16:creationId xmlns:a16="http://schemas.microsoft.com/office/drawing/2014/main" id="{0F984EC6-4599-4141-ACDB-90A1ECEFFD5A}"/>
              </a:ext>
            </a:extLst>
          </p:cNvPr>
          <p:cNvSpPr/>
          <p:nvPr/>
        </p:nvSpPr>
        <p:spPr>
          <a:xfrm>
            <a:off x="6192000" y="-1"/>
            <a:ext cx="2946417" cy="16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rPr>
              <a:t>MADDE - 22</a:t>
            </a:r>
          </a:p>
        </p:txBody>
      </p:sp>
      <p:sp>
        <p:nvSpPr>
          <p:cNvPr id="36" name="Dikdörtgen 35">
            <a:extLst>
              <a:ext uri="{FF2B5EF4-FFF2-40B4-BE49-F238E27FC236}">
                <a16:creationId xmlns:a16="http://schemas.microsoft.com/office/drawing/2014/main" id="{68C996DC-E5A9-4B70-91A3-30C99D7330DB}"/>
              </a:ext>
            </a:extLst>
          </p:cNvPr>
          <p:cNvSpPr/>
          <p:nvPr/>
        </p:nvSpPr>
        <p:spPr>
          <a:xfrm>
            <a:off x="5746118" y="3915685"/>
            <a:ext cx="818172" cy="64041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rgbClr val="FF0000"/>
                </a:solidFill>
              </a:rPr>
              <a:t>b)</a:t>
            </a:r>
            <a:r>
              <a:rPr lang="tr-TR" sz="700" dirty="0">
                <a:solidFill>
                  <a:schemeClr val="tx1"/>
                </a:solidFill>
              </a:rPr>
              <a:t> Son katın üzerindeki</a:t>
            </a:r>
          </a:p>
          <a:p>
            <a:pPr algn="ctr"/>
            <a:r>
              <a:rPr lang="tr-TR" sz="700" dirty="0">
                <a:solidFill>
                  <a:schemeClr val="tx1"/>
                </a:solidFill>
              </a:rPr>
              <a:t> </a:t>
            </a:r>
            <a:r>
              <a:rPr lang="tr-TR" sz="700" dirty="0">
                <a:solidFill>
                  <a:srgbClr val="FF0000"/>
                </a:solidFill>
              </a:rPr>
              <a:t>ortak alan çatı bahçeleri</a:t>
            </a:r>
          </a:p>
        </p:txBody>
      </p:sp>
      <p:sp>
        <p:nvSpPr>
          <p:cNvPr id="38" name="Dikdörtgen 37">
            <a:extLst>
              <a:ext uri="{FF2B5EF4-FFF2-40B4-BE49-F238E27FC236}">
                <a16:creationId xmlns:a16="http://schemas.microsoft.com/office/drawing/2014/main" id="{B10D4680-D84B-463F-9DB3-4CA76B81626B}"/>
              </a:ext>
            </a:extLst>
          </p:cNvPr>
          <p:cNvSpPr/>
          <p:nvPr/>
        </p:nvSpPr>
        <p:spPr>
          <a:xfrm>
            <a:off x="2159999" y="4557593"/>
            <a:ext cx="4404292" cy="101543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rgbClr val="FF0000"/>
                </a:solidFill>
              </a:rPr>
              <a:t>d)</a:t>
            </a:r>
            <a:r>
              <a:rPr lang="tr-TR" sz="700" dirty="0">
                <a:solidFill>
                  <a:schemeClr val="tx1"/>
                </a:solidFill>
              </a:rPr>
              <a:t> Atrium ve galeri boşlukları</a:t>
            </a:r>
          </a:p>
          <a:p>
            <a:pPr algn="ctr"/>
            <a:r>
              <a:rPr lang="tr-TR" sz="700" dirty="0">
                <a:solidFill>
                  <a:srgbClr val="FF0000"/>
                </a:solidFill>
              </a:rPr>
              <a:t>e)</a:t>
            </a:r>
            <a:r>
              <a:rPr lang="tr-TR" sz="700" dirty="0">
                <a:solidFill>
                  <a:schemeClr val="tx1"/>
                </a:solidFill>
              </a:rPr>
              <a:t> Ortak alan niteliğindeki mescit ve müştemilatı</a:t>
            </a:r>
          </a:p>
          <a:p>
            <a:pPr algn="ctr"/>
            <a:r>
              <a:rPr lang="tr-TR" sz="700" dirty="0">
                <a:solidFill>
                  <a:srgbClr val="FF0000"/>
                </a:solidFill>
              </a:rPr>
              <a:t>f)</a:t>
            </a:r>
            <a:r>
              <a:rPr lang="tr-TR" sz="700" dirty="0">
                <a:solidFill>
                  <a:schemeClr val="tx1"/>
                </a:solidFill>
              </a:rPr>
              <a:t> </a:t>
            </a:r>
            <a:r>
              <a:rPr lang="tr-TR" sz="700" b="1" dirty="0">
                <a:solidFill>
                  <a:schemeClr val="tx1"/>
                </a:solidFill>
              </a:rPr>
              <a:t>(Mülga:RG-30/9/2017- 30196) </a:t>
            </a:r>
            <a:r>
              <a:rPr lang="tr-TR" sz="700" dirty="0">
                <a:solidFill>
                  <a:schemeClr val="bg2">
                    <a:lumMod val="50000"/>
                  </a:schemeClr>
                </a:solidFill>
              </a:rPr>
              <a:t>Konut dışı kullanımlarda, ortak alan niteliğindeki mescit ve müştemilatın 200 m2’si</a:t>
            </a:r>
            <a:endParaRPr lang="tr-TR" sz="700" baseline="30000" dirty="0">
              <a:solidFill>
                <a:schemeClr val="bg2">
                  <a:lumMod val="50000"/>
                </a:schemeClr>
              </a:solidFill>
            </a:endParaRPr>
          </a:p>
          <a:p>
            <a:pPr algn="ctr"/>
            <a:r>
              <a:rPr lang="tr-TR" sz="700" dirty="0">
                <a:solidFill>
                  <a:srgbClr val="FF0000"/>
                </a:solidFill>
              </a:rPr>
              <a:t>ğ)</a:t>
            </a:r>
            <a:r>
              <a:rPr lang="tr-TR" sz="700" dirty="0">
                <a:solidFill>
                  <a:schemeClr val="tx1"/>
                </a:solidFill>
              </a:rPr>
              <a:t> Ticari amaç içermeyen, ortak alan niteliğindeki </a:t>
            </a:r>
            <a:r>
              <a:rPr lang="tr-TR" sz="700" dirty="0">
                <a:solidFill>
                  <a:srgbClr val="FF0000"/>
                </a:solidFill>
              </a:rPr>
              <a:t>çocuk oyun alanları ve çocuk bakım üniteleri</a:t>
            </a:r>
          </a:p>
          <a:p>
            <a:pPr algn="ctr"/>
            <a:r>
              <a:rPr lang="tr-TR" sz="700" dirty="0">
                <a:solidFill>
                  <a:srgbClr val="FF0000"/>
                </a:solidFill>
              </a:rPr>
              <a:t>ı)</a:t>
            </a:r>
            <a:r>
              <a:rPr lang="tr-TR" sz="700" dirty="0">
                <a:solidFill>
                  <a:schemeClr val="tx1"/>
                </a:solidFill>
              </a:rPr>
              <a:t> Yapı yüksekliği 60.50 metreden fazla olan binalar ile özelliği gereği tesisat katı oluşturulması zorunlu binalarda sadece tesisat için oluşturulan </a:t>
            </a:r>
            <a:r>
              <a:rPr lang="tr-TR" sz="700" dirty="0">
                <a:solidFill>
                  <a:srgbClr val="FF0000"/>
                </a:solidFill>
              </a:rPr>
              <a:t>tesisat katları</a:t>
            </a:r>
          </a:p>
          <a:p>
            <a:pPr algn="ctr"/>
            <a:r>
              <a:rPr lang="tr-TR" sz="700" dirty="0">
                <a:solidFill>
                  <a:srgbClr val="FF0000"/>
                </a:solidFill>
              </a:rPr>
              <a:t>i)</a:t>
            </a:r>
            <a:r>
              <a:rPr lang="tr-TR" sz="700" dirty="0">
                <a:solidFill>
                  <a:schemeClr val="tx1"/>
                </a:solidFill>
              </a:rPr>
              <a:t> Bina veya tesise ait olan ısıtma, soğutma, tesisat alanı, su sarnıcı, havalandırma sistemleri ve enerji verimliliği sistemlerinin bulunduğu alanlar, arıtma tesisi, gri su toplama havuzu, yakıt ve su depoları, silolar, trafolar, jeneratör, ısı merkezi, enerji odası, kömürlük, eşanjör ve hidrofor bölümleri</a:t>
            </a:r>
          </a:p>
        </p:txBody>
      </p:sp>
      <p:sp>
        <p:nvSpPr>
          <p:cNvPr id="39" name="Dikdörtgen 38">
            <a:extLst>
              <a:ext uri="{FF2B5EF4-FFF2-40B4-BE49-F238E27FC236}">
                <a16:creationId xmlns:a16="http://schemas.microsoft.com/office/drawing/2014/main" id="{9AE412DA-FD44-48F2-AE29-360BB7636278}"/>
              </a:ext>
            </a:extLst>
          </p:cNvPr>
          <p:cNvSpPr/>
          <p:nvPr/>
        </p:nvSpPr>
        <p:spPr>
          <a:xfrm>
            <a:off x="358391" y="5574522"/>
            <a:ext cx="3055016" cy="12834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700" dirty="0">
                <a:solidFill>
                  <a:srgbClr val="FF0000"/>
                </a:solidFill>
              </a:rPr>
              <a:t>j)</a:t>
            </a:r>
            <a:r>
              <a:rPr lang="tr-TR" sz="700" dirty="0">
                <a:solidFill>
                  <a:schemeClr val="tx1"/>
                </a:solidFill>
              </a:rPr>
              <a:t> Bütün cepheleri tamamen toprağın altında kalan bodrum katları ile kısmen açıkta kalan, bodrum katlarında yer alan; tek başına bağımsız bölüm oluşturmayan, bir bağımsız bölümün eklentisi veya parçası olmayan, ticari amaç içermeyen, yapı yaklaşma sınırı içinde kalan ve </a:t>
            </a:r>
            <a:r>
              <a:rPr lang="tr-TR" sz="700" dirty="0">
                <a:solidFill>
                  <a:srgbClr val="FF0000"/>
                </a:solidFill>
              </a:rPr>
              <a:t>1000 m²’yi</a:t>
            </a:r>
            <a:r>
              <a:rPr lang="tr-TR" sz="700" dirty="0">
                <a:solidFill>
                  <a:schemeClr val="tx1"/>
                </a:solidFill>
              </a:rPr>
              <a:t> ve toplamda katlar alanının </a:t>
            </a:r>
            <a:r>
              <a:rPr lang="tr-TR" sz="700" dirty="0">
                <a:solidFill>
                  <a:srgbClr val="FF0000"/>
                </a:solidFill>
              </a:rPr>
              <a:t>% 5’ini </a:t>
            </a:r>
            <a:r>
              <a:rPr lang="tr-TR" sz="700" dirty="0">
                <a:solidFill>
                  <a:schemeClr val="tx1"/>
                </a:solidFill>
              </a:rPr>
              <a:t>aşmayacak şekilde düzenlenen ortak alan niteliğindeki; </a:t>
            </a:r>
            <a:r>
              <a:rPr lang="tr-TR" sz="700" dirty="0">
                <a:solidFill>
                  <a:srgbClr val="FF0000"/>
                </a:solidFill>
              </a:rPr>
              <a:t>jimnastik salonu, oyun ve hobi odaları, yüzme havuzu, sauna gibi sosyal tesis, spor birimleri ve depolar</a:t>
            </a:r>
          </a:p>
          <a:p>
            <a:r>
              <a:rPr lang="tr-TR" sz="700" dirty="0">
                <a:solidFill>
                  <a:srgbClr val="FF0000"/>
                </a:solidFill>
              </a:rPr>
              <a:t>k)</a:t>
            </a:r>
            <a:r>
              <a:rPr lang="tr-TR" sz="700" dirty="0">
                <a:solidFill>
                  <a:schemeClr val="tx1"/>
                </a:solidFill>
              </a:rPr>
              <a:t> Bütün cepheleri tamamen toprağın altında kalan bodrum katları ile kısmen açıkta kalan, yola cephesi bulunmayan bodrum katlarında yer alan, bina cephelerinde ilave kat görünümüne neden olmayan ve tek başına bağımsız bölüm oluşturmayan; </a:t>
            </a:r>
            <a:r>
              <a:rPr lang="tr-TR" sz="700" dirty="0">
                <a:solidFill>
                  <a:srgbClr val="FF0000"/>
                </a:solidFill>
              </a:rPr>
              <a:t>konut ve ticari kullanımlı bağımsız bölümlere ait depo amaçlı eklentiler</a:t>
            </a:r>
          </a:p>
        </p:txBody>
      </p:sp>
      <p:sp>
        <p:nvSpPr>
          <p:cNvPr id="40" name="Dikdörtgen 39">
            <a:extLst>
              <a:ext uri="{FF2B5EF4-FFF2-40B4-BE49-F238E27FC236}">
                <a16:creationId xmlns:a16="http://schemas.microsoft.com/office/drawing/2014/main" id="{5569CD51-1780-4BEF-8935-D9956937632F}"/>
              </a:ext>
            </a:extLst>
          </p:cNvPr>
          <p:cNvSpPr/>
          <p:nvPr/>
        </p:nvSpPr>
        <p:spPr>
          <a:xfrm>
            <a:off x="3417848" y="5574521"/>
            <a:ext cx="3144530" cy="69202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700" dirty="0">
                <a:solidFill>
                  <a:srgbClr val="FF0000"/>
                </a:solidFill>
              </a:rPr>
              <a:t>l)</a:t>
            </a:r>
            <a:r>
              <a:rPr lang="tr-TR" sz="700" dirty="0">
                <a:solidFill>
                  <a:schemeClr val="tx1"/>
                </a:solidFill>
              </a:rPr>
              <a:t> Sökülür-takılır-katlanır cam panellerle kapatılmış olanlar dâhil olmak üzere balkonlar ve açık çıkmalar, kat bahçe ve terasları, iç bahçeler, kat ve ara sahanlıkları dâhil açık veya kapalı merdiven evi, </a:t>
            </a:r>
            <a:r>
              <a:rPr lang="tr-TR" sz="700" dirty="0">
                <a:solidFill>
                  <a:schemeClr val="bg2">
                    <a:lumMod val="50000"/>
                  </a:schemeClr>
                </a:solidFill>
              </a:rPr>
              <a:t>tek bağımsız bölümlü konutlar hariç; bina giriş holleri</a:t>
            </a:r>
            <a:r>
              <a:rPr lang="tr-TR" sz="700" dirty="0">
                <a:solidFill>
                  <a:schemeClr val="tx1"/>
                </a:solidFill>
              </a:rPr>
              <a:t> ile kat holleri ve asansör önü sahanlıkları</a:t>
            </a:r>
          </a:p>
        </p:txBody>
      </p:sp>
      <p:cxnSp>
        <p:nvCxnSpPr>
          <p:cNvPr id="28" name="Düz Bağlayıcı 27">
            <a:extLst>
              <a:ext uri="{FF2B5EF4-FFF2-40B4-BE49-F238E27FC236}">
                <a16:creationId xmlns:a16="http://schemas.microsoft.com/office/drawing/2014/main" id="{598BD77B-4435-4119-A8C1-F508531A0FC9}"/>
              </a:ext>
            </a:extLst>
          </p:cNvPr>
          <p:cNvCxnSpPr>
            <a:cxnSpLocks/>
            <a:stCxn id="12" idx="1"/>
          </p:cNvCxnSpPr>
          <p:nvPr/>
        </p:nvCxnSpPr>
        <p:spPr>
          <a:xfrm flipH="1">
            <a:off x="3414214" y="266962"/>
            <a:ext cx="3634" cy="6591038"/>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EB17AF37-E4B3-4180-95DF-7A17770BD288}"/>
              </a:ext>
            </a:extLst>
          </p:cNvPr>
          <p:cNvCxnSpPr>
            <a:cxnSpLocks/>
            <a:stCxn id="11" idx="1"/>
          </p:cNvCxnSpPr>
          <p:nvPr/>
        </p:nvCxnSpPr>
        <p:spPr>
          <a:xfrm flipH="1">
            <a:off x="2157836" y="269316"/>
            <a:ext cx="3786" cy="6588684"/>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8" name="Düz Bağlayıcı 47">
            <a:extLst>
              <a:ext uri="{FF2B5EF4-FFF2-40B4-BE49-F238E27FC236}">
                <a16:creationId xmlns:a16="http://schemas.microsoft.com/office/drawing/2014/main" id="{7F970FFA-6BD2-450D-B592-4C09ED0CFC86}"/>
              </a:ext>
            </a:extLst>
          </p:cNvPr>
          <p:cNvCxnSpPr>
            <a:cxnSpLocks/>
            <a:stCxn id="13" idx="1"/>
          </p:cNvCxnSpPr>
          <p:nvPr/>
        </p:nvCxnSpPr>
        <p:spPr>
          <a:xfrm flipH="1">
            <a:off x="5741646" y="265824"/>
            <a:ext cx="13014" cy="6592176"/>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0" name="Düz Bağlayıcı 49">
            <a:extLst>
              <a:ext uri="{FF2B5EF4-FFF2-40B4-BE49-F238E27FC236}">
                <a16:creationId xmlns:a16="http://schemas.microsoft.com/office/drawing/2014/main" id="{9D66633A-BEE3-458B-A63F-319EBCBA3F56}"/>
              </a:ext>
            </a:extLst>
          </p:cNvPr>
          <p:cNvCxnSpPr>
            <a:cxnSpLocks/>
            <a:stCxn id="12" idx="3"/>
          </p:cNvCxnSpPr>
          <p:nvPr/>
        </p:nvCxnSpPr>
        <p:spPr>
          <a:xfrm flipH="1">
            <a:off x="4915169" y="266962"/>
            <a:ext cx="3680" cy="6592238"/>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51" name="Düz Bağlayıcı 50">
            <a:extLst>
              <a:ext uri="{FF2B5EF4-FFF2-40B4-BE49-F238E27FC236}">
                <a16:creationId xmlns:a16="http://schemas.microsoft.com/office/drawing/2014/main" id="{2B5F6607-C4A4-48CD-8B25-8D9B4ED93F00}"/>
              </a:ext>
            </a:extLst>
          </p:cNvPr>
          <p:cNvCxnSpPr>
            <a:cxnSpLocks/>
            <a:stCxn id="14" idx="1"/>
          </p:cNvCxnSpPr>
          <p:nvPr/>
        </p:nvCxnSpPr>
        <p:spPr>
          <a:xfrm flipH="1">
            <a:off x="6564293" y="265538"/>
            <a:ext cx="10386" cy="6592462"/>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53" name="Dikdörtgen 52">
            <a:extLst>
              <a:ext uri="{FF2B5EF4-FFF2-40B4-BE49-F238E27FC236}">
                <a16:creationId xmlns:a16="http://schemas.microsoft.com/office/drawing/2014/main" id="{6D61457D-68A2-49B6-9662-08B029B3F8E9}"/>
              </a:ext>
            </a:extLst>
          </p:cNvPr>
          <p:cNvSpPr/>
          <p:nvPr/>
        </p:nvSpPr>
        <p:spPr>
          <a:xfrm>
            <a:off x="358383" y="3392093"/>
            <a:ext cx="1796199" cy="432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rgbClr val="FF0000"/>
                </a:solidFill>
              </a:rPr>
              <a:t>d)</a:t>
            </a:r>
            <a:r>
              <a:rPr lang="tr-TR" sz="700" dirty="0">
                <a:solidFill>
                  <a:schemeClr val="tx1"/>
                </a:solidFill>
              </a:rPr>
              <a:t> Bütün cepheleri tamamen gömülü olmak ve ortak alan niteliğinde olmak kaydıyla; </a:t>
            </a:r>
            <a:r>
              <a:rPr lang="tr-TR" sz="700" dirty="0">
                <a:solidFill>
                  <a:srgbClr val="FF0000"/>
                </a:solidFill>
              </a:rPr>
              <a:t>otopark alanları</a:t>
            </a:r>
            <a:r>
              <a:rPr lang="tr-TR" sz="700" dirty="0">
                <a:solidFill>
                  <a:schemeClr val="tx1"/>
                </a:solidFill>
              </a:rPr>
              <a:t> ve 22 nci maddede belirtilen </a:t>
            </a:r>
            <a:r>
              <a:rPr lang="tr-TR" sz="700" dirty="0">
                <a:solidFill>
                  <a:srgbClr val="FF0000"/>
                </a:solidFill>
              </a:rPr>
              <a:t>tamamen gömülü ortak alanlar</a:t>
            </a:r>
          </a:p>
        </p:txBody>
      </p:sp>
      <p:sp>
        <p:nvSpPr>
          <p:cNvPr id="54" name="Dikdörtgen 53">
            <a:extLst>
              <a:ext uri="{FF2B5EF4-FFF2-40B4-BE49-F238E27FC236}">
                <a16:creationId xmlns:a16="http://schemas.microsoft.com/office/drawing/2014/main" id="{1DD6E5B8-89B9-4790-A85A-80F8850AF125}"/>
              </a:ext>
            </a:extLst>
          </p:cNvPr>
          <p:cNvSpPr/>
          <p:nvPr/>
        </p:nvSpPr>
        <p:spPr>
          <a:xfrm>
            <a:off x="363248" y="1190242"/>
            <a:ext cx="1796749" cy="5801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700" dirty="0">
                <a:solidFill>
                  <a:srgbClr val="FF0000"/>
                </a:solidFill>
              </a:rPr>
              <a:t>i)</a:t>
            </a:r>
            <a:r>
              <a:rPr lang="tr-TR" sz="700" dirty="0">
                <a:solidFill>
                  <a:schemeClr val="tx1"/>
                </a:solidFill>
              </a:rPr>
              <a:t> </a:t>
            </a:r>
            <a:r>
              <a:rPr lang="tr-TR" sz="700" b="1" dirty="0">
                <a:solidFill>
                  <a:schemeClr val="tx1"/>
                </a:solidFill>
              </a:rPr>
              <a:t>(Mülga:RG-30/9/2017- 30196) </a:t>
            </a:r>
            <a:r>
              <a:rPr lang="tr-TR" sz="700" dirty="0">
                <a:solidFill>
                  <a:schemeClr val="bg2">
                    <a:lumMod val="50000"/>
                  </a:schemeClr>
                </a:solidFill>
              </a:rPr>
              <a:t>Tamamen toprağın altında kalan; su sarnıcı, gri su toplama havuzu, otopark, sığınak ve tesisat hacimleri, yakıt ve su depoları</a:t>
            </a:r>
          </a:p>
        </p:txBody>
      </p:sp>
      <p:sp>
        <p:nvSpPr>
          <p:cNvPr id="41" name="Dikdörtgen 40">
            <a:extLst>
              <a:ext uri="{FF2B5EF4-FFF2-40B4-BE49-F238E27FC236}">
                <a16:creationId xmlns:a16="http://schemas.microsoft.com/office/drawing/2014/main" id="{C7818B71-1D7B-455E-8D04-27E40A467AA2}"/>
              </a:ext>
            </a:extLst>
          </p:cNvPr>
          <p:cNvSpPr/>
          <p:nvPr/>
        </p:nvSpPr>
        <p:spPr>
          <a:xfrm>
            <a:off x="3410966" y="4244582"/>
            <a:ext cx="1507350" cy="31151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rgbClr val="FF0000"/>
                </a:solidFill>
              </a:rPr>
              <a:t>ç)</a:t>
            </a:r>
            <a:r>
              <a:rPr lang="tr-TR" sz="700" dirty="0">
                <a:solidFill>
                  <a:schemeClr val="tx1"/>
                </a:solidFill>
              </a:rPr>
              <a:t> asgari sayıda </a:t>
            </a:r>
            <a:r>
              <a:rPr lang="tr-TR" sz="700" dirty="0">
                <a:solidFill>
                  <a:srgbClr val="FF0000"/>
                </a:solidFill>
              </a:rPr>
              <a:t>kapıcı dairesi</a:t>
            </a:r>
          </a:p>
          <a:p>
            <a:pPr algn="ctr"/>
            <a:r>
              <a:rPr lang="tr-TR" sz="700" dirty="0">
                <a:solidFill>
                  <a:srgbClr val="FF0000"/>
                </a:solidFill>
              </a:rPr>
              <a:t>g)</a:t>
            </a:r>
            <a:r>
              <a:rPr lang="tr-TR" sz="700" dirty="0">
                <a:solidFill>
                  <a:schemeClr val="tx1"/>
                </a:solidFill>
              </a:rPr>
              <a:t> Bina için gerekli min. </a:t>
            </a:r>
            <a:r>
              <a:rPr lang="tr-TR" sz="700" dirty="0">
                <a:solidFill>
                  <a:srgbClr val="FF0000"/>
                </a:solidFill>
              </a:rPr>
              <a:t>sığınak alanı</a:t>
            </a:r>
          </a:p>
          <a:p>
            <a:pPr algn="ctr"/>
            <a:r>
              <a:rPr lang="tr-TR" sz="700" dirty="0">
                <a:solidFill>
                  <a:srgbClr val="FF0000"/>
                </a:solidFill>
              </a:rPr>
              <a:t>h)</a:t>
            </a:r>
            <a:r>
              <a:rPr lang="tr-TR" sz="700" dirty="0">
                <a:solidFill>
                  <a:schemeClr val="tx1"/>
                </a:solidFill>
              </a:rPr>
              <a:t> </a:t>
            </a:r>
            <a:r>
              <a:rPr lang="tr-TR" sz="700" dirty="0">
                <a:solidFill>
                  <a:srgbClr val="FF0000"/>
                </a:solidFill>
              </a:rPr>
              <a:t>Otopark alanları</a:t>
            </a:r>
          </a:p>
        </p:txBody>
      </p:sp>
    </p:spTree>
    <p:extLst>
      <p:ext uri="{BB962C8B-B14F-4D97-AF65-F5344CB8AC3E}">
        <p14:creationId xmlns:p14="http://schemas.microsoft.com/office/powerpoint/2010/main" val="41741800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98" y="0"/>
            <a:ext cx="6964204" cy="6858000"/>
          </a:xfrm>
          <a:prstGeom prst="rect">
            <a:avLst/>
          </a:prstGeom>
        </p:spPr>
      </p:pic>
      <p:sp>
        <p:nvSpPr>
          <p:cNvPr id="6" name="Metin kutusu 5">
            <a:extLst>
              <a:ext uri="{FF2B5EF4-FFF2-40B4-BE49-F238E27FC236}">
                <a16:creationId xmlns:a16="http://schemas.microsoft.com/office/drawing/2014/main" id="{E4F35595-2F0A-440C-BA03-0A2FE17C9C39}"/>
              </a:ext>
            </a:extLst>
          </p:cNvPr>
          <p:cNvSpPr txBox="1"/>
          <p:nvPr/>
        </p:nvSpPr>
        <p:spPr>
          <a:xfrm rot="16200000">
            <a:off x="-2541983" y="3198167"/>
            <a:ext cx="6048671" cy="461665"/>
          </a:xfrm>
          <a:prstGeom prst="rect">
            <a:avLst/>
          </a:prstGeom>
          <a:solidFill>
            <a:schemeClr val="accent6"/>
          </a:solidFill>
        </p:spPr>
        <p:txBody>
          <a:bodyPr wrap="square" rtlCol="0">
            <a:spAutoFit/>
          </a:bodyPr>
          <a:lstStyle/>
          <a:p>
            <a:pPr algn="ctr"/>
            <a:r>
              <a:rPr lang="tr-TR" sz="2400" dirty="0"/>
              <a:t>ÖRNEK PROJE</a:t>
            </a:r>
          </a:p>
        </p:txBody>
      </p:sp>
      <p:sp>
        <p:nvSpPr>
          <p:cNvPr id="7" name="Metin kutusu 6">
            <a:extLst>
              <a:ext uri="{FF2B5EF4-FFF2-40B4-BE49-F238E27FC236}">
                <a16:creationId xmlns:a16="http://schemas.microsoft.com/office/drawing/2014/main" id="{3C26D0D5-12BC-423B-AEA2-66503C40BC36}"/>
              </a:ext>
            </a:extLst>
          </p:cNvPr>
          <p:cNvSpPr txBox="1"/>
          <p:nvPr/>
        </p:nvSpPr>
        <p:spPr>
          <a:xfrm rot="16200000">
            <a:off x="5594921" y="3198167"/>
            <a:ext cx="6048671" cy="461665"/>
          </a:xfrm>
          <a:prstGeom prst="rect">
            <a:avLst/>
          </a:prstGeom>
          <a:solidFill>
            <a:schemeClr val="accent6"/>
          </a:solidFill>
        </p:spPr>
        <p:txBody>
          <a:bodyPr wrap="square" rtlCol="0">
            <a:spAutoFit/>
          </a:bodyPr>
          <a:lstStyle/>
          <a:p>
            <a:pPr algn="ctr"/>
            <a:r>
              <a:rPr lang="tr-TR" sz="2400" dirty="0"/>
              <a:t>BODRUM KAT PLANI</a:t>
            </a:r>
          </a:p>
        </p:txBody>
      </p:sp>
      <p:sp>
        <p:nvSpPr>
          <p:cNvPr id="8" name="Slayt Numarası Yer Tutucusu 7">
            <a:extLst>
              <a:ext uri="{FF2B5EF4-FFF2-40B4-BE49-F238E27FC236}">
                <a16:creationId xmlns:a16="http://schemas.microsoft.com/office/drawing/2014/main" id="{6409B287-1967-4B60-AB65-71F79460D37B}"/>
              </a:ext>
            </a:extLst>
          </p:cNvPr>
          <p:cNvSpPr>
            <a:spLocks noGrp="1"/>
          </p:cNvSpPr>
          <p:nvPr>
            <p:ph type="sldNum" sz="quarter" idx="12"/>
          </p:nvPr>
        </p:nvSpPr>
        <p:spPr/>
        <p:txBody>
          <a:bodyPr/>
          <a:lstStyle/>
          <a:p>
            <a:fld id="{84C56707-5A04-4981-8DAB-CB376A682A44}" type="slidenum">
              <a:rPr lang="tr-TR" smtClean="0"/>
              <a:t>54</a:t>
            </a:fld>
            <a:endParaRPr lang="tr-TR"/>
          </a:p>
        </p:txBody>
      </p:sp>
      <p:sp>
        <p:nvSpPr>
          <p:cNvPr id="11" name="Alt Bilgi Yer Tutucusu 10">
            <a:extLst>
              <a:ext uri="{FF2B5EF4-FFF2-40B4-BE49-F238E27FC236}">
                <a16:creationId xmlns:a16="http://schemas.microsoft.com/office/drawing/2014/main" id="{0DD09526-D2C1-4C15-BBC9-A4C7090E8A6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0869409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98" y="1741"/>
            <a:ext cx="6964204" cy="6854517"/>
          </a:xfrm>
          <a:prstGeom prst="rect">
            <a:avLst/>
          </a:prstGeom>
        </p:spPr>
      </p:pic>
      <p:sp>
        <p:nvSpPr>
          <p:cNvPr id="6" name="Metin kutusu 5">
            <a:extLst>
              <a:ext uri="{FF2B5EF4-FFF2-40B4-BE49-F238E27FC236}">
                <a16:creationId xmlns:a16="http://schemas.microsoft.com/office/drawing/2014/main" id="{E4F35595-2F0A-440C-BA03-0A2FE17C9C39}"/>
              </a:ext>
            </a:extLst>
          </p:cNvPr>
          <p:cNvSpPr txBox="1"/>
          <p:nvPr/>
        </p:nvSpPr>
        <p:spPr>
          <a:xfrm rot="16200000">
            <a:off x="-2541983" y="3198167"/>
            <a:ext cx="6048671" cy="461665"/>
          </a:xfrm>
          <a:prstGeom prst="rect">
            <a:avLst/>
          </a:prstGeom>
          <a:solidFill>
            <a:schemeClr val="accent6"/>
          </a:solidFill>
        </p:spPr>
        <p:txBody>
          <a:bodyPr wrap="square" rtlCol="0">
            <a:spAutoFit/>
          </a:bodyPr>
          <a:lstStyle/>
          <a:p>
            <a:pPr algn="ctr"/>
            <a:r>
              <a:rPr lang="tr-TR" sz="2400" dirty="0"/>
              <a:t>ÖRNEK PROJE</a:t>
            </a:r>
          </a:p>
        </p:txBody>
      </p:sp>
      <p:sp>
        <p:nvSpPr>
          <p:cNvPr id="7" name="Metin kutusu 6">
            <a:extLst>
              <a:ext uri="{FF2B5EF4-FFF2-40B4-BE49-F238E27FC236}">
                <a16:creationId xmlns:a16="http://schemas.microsoft.com/office/drawing/2014/main" id="{3C26D0D5-12BC-423B-AEA2-66503C40BC36}"/>
              </a:ext>
            </a:extLst>
          </p:cNvPr>
          <p:cNvSpPr txBox="1"/>
          <p:nvPr/>
        </p:nvSpPr>
        <p:spPr>
          <a:xfrm rot="16200000">
            <a:off x="5594921" y="3198167"/>
            <a:ext cx="6048671" cy="461665"/>
          </a:xfrm>
          <a:prstGeom prst="rect">
            <a:avLst/>
          </a:prstGeom>
          <a:solidFill>
            <a:schemeClr val="accent6"/>
          </a:solidFill>
        </p:spPr>
        <p:txBody>
          <a:bodyPr wrap="square" rtlCol="0">
            <a:spAutoFit/>
          </a:bodyPr>
          <a:lstStyle/>
          <a:p>
            <a:pPr algn="ctr"/>
            <a:r>
              <a:rPr lang="tr-TR" sz="2400" dirty="0"/>
              <a:t>ZEMİN KAT PLANI</a:t>
            </a:r>
          </a:p>
        </p:txBody>
      </p:sp>
      <p:sp>
        <p:nvSpPr>
          <p:cNvPr id="2" name="Slayt Numarası Yer Tutucusu 1">
            <a:extLst>
              <a:ext uri="{FF2B5EF4-FFF2-40B4-BE49-F238E27FC236}">
                <a16:creationId xmlns:a16="http://schemas.microsoft.com/office/drawing/2014/main" id="{20C3C779-97B3-498F-8A90-3A33BCCFE902}"/>
              </a:ext>
            </a:extLst>
          </p:cNvPr>
          <p:cNvSpPr>
            <a:spLocks noGrp="1"/>
          </p:cNvSpPr>
          <p:nvPr>
            <p:ph type="sldNum" sz="quarter" idx="12"/>
          </p:nvPr>
        </p:nvSpPr>
        <p:spPr/>
        <p:txBody>
          <a:bodyPr/>
          <a:lstStyle/>
          <a:p>
            <a:fld id="{84C56707-5A04-4981-8DAB-CB376A682A44}" type="slidenum">
              <a:rPr lang="tr-TR" smtClean="0"/>
              <a:t>55</a:t>
            </a:fld>
            <a:endParaRPr lang="tr-TR"/>
          </a:p>
        </p:txBody>
      </p:sp>
      <p:sp>
        <p:nvSpPr>
          <p:cNvPr id="4" name="Alt Bilgi Yer Tutucusu 3">
            <a:extLst>
              <a:ext uri="{FF2B5EF4-FFF2-40B4-BE49-F238E27FC236}">
                <a16:creationId xmlns:a16="http://schemas.microsoft.com/office/drawing/2014/main" id="{5FB1FDA4-23B5-482C-98FD-585B95FCFD12}"/>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4859923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98" y="7834"/>
            <a:ext cx="6964204" cy="6842330"/>
          </a:xfrm>
          <a:prstGeom prst="rect">
            <a:avLst/>
          </a:prstGeom>
        </p:spPr>
      </p:pic>
      <p:sp>
        <p:nvSpPr>
          <p:cNvPr id="6" name="Metin kutusu 5">
            <a:extLst>
              <a:ext uri="{FF2B5EF4-FFF2-40B4-BE49-F238E27FC236}">
                <a16:creationId xmlns:a16="http://schemas.microsoft.com/office/drawing/2014/main" id="{E4F35595-2F0A-440C-BA03-0A2FE17C9C39}"/>
              </a:ext>
            </a:extLst>
          </p:cNvPr>
          <p:cNvSpPr txBox="1"/>
          <p:nvPr/>
        </p:nvSpPr>
        <p:spPr>
          <a:xfrm rot="16200000">
            <a:off x="-2541983" y="3198167"/>
            <a:ext cx="6048671" cy="461665"/>
          </a:xfrm>
          <a:prstGeom prst="rect">
            <a:avLst/>
          </a:prstGeom>
          <a:solidFill>
            <a:schemeClr val="accent6"/>
          </a:solidFill>
        </p:spPr>
        <p:txBody>
          <a:bodyPr wrap="square" rtlCol="0">
            <a:spAutoFit/>
          </a:bodyPr>
          <a:lstStyle/>
          <a:p>
            <a:pPr algn="ctr"/>
            <a:r>
              <a:rPr lang="tr-TR" sz="2400" dirty="0"/>
              <a:t>ÖRNEK PROJE</a:t>
            </a:r>
          </a:p>
        </p:txBody>
      </p:sp>
      <p:sp>
        <p:nvSpPr>
          <p:cNvPr id="7" name="Metin kutusu 6">
            <a:extLst>
              <a:ext uri="{FF2B5EF4-FFF2-40B4-BE49-F238E27FC236}">
                <a16:creationId xmlns:a16="http://schemas.microsoft.com/office/drawing/2014/main" id="{3C26D0D5-12BC-423B-AEA2-66503C40BC36}"/>
              </a:ext>
            </a:extLst>
          </p:cNvPr>
          <p:cNvSpPr txBox="1"/>
          <p:nvPr/>
        </p:nvSpPr>
        <p:spPr>
          <a:xfrm rot="16200000">
            <a:off x="5594921" y="3198167"/>
            <a:ext cx="6048671" cy="461665"/>
          </a:xfrm>
          <a:prstGeom prst="rect">
            <a:avLst/>
          </a:prstGeom>
          <a:solidFill>
            <a:schemeClr val="accent6"/>
          </a:solidFill>
        </p:spPr>
        <p:txBody>
          <a:bodyPr wrap="square" rtlCol="0">
            <a:spAutoFit/>
          </a:bodyPr>
          <a:lstStyle/>
          <a:p>
            <a:pPr algn="ctr"/>
            <a:r>
              <a:rPr lang="tr-TR" sz="2400" dirty="0"/>
              <a:t>1, 2, 3.  KAT PLANI</a:t>
            </a:r>
          </a:p>
        </p:txBody>
      </p:sp>
      <p:sp>
        <p:nvSpPr>
          <p:cNvPr id="2" name="Slayt Numarası Yer Tutucusu 1">
            <a:extLst>
              <a:ext uri="{FF2B5EF4-FFF2-40B4-BE49-F238E27FC236}">
                <a16:creationId xmlns:a16="http://schemas.microsoft.com/office/drawing/2014/main" id="{6A8EDB57-0776-4664-9BCE-A9C68D7DCAE8}"/>
              </a:ext>
            </a:extLst>
          </p:cNvPr>
          <p:cNvSpPr>
            <a:spLocks noGrp="1"/>
          </p:cNvSpPr>
          <p:nvPr>
            <p:ph type="sldNum" sz="quarter" idx="12"/>
          </p:nvPr>
        </p:nvSpPr>
        <p:spPr/>
        <p:txBody>
          <a:bodyPr/>
          <a:lstStyle/>
          <a:p>
            <a:fld id="{84C56707-5A04-4981-8DAB-CB376A682A44}" type="slidenum">
              <a:rPr lang="tr-TR" smtClean="0"/>
              <a:t>56</a:t>
            </a:fld>
            <a:endParaRPr lang="tr-TR"/>
          </a:p>
        </p:txBody>
      </p:sp>
      <p:sp>
        <p:nvSpPr>
          <p:cNvPr id="4" name="Alt Bilgi Yer Tutucusu 3">
            <a:extLst>
              <a:ext uri="{FF2B5EF4-FFF2-40B4-BE49-F238E27FC236}">
                <a16:creationId xmlns:a16="http://schemas.microsoft.com/office/drawing/2014/main" id="{5581A60D-81BE-4241-85C8-162C06213ED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5292714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98" y="10445"/>
            <a:ext cx="6964204" cy="6837107"/>
          </a:xfrm>
          <a:prstGeom prst="rect">
            <a:avLst/>
          </a:prstGeom>
        </p:spPr>
      </p:pic>
      <p:sp>
        <p:nvSpPr>
          <p:cNvPr id="6" name="Metin kutusu 5">
            <a:extLst>
              <a:ext uri="{FF2B5EF4-FFF2-40B4-BE49-F238E27FC236}">
                <a16:creationId xmlns:a16="http://schemas.microsoft.com/office/drawing/2014/main" id="{E4F35595-2F0A-440C-BA03-0A2FE17C9C39}"/>
              </a:ext>
            </a:extLst>
          </p:cNvPr>
          <p:cNvSpPr txBox="1"/>
          <p:nvPr/>
        </p:nvSpPr>
        <p:spPr>
          <a:xfrm rot="16200000">
            <a:off x="-2541983" y="3198167"/>
            <a:ext cx="6048671" cy="461665"/>
          </a:xfrm>
          <a:prstGeom prst="rect">
            <a:avLst/>
          </a:prstGeom>
          <a:solidFill>
            <a:schemeClr val="accent6"/>
          </a:solidFill>
        </p:spPr>
        <p:txBody>
          <a:bodyPr wrap="square" rtlCol="0">
            <a:spAutoFit/>
          </a:bodyPr>
          <a:lstStyle/>
          <a:p>
            <a:pPr algn="ctr"/>
            <a:r>
              <a:rPr lang="tr-TR" sz="2400" dirty="0"/>
              <a:t>ÖRNEK PROJE</a:t>
            </a:r>
          </a:p>
        </p:txBody>
      </p:sp>
      <p:sp>
        <p:nvSpPr>
          <p:cNvPr id="7" name="Metin kutusu 6">
            <a:extLst>
              <a:ext uri="{FF2B5EF4-FFF2-40B4-BE49-F238E27FC236}">
                <a16:creationId xmlns:a16="http://schemas.microsoft.com/office/drawing/2014/main" id="{3C26D0D5-12BC-423B-AEA2-66503C40BC36}"/>
              </a:ext>
            </a:extLst>
          </p:cNvPr>
          <p:cNvSpPr txBox="1"/>
          <p:nvPr/>
        </p:nvSpPr>
        <p:spPr>
          <a:xfrm rot="16200000">
            <a:off x="5594921" y="3198167"/>
            <a:ext cx="6048671" cy="461665"/>
          </a:xfrm>
          <a:prstGeom prst="rect">
            <a:avLst/>
          </a:prstGeom>
          <a:solidFill>
            <a:schemeClr val="accent6"/>
          </a:solidFill>
        </p:spPr>
        <p:txBody>
          <a:bodyPr wrap="square" rtlCol="0">
            <a:spAutoFit/>
          </a:bodyPr>
          <a:lstStyle/>
          <a:p>
            <a:pPr algn="ctr"/>
            <a:r>
              <a:rPr lang="tr-TR" sz="2400" dirty="0"/>
              <a:t>ÇATI PLANI</a:t>
            </a:r>
          </a:p>
        </p:txBody>
      </p:sp>
      <p:sp>
        <p:nvSpPr>
          <p:cNvPr id="2" name="Slayt Numarası Yer Tutucusu 1">
            <a:extLst>
              <a:ext uri="{FF2B5EF4-FFF2-40B4-BE49-F238E27FC236}">
                <a16:creationId xmlns:a16="http://schemas.microsoft.com/office/drawing/2014/main" id="{7FD8E70B-FB37-4D19-A4E5-C237881FDC51}"/>
              </a:ext>
            </a:extLst>
          </p:cNvPr>
          <p:cNvSpPr>
            <a:spLocks noGrp="1"/>
          </p:cNvSpPr>
          <p:nvPr>
            <p:ph type="sldNum" sz="quarter" idx="12"/>
          </p:nvPr>
        </p:nvSpPr>
        <p:spPr/>
        <p:txBody>
          <a:bodyPr/>
          <a:lstStyle/>
          <a:p>
            <a:fld id="{84C56707-5A04-4981-8DAB-CB376A682A44}" type="slidenum">
              <a:rPr lang="tr-TR" smtClean="0"/>
              <a:t>57</a:t>
            </a:fld>
            <a:endParaRPr lang="tr-TR"/>
          </a:p>
        </p:txBody>
      </p:sp>
      <p:sp>
        <p:nvSpPr>
          <p:cNvPr id="4" name="Alt Bilgi Yer Tutucusu 3">
            <a:extLst>
              <a:ext uri="{FF2B5EF4-FFF2-40B4-BE49-F238E27FC236}">
                <a16:creationId xmlns:a16="http://schemas.microsoft.com/office/drawing/2014/main" id="{6B65DC5D-B3C0-4103-B6B6-CA41B402351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7710085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52"/>
            <a:ext cx="6701831" cy="6864352"/>
          </a:xfrm>
          <a:prstGeom prst="rect">
            <a:avLst/>
          </a:prstGeom>
        </p:spPr>
      </p:pic>
      <p:sp>
        <p:nvSpPr>
          <p:cNvPr id="7" name="Metin kutusu 6">
            <a:extLst>
              <a:ext uri="{FF2B5EF4-FFF2-40B4-BE49-F238E27FC236}">
                <a16:creationId xmlns:a16="http://schemas.microsoft.com/office/drawing/2014/main" id="{3C26D0D5-12BC-423B-AEA2-66503C40BC36}"/>
              </a:ext>
            </a:extLst>
          </p:cNvPr>
          <p:cNvSpPr txBox="1"/>
          <p:nvPr/>
        </p:nvSpPr>
        <p:spPr>
          <a:xfrm>
            <a:off x="6770541" y="-6352"/>
            <a:ext cx="2373460" cy="1200329"/>
          </a:xfrm>
          <a:prstGeom prst="rect">
            <a:avLst/>
          </a:prstGeom>
          <a:solidFill>
            <a:schemeClr val="accent6"/>
          </a:solidFill>
        </p:spPr>
        <p:txBody>
          <a:bodyPr wrap="square" rtlCol="0">
            <a:spAutoFit/>
          </a:bodyPr>
          <a:lstStyle/>
          <a:p>
            <a:pPr algn="ctr"/>
            <a:r>
              <a:rPr lang="tr-TR" sz="2400" dirty="0"/>
              <a:t>ÖRNEK PROJE</a:t>
            </a:r>
          </a:p>
          <a:p>
            <a:pPr algn="ctr"/>
            <a:r>
              <a:rPr lang="tr-TR" sz="2400" dirty="0"/>
              <a:t>TABAN ALANI HESABI</a:t>
            </a:r>
          </a:p>
        </p:txBody>
      </p:sp>
      <p:pic>
        <p:nvPicPr>
          <p:cNvPr id="3" name="Resim 2">
            <a:extLst>
              <a:ext uri="{FF2B5EF4-FFF2-40B4-BE49-F238E27FC236}">
                <a16:creationId xmlns:a16="http://schemas.microsoft.com/office/drawing/2014/main" id="{4C2C5F04-F671-4F0B-93A7-323C37F92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541" y="2091256"/>
            <a:ext cx="2373459" cy="1409752"/>
          </a:xfrm>
          <a:prstGeom prst="rect">
            <a:avLst/>
          </a:prstGeom>
        </p:spPr>
      </p:pic>
      <p:sp>
        <p:nvSpPr>
          <p:cNvPr id="8" name="Metin kutusu 7">
            <a:extLst>
              <a:ext uri="{FF2B5EF4-FFF2-40B4-BE49-F238E27FC236}">
                <a16:creationId xmlns:a16="http://schemas.microsoft.com/office/drawing/2014/main" id="{40216C18-9192-4B7C-A377-F0BC5041DC37}"/>
              </a:ext>
            </a:extLst>
          </p:cNvPr>
          <p:cNvSpPr txBox="1"/>
          <p:nvPr/>
        </p:nvSpPr>
        <p:spPr>
          <a:xfrm>
            <a:off x="6770541" y="4398287"/>
            <a:ext cx="2373460" cy="2462213"/>
          </a:xfrm>
          <a:prstGeom prst="rect">
            <a:avLst/>
          </a:prstGeom>
          <a:solidFill>
            <a:schemeClr val="accent6"/>
          </a:solidFill>
        </p:spPr>
        <p:txBody>
          <a:bodyPr wrap="square" rtlCol="0">
            <a:spAutoFit/>
          </a:bodyPr>
          <a:lstStyle/>
          <a:p>
            <a:pPr algn="ctr"/>
            <a:r>
              <a:rPr lang="tr-TR" sz="1600" dirty="0"/>
              <a:t>TABAN ALANI TABLOSU</a:t>
            </a:r>
          </a:p>
          <a:p>
            <a:pPr algn="ctr"/>
            <a:endParaRPr lang="tr-TR" sz="2600" dirty="0"/>
          </a:p>
          <a:p>
            <a:pPr algn="ctr"/>
            <a:r>
              <a:rPr lang="tr-TR" sz="1600" dirty="0"/>
              <a:t>Parsel Alanı: 1537.90 m2</a:t>
            </a:r>
          </a:p>
          <a:p>
            <a:pPr algn="ctr"/>
            <a:r>
              <a:rPr lang="tr-TR" sz="1600" dirty="0"/>
              <a:t>T.A.K.S. (%40)</a:t>
            </a:r>
          </a:p>
          <a:p>
            <a:pPr algn="ctr"/>
            <a:r>
              <a:rPr lang="tr-TR" sz="1600" dirty="0"/>
              <a:t>1537.90 m2 x 0.40 = </a:t>
            </a:r>
            <a:r>
              <a:rPr lang="tr-TR" sz="1600" dirty="0">
                <a:solidFill>
                  <a:srgbClr val="FF0000"/>
                </a:solidFill>
              </a:rPr>
              <a:t>615.16 m2</a:t>
            </a:r>
          </a:p>
          <a:p>
            <a:pPr algn="ctr"/>
            <a:r>
              <a:rPr lang="tr-TR" sz="1600" dirty="0"/>
              <a:t>Kullanılan Taban Alanı</a:t>
            </a:r>
          </a:p>
          <a:p>
            <a:pPr algn="ctr"/>
            <a:r>
              <a:rPr lang="tr-TR" sz="1600" dirty="0"/>
              <a:t>586.01 m2</a:t>
            </a:r>
          </a:p>
          <a:p>
            <a:pPr algn="ctr"/>
            <a:r>
              <a:rPr lang="tr-TR" sz="1600" dirty="0">
                <a:solidFill>
                  <a:srgbClr val="FF0000"/>
                </a:solidFill>
              </a:rPr>
              <a:t>586.01 m2 &lt; 615.16 m2</a:t>
            </a:r>
          </a:p>
        </p:txBody>
      </p:sp>
    </p:spTree>
    <p:extLst>
      <p:ext uri="{BB962C8B-B14F-4D97-AF65-F5344CB8AC3E}">
        <p14:creationId xmlns:p14="http://schemas.microsoft.com/office/powerpoint/2010/main" val="3953253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27148"/>
            <a:ext cx="6158735" cy="6603704"/>
          </a:xfrm>
          <a:prstGeom prst="rect">
            <a:avLst/>
          </a:prstGeom>
        </p:spPr>
      </p:pic>
      <p:sp>
        <p:nvSpPr>
          <p:cNvPr id="7" name="Metin kutusu 6">
            <a:extLst>
              <a:ext uri="{FF2B5EF4-FFF2-40B4-BE49-F238E27FC236}">
                <a16:creationId xmlns:a16="http://schemas.microsoft.com/office/drawing/2014/main" id="{3C26D0D5-12BC-423B-AEA2-66503C40BC36}"/>
              </a:ext>
            </a:extLst>
          </p:cNvPr>
          <p:cNvSpPr txBox="1"/>
          <p:nvPr/>
        </p:nvSpPr>
        <p:spPr>
          <a:xfrm>
            <a:off x="6770541" y="-6352"/>
            <a:ext cx="2373460" cy="1200329"/>
          </a:xfrm>
          <a:prstGeom prst="rect">
            <a:avLst/>
          </a:prstGeom>
          <a:solidFill>
            <a:schemeClr val="accent6"/>
          </a:solidFill>
        </p:spPr>
        <p:txBody>
          <a:bodyPr wrap="square" rtlCol="0">
            <a:spAutoFit/>
          </a:bodyPr>
          <a:lstStyle/>
          <a:p>
            <a:pPr algn="ctr"/>
            <a:r>
              <a:rPr lang="tr-TR" sz="2400" dirty="0"/>
              <a:t>ÖRNEK PROJE</a:t>
            </a:r>
          </a:p>
          <a:p>
            <a:pPr algn="ctr"/>
            <a:r>
              <a:rPr lang="tr-TR" sz="2400" dirty="0"/>
              <a:t>EMSAL </a:t>
            </a:r>
          </a:p>
          <a:p>
            <a:pPr algn="ctr"/>
            <a:r>
              <a:rPr lang="tr-TR" sz="2400" dirty="0"/>
              <a:t>HESABI</a:t>
            </a:r>
          </a:p>
        </p:txBody>
      </p:sp>
      <p:sp>
        <p:nvSpPr>
          <p:cNvPr id="6" name="Metin kutusu 5">
            <a:extLst>
              <a:ext uri="{FF2B5EF4-FFF2-40B4-BE49-F238E27FC236}">
                <a16:creationId xmlns:a16="http://schemas.microsoft.com/office/drawing/2014/main" id="{4484FE68-B536-422A-9BAF-C83DA32F6E9A}"/>
              </a:ext>
            </a:extLst>
          </p:cNvPr>
          <p:cNvSpPr txBox="1"/>
          <p:nvPr/>
        </p:nvSpPr>
        <p:spPr>
          <a:xfrm>
            <a:off x="6778425" y="6027003"/>
            <a:ext cx="2373460" cy="830997"/>
          </a:xfrm>
          <a:prstGeom prst="rect">
            <a:avLst/>
          </a:prstGeom>
          <a:solidFill>
            <a:schemeClr val="accent6"/>
          </a:solidFill>
        </p:spPr>
        <p:txBody>
          <a:bodyPr wrap="square" rtlCol="0">
            <a:spAutoFit/>
          </a:bodyPr>
          <a:lstStyle/>
          <a:p>
            <a:pPr algn="ctr"/>
            <a:r>
              <a:rPr lang="tr-TR" sz="2400" dirty="0"/>
              <a:t>BODRUM KAT KROKİSİ</a:t>
            </a:r>
          </a:p>
        </p:txBody>
      </p:sp>
      <p:pic>
        <p:nvPicPr>
          <p:cNvPr id="4" name="Resim 3">
            <a:extLst>
              <a:ext uri="{FF2B5EF4-FFF2-40B4-BE49-F238E27FC236}">
                <a16:creationId xmlns:a16="http://schemas.microsoft.com/office/drawing/2014/main" id="{F0334F3A-6914-45BB-80D1-354B2D1B8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425" y="1700808"/>
            <a:ext cx="2365575" cy="3816428"/>
          </a:xfrm>
          <a:prstGeom prst="rect">
            <a:avLst/>
          </a:prstGeom>
        </p:spPr>
      </p:pic>
      <p:sp>
        <p:nvSpPr>
          <p:cNvPr id="11" name="Alt Bilgi Yer Tutucusu 10">
            <a:extLst>
              <a:ext uri="{FF2B5EF4-FFF2-40B4-BE49-F238E27FC236}">
                <a16:creationId xmlns:a16="http://schemas.microsoft.com/office/drawing/2014/main" id="{BCF1ED83-D1A8-403F-A79C-477AFE448B5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0631496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p>
          <a:p>
            <a:pPr marL="0" indent="0">
              <a:buNone/>
            </a:pPr>
            <a:r>
              <a:rPr lang="tr-TR" sz="1600" b="1" dirty="0"/>
              <a:t>Tanımlar</a:t>
            </a:r>
          </a:p>
          <a:p>
            <a:pPr marL="0" indent="0">
              <a:buNone/>
            </a:pPr>
            <a:r>
              <a:rPr lang="tr-TR" sz="1600" b="1" dirty="0"/>
              <a:t>MADDE 4 </a:t>
            </a:r>
          </a:p>
          <a:p>
            <a:pPr marL="0" indent="0">
              <a:buNone/>
            </a:pPr>
            <a:r>
              <a:rPr lang="tr-TR" sz="1600" dirty="0"/>
              <a:t>(1) Bu Yönetmelikte geçen;</a:t>
            </a:r>
          </a:p>
          <a:p>
            <a:pPr marL="0" indent="0">
              <a:buNone/>
            </a:pPr>
            <a:endParaRPr lang="tr-TR" sz="1600" dirty="0"/>
          </a:p>
          <a:p>
            <a:pPr marL="0" indent="0">
              <a:buNone/>
            </a:pPr>
            <a:r>
              <a:rPr lang="tr-TR" sz="1600" b="1" dirty="0"/>
              <a:t>a)   Aplikasyon krokisi: </a:t>
            </a:r>
            <a:r>
              <a:rPr lang="tr-TR" sz="1600" dirty="0"/>
              <a:t>Kadastro müdürlüklerince veya yetkilendirilmiş kuruluşlarca düzenlenen, ada ve/veya parsellerin arazide aplike edilmesi, varsa sabit tesislerden </a:t>
            </a:r>
            <a:r>
              <a:rPr lang="tr-TR" sz="1600" dirty="0" err="1"/>
              <a:t>röperlenmesi</a:t>
            </a:r>
            <a:r>
              <a:rPr lang="tr-TR" sz="1600" dirty="0"/>
              <a:t> işlemleri ile kenar ölçüleriyle birlikte köşe koordinatlarının yazıldığı krokinin yer aldığı belgeyi,</a:t>
            </a:r>
          </a:p>
          <a:p>
            <a:pPr marL="0" indent="0">
              <a:buNone/>
            </a:pPr>
            <a:endParaRPr lang="tr-TR" sz="1600" dirty="0"/>
          </a:p>
          <a:p>
            <a:pPr marL="0" indent="0">
              <a:buNone/>
            </a:pPr>
            <a:r>
              <a:rPr lang="tr-TR" sz="1600" b="1" dirty="0"/>
              <a:t>b)  Arka bahçe: </a:t>
            </a:r>
            <a:r>
              <a:rPr lang="tr-TR" sz="1600" dirty="0"/>
              <a:t>Ön bahçeye komşuluğu bulunmayan bina arka cephesi ile arka komşu parsel sınırı arasında kalan parsel bölümünü,</a:t>
            </a:r>
          </a:p>
          <a:p>
            <a:pPr marL="0" indent="0">
              <a:buNone/>
            </a:pPr>
            <a:endParaRPr lang="tr-TR" sz="1600" dirty="0"/>
          </a:p>
          <a:p>
            <a:pPr marL="0" indent="0">
              <a:buNone/>
            </a:pPr>
            <a:r>
              <a:rPr lang="tr-TR" sz="1600" b="1" dirty="0">
                <a:solidFill>
                  <a:srgbClr val="000099"/>
                </a:solidFill>
              </a:rPr>
              <a:t>c) </a:t>
            </a:r>
            <a:r>
              <a:rPr lang="tr-TR" sz="1600" b="1" dirty="0" err="1">
                <a:solidFill>
                  <a:srgbClr val="000099"/>
                </a:solidFill>
              </a:rPr>
              <a:t>Arkat</a:t>
            </a:r>
            <a:r>
              <a:rPr lang="tr-TR" sz="1600" b="1" dirty="0">
                <a:solidFill>
                  <a:srgbClr val="000099"/>
                </a:solidFill>
              </a:rPr>
              <a:t>: </a:t>
            </a:r>
            <a:r>
              <a:rPr lang="tr-TR" sz="1600" dirty="0">
                <a:solidFill>
                  <a:srgbClr val="000099"/>
                </a:solidFill>
              </a:rPr>
              <a:t>Bahçe mesafelerini ihlal etmeyen, güneşten ve yağmurdan korunmak ve gölge oluşturmak amacıyla yapılan, üstünde yapı bulunmayan, en az iki kenarı açık olan sütunlar üzerine yükselen üstü örtülü geçitleri,</a:t>
            </a:r>
          </a:p>
          <a:p>
            <a:pPr marL="0" indent="0">
              <a:buNone/>
            </a:pPr>
            <a:endParaRPr lang="tr-TR" sz="1600" dirty="0">
              <a:solidFill>
                <a:srgbClr val="000099"/>
              </a:solidFill>
            </a:endParaRPr>
          </a:p>
          <a:p>
            <a:pPr marL="0" indent="0">
              <a:buNone/>
            </a:pPr>
            <a:r>
              <a:rPr lang="tr-TR" sz="1600" b="1" dirty="0"/>
              <a:t>ç) Askeri alanlar: </a:t>
            </a:r>
            <a:r>
              <a:rPr lang="tr-TR" sz="1600" dirty="0"/>
              <a:t>Türk Silahlı Kuvvetlerini oluşturan Kara, Deniz ve Hava Kuvvetleri Komutanlıklarının savunma, harekât, hudut ve milli güvenliğe yönelik yapıları, kışla, ordugâh, karargâh, birlik, karakol, askerlik şubesi, askeri havaalanları, sosyal, teknik ve lojistik gibi askeri veya güvenlik amaçlı ihtiyaçlara yönelik tesisler ile Türk Silahlı Kuvvetlerinin ihtiyacına yönelik idari, eğitim, sağlık, lojman, orduevi gibi diğer sosyal tesislerin yer aldığı alanları,</a:t>
            </a:r>
          </a:p>
          <a:p>
            <a:pPr marL="0" indent="0">
              <a:buNone/>
            </a:pPr>
            <a:endParaRPr lang="tr-TR" dirty="0"/>
          </a:p>
        </p:txBody>
      </p:sp>
      <p:sp>
        <p:nvSpPr>
          <p:cNvPr id="2" name="Slayt Numarası Yer Tutucusu 1">
            <a:extLst>
              <a:ext uri="{FF2B5EF4-FFF2-40B4-BE49-F238E27FC236}">
                <a16:creationId xmlns:a16="http://schemas.microsoft.com/office/drawing/2014/main" id="{B9944CCC-EB94-4E79-BC5E-EC61E78113DB}"/>
              </a:ext>
            </a:extLst>
          </p:cNvPr>
          <p:cNvSpPr>
            <a:spLocks noGrp="1"/>
          </p:cNvSpPr>
          <p:nvPr>
            <p:ph type="sldNum" sz="quarter" idx="12"/>
          </p:nvPr>
        </p:nvSpPr>
        <p:spPr/>
        <p:txBody>
          <a:bodyPr/>
          <a:lstStyle/>
          <a:p>
            <a:fld id="{84C56707-5A04-4981-8DAB-CB376A682A44}" type="slidenum">
              <a:rPr lang="tr-TR" smtClean="0"/>
              <a:t>6</a:t>
            </a:fld>
            <a:endParaRPr lang="tr-TR"/>
          </a:p>
        </p:txBody>
      </p:sp>
      <p:sp>
        <p:nvSpPr>
          <p:cNvPr id="4" name="Alt Bilgi Yer Tutucusu 3">
            <a:extLst>
              <a:ext uri="{FF2B5EF4-FFF2-40B4-BE49-F238E27FC236}">
                <a16:creationId xmlns:a16="http://schemas.microsoft.com/office/drawing/2014/main" id="{74DE9DD9-F300-41B1-B8C6-4DB9CBA97D87}"/>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4936550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71958"/>
            <a:ext cx="6158735" cy="6114084"/>
          </a:xfrm>
          <a:prstGeom prst="rect">
            <a:avLst/>
          </a:prstGeom>
        </p:spPr>
      </p:pic>
      <p:sp>
        <p:nvSpPr>
          <p:cNvPr id="7" name="Metin kutusu 6">
            <a:extLst>
              <a:ext uri="{FF2B5EF4-FFF2-40B4-BE49-F238E27FC236}">
                <a16:creationId xmlns:a16="http://schemas.microsoft.com/office/drawing/2014/main" id="{3C26D0D5-12BC-423B-AEA2-66503C40BC36}"/>
              </a:ext>
            </a:extLst>
          </p:cNvPr>
          <p:cNvSpPr txBox="1"/>
          <p:nvPr/>
        </p:nvSpPr>
        <p:spPr>
          <a:xfrm>
            <a:off x="6770541" y="-6352"/>
            <a:ext cx="2373460" cy="1200329"/>
          </a:xfrm>
          <a:prstGeom prst="rect">
            <a:avLst/>
          </a:prstGeom>
          <a:solidFill>
            <a:schemeClr val="accent6"/>
          </a:solidFill>
        </p:spPr>
        <p:txBody>
          <a:bodyPr wrap="square" rtlCol="0">
            <a:spAutoFit/>
          </a:bodyPr>
          <a:lstStyle/>
          <a:p>
            <a:pPr algn="ctr"/>
            <a:r>
              <a:rPr lang="tr-TR" sz="2400" dirty="0"/>
              <a:t>ÖRNEK PROJE</a:t>
            </a:r>
          </a:p>
          <a:p>
            <a:pPr algn="ctr"/>
            <a:r>
              <a:rPr lang="tr-TR" sz="2400" dirty="0"/>
              <a:t>EMSAL </a:t>
            </a:r>
          </a:p>
          <a:p>
            <a:pPr algn="ctr"/>
            <a:r>
              <a:rPr lang="tr-TR" sz="2400" dirty="0"/>
              <a:t>HESABI</a:t>
            </a:r>
          </a:p>
        </p:txBody>
      </p:sp>
      <p:sp>
        <p:nvSpPr>
          <p:cNvPr id="6" name="Metin kutusu 5">
            <a:extLst>
              <a:ext uri="{FF2B5EF4-FFF2-40B4-BE49-F238E27FC236}">
                <a16:creationId xmlns:a16="http://schemas.microsoft.com/office/drawing/2014/main" id="{4484FE68-B536-422A-9BAF-C83DA32F6E9A}"/>
              </a:ext>
            </a:extLst>
          </p:cNvPr>
          <p:cNvSpPr txBox="1"/>
          <p:nvPr/>
        </p:nvSpPr>
        <p:spPr>
          <a:xfrm>
            <a:off x="6778425" y="6027003"/>
            <a:ext cx="2373460" cy="830997"/>
          </a:xfrm>
          <a:prstGeom prst="rect">
            <a:avLst/>
          </a:prstGeom>
          <a:solidFill>
            <a:schemeClr val="accent6"/>
          </a:solidFill>
        </p:spPr>
        <p:txBody>
          <a:bodyPr wrap="square" rtlCol="0">
            <a:spAutoFit/>
          </a:bodyPr>
          <a:lstStyle/>
          <a:p>
            <a:pPr algn="ctr"/>
            <a:r>
              <a:rPr lang="tr-TR" sz="2400" dirty="0"/>
              <a:t>ZEMİN KAT KROKİSİ</a:t>
            </a:r>
          </a:p>
        </p:txBody>
      </p:sp>
      <p:pic>
        <p:nvPicPr>
          <p:cNvPr id="4" name="Resim 3">
            <a:extLst>
              <a:ext uri="{FF2B5EF4-FFF2-40B4-BE49-F238E27FC236}">
                <a16:creationId xmlns:a16="http://schemas.microsoft.com/office/drawing/2014/main" id="{F0334F3A-6914-45BB-80D1-354B2D1B8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425" y="1700808"/>
            <a:ext cx="2365575" cy="3816428"/>
          </a:xfrm>
          <a:prstGeom prst="rect">
            <a:avLst/>
          </a:prstGeom>
        </p:spPr>
      </p:pic>
      <p:sp>
        <p:nvSpPr>
          <p:cNvPr id="8" name="Alt Bilgi Yer Tutucusu 7">
            <a:extLst>
              <a:ext uri="{FF2B5EF4-FFF2-40B4-BE49-F238E27FC236}">
                <a16:creationId xmlns:a16="http://schemas.microsoft.com/office/drawing/2014/main" id="{429FE8B5-F772-4B8E-83A3-80E286AB97D9}"/>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197456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1" y="371958"/>
            <a:ext cx="5985397" cy="6114084"/>
          </a:xfrm>
          <a:prstGeom prst="rect">
            <a:avLst/>
          </a:prstGeom>
        </p:spPr>
      </p:pic>
      <p:sp>
        <p:nvSpPr>
          <p:cNvPr id="7" name="Metin kutusu 6">
            <a:extLst>
              <a:ext uri="{FF2B5EF4-FFF2-40B4-BE49-F238E27FC236}">
                <a16:creationId xmlns:a16="http://schemas.microsoft.com/office/drawing/2014/main" id="{3C26D0D5-12BC-423B-AEA2-66503C40BC36}"/>
              </a:ext>
            </a:extLst>
          </p:cNvPr>
          <p:cNvSpPr txBox="1"/>
          <p:nvPr/>
        </p:nvSpPr>
        <p:spPr>
          <a:xfrm>
            <a:off x="6770541" y="-6352"/>
            <a:ext cx="2373460" cy="1200329"/>
          </a:xfrm>
          <a:prstGeom prst="rect">
            <a:avLst/>
          </a:prstGeom>
          <a:solidFill>
            <a:schemeClr val="accent6"/>
          </a:solidFill>
        </p:spPr>
        <p:txBody>
          <a:bodyPr wrap="square" rtlCol="0">
            <a:spAutoFit/>
          </a:bodyPr>
          <a:lstStyle/>
          <a:p>
            <a:pPr algn="ctr"/>
            <a:r>
              <a:rPr lang="tr-TR" sz="2400" dirty="0"/>
              <a:t>ÖRNEK PROJE</a:t>
            </a:r>
          </a:p>
          <a:p>
            <a:pPr algn="ctr"/>
            <a:r>
              <a:rPr lang="tr-TR" sz="2400" dirty="0"/>
              <a:t>EMSAL </a:t>
            </a:r>
          </a:p>
          <a:p>
            <a:pPr algn="ctr"/>
            <a:r>
              <a:rPr lang="tr-TR" sz="2400" dirty="0"/>
              <a:t>HESABI</a:t>
            </a:r>
          </a:p>
        </p:txBody>
      </p:sp>
      <p:sp>
        <p:nvSpPr>
          <p:cNvPr id="6" name="Metin kutusu 5">
            <a:extLst>
              <a:ext uri="{FF2B5EF4-FFF2-40B4-BE49-F238E27FC236}">
                <a16:creationId xmlns:a16="http://schemas.microsoft.com/office/drawing/2014/main" id="{4484FE68-B536-422A-9BAF-C83DA32F6E9A}"/>
              </a:ext>
            </a:extLst>
          </p:cNvPr>
          <p:cNvSpPr txBox="1"/>
          <p:nvPr/>
        </p:nvSpPr>
        <p:spPr>
          <a:xfrm>
            <a:off x="6778425" y="6027003"/>
            <a:ext cx="2373460" cy="830997"/>
          </a:xfrm>
          <a:prstGeom prst="rect">
            <a:avLst/>
          </a:prstGeom>
          <a:solidFill>
            <a:schemeClr val="accent6"/>
          </a:solidFill>
        </p:spPr>
        <p:txBody>
          <a:bodyPr wrap="square" rtlCol="0">
            <a:spAutoFit/>
          </a:bodyPr>
          <a:lstStyle/>
          <a:p>
            <a:pPr algn="ctr"/>
            <a:r>
              <a:rPr lang="tr-TR" sz="2400" dirty="0"/>
              <a:t>1. KAT </a:t>
            </a:r>
          </a:p>
          <a:p>
            <a:pPr algn="ctr"/>
            <a:r>
              <a:rPr lang="tr-TR" sz="2400" dirty="0"/>
              <a:t>KROKİSİ</a:t>
            </a:r>
          </a:p>
        </p:txBody>
      </p:sp>
      <p:pic>
        <p:nvPicPr>
          <p:cNvPr id="4" name="Resim 3">
            <a:extLst>
              <a:ext uri="{FF2B5EF4-FFF2-40B4-BE49-F238E27FC236}">
                <a16:creationId xmlns:a16="http://schemas.microsoft.com/office/drawing/2014/main" id="{F0334F3A-6914-45BB-80D1-354B2D1B8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425" y="1700808"/>
            <a:ext cx="2365575" cy="3816428"/>
          </a:xfrm>
          <a:prstGeom prst="rect">
            <a:avLst/>
          </a:prstGeom>
        </p:spPr>
      </p:pic>
      <p:sp>
        <p:nvSpPr>
          <p:cNvPr id="8" name="Alt Bilgi Yer Tutucusu 7">
            <a:extLst>
              <a:ext uri="{FF2B5EF4-FFF2-40B4-BE49-F238E27FC236}">
                <a16:creationId xmlns:a16="http://schemas.microsoft.com/office/drawing/2014/main" id="{AE989A31-C6C9-40E7-8B71-258312BAC067}"/>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9622485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4CCE0EF-549F-4C4C-87C5-E723E8DCB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51" y="371958"/>
            <a:ext cx="5531856" cy="6114084"/>
          </a:xfrm>
          <a:prstGeom prst="rect">
            <a:avLst/>
          </a:prstGeom>
        </p:spPr>
      </p:pic>
      <p:sp>
        <p:nvSpPr>
          <p:cNvPr id="7" name="Metin kutusu 6">
            <a:extLst>
              <a:ext uri="{FF2B5EF4-FFF2-40B4-BE49-F238E27FC236}">
                <a16:creationId xmlns:a16="http://schemas.microsoft.com/office/drawing/2014/main" id="{3C26D0D5-12BC-423B-AEA2-66503C40BC36}"/>
              </a:ext>
            </a:extLst>
          </p:cNvPr>
          <p:cNvSpPr txBox="1"/>
          <p:nvPr/>
        </p:nvSpPr>
        <p:spPr>
          <a:xfrm>
            <a:off x="6770541" y="-6352"/>
            <a:ext cx="2373460" cy="1200329"/>
          </a:xfrm>
          <a:prstGeom prst="rect">
            <a:avLst/>
          </a:prstGeom>
          <a:solidFill>
            <a:schemeClr val="accent6"/>
          </a:solidFill>
        </p:spPr>
        <p:txBody>
          <a:bodyPr wrap="square" rtlCol="0">
            <a:spAutoFit/>
          </a:bodyPr>
          <a:lstStyle/>
          <a:p>
            <a:pPr algn="ctr"/>
            <a:r>
              <a:rPr lang="tr-TR" sz="2400" dirty="0"/>
              <a:t>ÖRNEK PROJE</a:t>
            </a:r>
          </a:p>
          <a:p>
            <a:pPr algn="ctr"/>
            <a:r>
              <a:rPr lang="tr-TR" sz="2400" dirty="0"/>
              <a:t>EMSAL </a:t>
            </a:r>
          </a:p>
          <a:p>
            <a:pPr algn="ctr"/>
            <a:r>
              <a:rPr lang="tr-TR" sz="2400" dirty="0"/>
              <a:t>HESABI</a:t>
            </a:r>
          </a:p>
        </p:txBody>
      </p:sp>
      <p:sp>
        <p:nvSpPr>
          <p:cNvPr id="6" name="Metin kutusu 5">
            <a:extLst>
              <a:ext uri="{FF2B5EF4-FFF2-40B4-BE49-F238E27FC236}">
                <a16:creationId xmlns:a16="http://schemas.microsoft.com/office/drawing/2014/main" id="{4484FE68-B536-422A-9BAF-C83DA32F6E9A}"/>
              </a:ext>
            </a:extLst>
          </p:cNvPr>
          <p:cNvSpPr txBox="1"/>
          <p:nvPr/>
        </p:nvSpPr>
        <p:spPr>
          <a:xfrm>
            <a:off x="6778425" y="6027003"/>
            <a:ext cx="2373460" cy="830997"/>
          </a:xfrm>
          <a:prstGeom prst="rect">
            <a:avLst/>
          </a:prstGeom>
          <a:solidFill>
            <a:schemeClr val="accent6"/>
          </a:solidFill>
        </p:spPr>
        <p:txBody>
          <a:bodyPr wrap="square" rtlCol="0">
            <a:spAutoFit/>
          </a:bodyPr>
          <a:lstStyle/>
          <a:p>
            <a:pPr algn="ctr"/>
            <a:r>
              <a:rPr lang="tr-TR" sz="2400" dirty="0"/>
              <a:t>ÇATI KATI </a:t>
            </a:r>
          </a:p>
          <a:p>
            <a:pPr algn="ctr"/>
            <a:r>
              <a:rPr lang="tr-TR" sz="2400" dirty="0"/>
              <a:t>KROKİSİ</a:t>
            </a:r>
          </a:p>
        </p:txBody>
      </p:sp>
      <p:pic>
        <p:nvPicPr>
          <p:cNvPr id="4" name="Resim 3">
            <a:extLst>
              <a:ext uri="{FF2B5EF4-FFF2-40B4-BE49-F238E27FC236}">
                <a16:creationId xmlns:a16="http://schemas.microsoft.com/office/drawing/2014/main" id="{F0334F3A-6914-45BB-80D1-354B2D1B8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425" y="1700808"/>
            <a:ext cx="2365575" cy="3816428"/>
          </a:xfrm>
          <a:prstGeom prst="rect">
            <a:avLst/>
          </a:prstGeom>
        </p:spPr>
      </p:pic>
      <p:sp>
        <p:nvSpPr>
          <p:cNvPr id="9" name="Alt Bilgi Yer Tutucusu 8">
            <a:extLst>
              <a:ext uri="{FF2B5EF4-FFF2-40B4-BE49-F238E27FC236}">
                <a16:creationId xmlns:a16="http://schemas.microsoft.com/office/drawing/2014/main" id="{CB60FC0B-7533-4346-8870-C160B28C663B}"/>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5751033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3C26D0D5-12BC-423B-AEA2-66503C40BC36}"/>
              </a:ext>
            </a:extLst>
          </p:cNvPr>
          <p:cNvSpPr txBox="1"/>
          <p:nvPr/>
        </p:nvSpPr>
        <p:spPr>
          <a:xfrm>
            <a:off x="0" y="-6352"/>
            <a:ext cx="9144001" cy="1200329"/>
          </a:xfrm>
          <a:prstGeom prst="rect">
            <a:avLst/>
          </a:prstGeom>
          <a:solidFill>
            <a:schemeClr val="accent6"/>
          </a:solidFill>
        </p:spPr>
        <p:txBody>
          <a:bodyPr wrap="square" rtlCol="0">
            <a:spAutoFit/>
          </a:bodyPr>
          <a:lstStyle/>
          <a:p>
            <a:pPr algn="ctr"/>
            <a:r>
              <a:rPr lang="tr-TR" sz="2400" dirty="0"/>
              <a:t>ÖRNEK PROJE</a:t>
            </a:r>
          </a:p>
          <a:p>
            <a:pPr algn="ctr"/>
            <a:r>
              <a:rPr lang="tr-TR" sz="2400" dirty="0"/>
              <a:t>EMSAL </a:t>
            </a:r>
          </a:p>
          <a:p>
            <a:pPr algn="ctr"/>
            <a:r>
              <a:rPr lang="tr-TR" sz="2400" dirty="0"/>
              <a:t>HESABI</a:t>
            </a:r>
          </a:p>
        </p:txBody>
      </p:sp>
      <p:sp>
        <p:nvSpPr>
          <p:cNvPr id="6" name="Metin kutusu 5">
            <a:extLst>
              <a:ext uri="{FF2B5EF4-FFF2-40B4-BE49-F238E27FC236}">
                <a16:creationId xmlns:a16="http://schemas.microsoft.com/office/drawing/2014/main" id="{4484FE68-B536-422A-9BAF-C83DA32F6E9A}"/>
              </a:ext>
            </a:extLst>
          </p:cNvPr>
          <p:cNvSpPr txBox="1"/>
          <p:nvPr/>
        </p:nvSpPr>
        <p:spPr>
          <a:xfrm>
            <a:off x="0" y="4919008"/>
            <a:ext cx="9151885" cy="1938992"/>
          </a:xfrm>
          <a:prstGeom prst="rect">
            <a:avLst/>
          </a:prstGeom>
          <a:solidFill>
            <a:schemeClr val="accent6"/>
          </a:solidFill>
        </p:spPr>
        <p:txBody>
          <a:bodyPr wrap="square" rtlCol="0">
            <a:spAutoFit/>
          </a:bodyPr>
          <a:lstStyle/>
          <a:p>
            <a:pPr algn="ctr"/>
            <a:r>
              <a:rPr lang="tr-TR" dirty="0">
                <a:solidFill>
                  <a:srgbClr val="FF0000"/>
                </a:solidFill>
              </a:rPr>
              <a:t>PARSEL ALANI: 1537.90 m2</a:t>
            </a:r>
          </a:p>
          <a:p>
            <a:pPr algn="ctr"/>
            <a:r>
              <a:rPr lang="tr-TR" sz="1400" dirty="0"/>
              <a:t>K.A.K.S. (EMSAL): 1.6</a:t>
            </a:r>
          </a:p>
          <a:p>
            <a:pPr algn="ctr"/>
            <a:r>
              <a:rPr lang="tr-TR" sz="1400" dirty="0"/>
              <a:t>EMSAL ALANI: 1537.90 x 1.6 = </a:t>
            </a:r>
            <a:r>
              <a:rPr lang="tr-TR" sz="1400" dirty="0">
                <a:solidFill>
                  <a:srgbClr val="FF0000"/>
                </a:solidFill>
              </a:rPr>
              <a:t>2460.64 m2</a:t>
            </a:r>
          </a:p>
          <a:p>
            <a:pPr algn="ctr"/>
            <a:r>
              <a:rPr lang="tr-TR" sz="1400" dirty="0"/>
              <a:t>KULLANILAN EMSAL ALANI: </a:t>
            </a:r>
            <a:r>
              <a:rPr lang="tr-TR" sz="1400" dirty="0">
                <a:solidFill>
                  <a:srgbClr val="FF0000"/>
                </a:solidFill>
              </a:rPr>
              <a:t>2282.04 m2</a:t>
            </a:r>
          </a:p>
          <a:p>
            <a:pPr algn="ctr"/>
            <a:r>
              <a:rPr lang="tr-TR" sz="1400" dirty="0"/>
              <a:t>EMSAL ALANINDA %30 HESABI = 2460.64 x 0.3 = </a:t>
            </a:r>
            <a:r>
              <a:rPr lang="tr-TR" sz="1400" dirty="0">
                <a:solidFill>
                  <a:srgbClr val="FF0000"/>
                </a:solidFill>
              </a:rPr>
              <a:t>738.19 m2</a:t>
            </a:r>
          </a:p>
          <a:p>
            <a:pPr algn="ctr"/>
            <a:r>
              <a:rPr lang="tr-TR" sz="1400" dirty="0"/>
              <a:t>EMSAL HARİCİ </a:t>
            </a:r>
            <a:r>
              <a:rPr lang="tr-TR" sz="1400" dirty="0">
                <a:solidFill>
                  <a:srgbClr val="FF0000"/>
                </a:solidFill>
              </a:rPr>
              <a:t>%30’A DAHİL </a:t>
            </a:r>
            <a:r>
              <a:rPr lang="tr-TR" sz="1400" dirty="0"/>
              <a:t>KULLANILAN ALANLAR: </a:t>
            </a:r>
            <a:r>
              <a:rPr lang="tr-TR" sz="1400" dirty="0">
                <a:solidFill>
                  <a:srgbClr val="FF0000"/>
                </a:solidFill>
              </a:rPr>
              <a:t>706.55 m2</a:t>
            </a:r>
          </a:p>
          <a:p>
            <a:pPr algn="ctr"/>
            <a:r>
              <a:rPr lang="tr-TR" sz="1400" dirty="0"/>
              <a:t>EMSAL HESABINA DAHİL EDİLMEYEN KULLANILAN ALANLAR: </a:t>
            </a:r>
            <a:r>
              <a:rPr lang="tr-TR" sz="1400" dirty="0">
                <a:solidFill>
                  <a:srgbClr val="FF0000"/>
                </a:solidFill>
              </a:rPr>
              <a:t>554.37 m2</a:t>
            </a:r>
          </a:p>
          <a:p>
            <a:pPr algn="ctr"/>
            <a:r>
              <a:rPr lang="tr-TR" dirty="0">
                <a:solidFill>
                  <a:srgbClr val="FF0000"/>
                </a:solidFill>
              </a:rPr>
              <a:t>TOPLAM İNŞAAT ALANI</a:t>
            </a:r>
            <a:r>
              <a:rPr lang="tr-TR" dirty="0"/>
              <a:t>: 2282.04 + 706.55 + 554.37 </a:t>
            </a:r>
            <a:r>
              <a:rPr lang="tr-TR" dirty="0">
                <a:solidFill>
                  <a:srgbClr val="FF0000"/>
                </a:solidFill>
              </a:rPr>
              <a:t>= 3542.96 m2</a:t>
            </a:r>
          </a:p>
        </p:txBody>
      </p:sp>
      <p:pic>
        <p:nvPicPr>
          <p:cNvPr id="4" name="Resim 3">
            <a:extLst>
              <a:ext uri="{FF2B5EF4-FFF2-40B4-BE49-F238E27FC236}">
                <a16:creationId xmlns:a16="http://schemas.microsoft.com/office/drawing/2014/main" id="{F0334F3A-6914-45BB-80D1-354B2D1B8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340768"/>
            <a:ext cx="1944216" cy="3136642"/>
          </a:xfrm>
          <a:prstGeom prst="rect">
            <a:avLst/>
          </a:prstGeom>
        </p:spPr>
      </p:pic>
      <p:pic>
        <p:nvPicPr>
          <p:cNvPr id="3" name="Resim 2">
            <a:extLst>
              <a:ext uri="{FF2B5EF4-FFF2-40B4-BE49-F238E27FC236}">
                <a16:creationId xmlns:a16="http://schemas.microsoft.com/office/drawing/2014/main" id="{94BCEE54-3ABE-4DB8-A9B1-39FF0D13D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072" y="1340768"/>
            <a:ext cx="2327383" cy="3136642"/>
          </a:xfrm>
          <a:prstGeom prst="rect">
            <a:avLst/>
          </a:prstGeom>
        </p:spPr>
      </p:pic>
      <p:pic>
        <p:nvPicPr>
          <p:cNvPr id="9" name="Resim 8">
            <a:extLst>
              <a:ext uri="{FF2B5EF4-FFF2-40B4-BE49-F238E27FC236}">
                <a16:creationId xmlns:a16="http://schemas.microsoft.com/office/drawing/2014/main" id="{939F810B-3692-4A4E-B234-D11ECD86D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4323" y="1340768"/>
            <a:ext cx="2447467" cy="2669296"/>
          </a:xfrm>
          <a:prstGeom prst="rect">
            <a:avLst/>
          </a:prstGeom>
        </p:spPr>
      </p:pic>
      <p:sp>
        <p:nvSpPr>
          <p:cNvPr id="10" name="Metin kutusu 9">
            <a:extLst>
              <a:ext uri="{FF2B5EF4-FFF2-40B4-BE49-F238E27FC236}">
                <a16:creationId xmlns:a16="http://schemas.microsoft.com/office/drawing/2014/main" id="{C48DA77A-FB5E-4255-8B4B-99CDBF1F0DF1}"/>
              </a:ext>
            </a:extLst>
          </p:cNvPr>
          <p:cNvSpPr txBox="1"/>
          <p:nvPr/>
        </p:nvSpPr>
        <p:spPr>
          <a:xfrm>
            <a:off x="467544" y="4477410"/>
            <a:ext cx="1944216" cy="307777"/>
          </a:xfrm>
          <a:prstGeom prst="rect">
            <a:avLst/>
          </a:prstGeom>
          <a:solidFill>
            <a:srgbClr val="92D050"/>
          </a:solidFill>
        </p:spPr>
        <p:txBody>
          <a:bodyPr wrap="square" rtlCol="0">
            <a:spAutoFit/>
          </a:bodyPr>
          <a:lstStyle/>
          <a:p>
            <a:pPr algn="ctr"/>
            <a:r>
              <a:rPr lang="tr-TR" sz="1400" dirty="0"/>
              <a:t>TOPLAM İNŞAAT ALANI</a:t>
            </a:r>
          </a:p>
        </p:txBody>
      </p:sp>
      <p:sp>
        <p:nvSpPr>
          <p:cNvPr id="11" name="Metin kutusu 10">
            <a:extLst>
              <a:ext uri="{FF2B5EF4-FFF2-40B4-BE49-F238E27FC236}">
                <a16:creationId xmlns:a16="http://schemas.microsoft.com/office/drawing/2014/main" id="{F9B31BD7-9B1E-4932-9EB6-D646D962E461}"/>
              </a:ext>
            </a:extLst>
          </p:cNvPr>
          <p:cNvSpPr txBox="1"/>
          <p:nvPr/>
        </p:nvSpPr>
        <p:spPr>
          <a:xfrm>
            <a:off x="3344323" y="4477409"/>
            <a:ext cx="2447467" cy="307777"/>
          </a:xfrm>
          <a:prstGeom prst="rect">
            <a:avLst/>
          </a:prstGeom>
          <a:solidFill>
            <a:srgbClr val="92D050"/>
          </a:solidFill>
        </p:spPr>
        <p:txBody>
          <a:bodyPr wrap="square" rtlCol="0">
            <a:spAutoFit/>
          </a:bodyPr>
          <a:lstStyle/>
          <a:p>
            <a:pPr algn="ctr"/>
            <a:r>
              <a:rPr lang="tr-TR" sz="1400" dirty="0"/>
              <a:t>KULLANILAN EMSAL ALANI</a:t>
            </a:r>
          </a:p>
        </p:txBody>
      </p:sp>
      <p:sp>
        <p:nvSpPr>
          <p:cNvPr id="12" name="Metin kutusu 11">
            <a:extLst>
              <a:ext uri="{FF2B5EF4-FFF2-40B4-BE49-F238E27FC236}">
                <a16:creationId xmlns:a16="http://schemas.microsoft.com/office/drawing/2014/main" id="{DB8738DB-3399-46C6-AEDB-9F6E71ED7260}"/>
              </a:ext>
            </a:extLst>
          </p:cNvPr>
          <p:cNvSpPr txBox="1"/>
          <p:nvPr/>
        </p:nvSpPr>
        <p:spPr>
          <a:xfrm>
            <a:off x="6349072" y="4477409"/>
            <a:ext cx="2327383" cy="430887"/>
          </a:xfrm>
          <a:prstGeom prst="rect">
            <a:avLst/>
          </a:prstGeom>
          <a:solidFill>
            <a:srgbClr val="92D050"/>
          </a:solidFill>
        </p:spPr>
        <p:txBody>
          <a:bodyPr wrap="square" rtlCol="0">
            <a:spAutoFit/>
          </a:bodyPr>
          <a:lstStyle/>
          <a:p>
            <a:pPr algn="ctr"/>
            <a:r>
              <a:rPr lang="tr-TR" sz="1100" dirty="0"/>
              <a:t>EMSAL ALANINDA %30 HESABINA DAHİL KULLANILAN ALANLAR</a:t>
            </a:r>
          </a:p>
        </p:txBody>
      </p:sp>
      <p:sp>
        <p:nvSpPr>
          <p:cNvPr id="13" name="Slayt Numarası Yer Tutucusu 12">
            <a:extLst>
              <a:ext uri="{FF2B5EF4-FFF2-40B4-BE49-F238E27FC236}">
                <a16:creationId xmlns:a16="http://schemas.microsoft.com/office/drawing/2014/main" id="{FBFC248A-BFF6-4EA9-91EF-DA4E4B3A3037}"/>
              </a:ext>
            </a:extLst>
          </p:cNvPr>
          <p:cNvSpPr>
            <a:spLocks noGrp="1"/>
          </p:cNvSpPr>
          <p:nvPr>
            <p:ph type="sldNum" sz="quarter" idx="12"/>
          </p:nvPr>
        </p:nvSpPr>
        <p:spPr/>
        <p:txBody>
          <a:bodyPr/>
          <a:lstStyle/>
          <a:p>
            <a:fld id="{84C56707-5A04-4981-8DAB-CB376A682A44}" type="slidenum">
              <a:rPr lang="tr-TR" smtClean="0"/>
              <a:t>63</a:t>
            </a:fld>
            <a:endParaRPr lang="tr-TR"/>
          </a:p>
        </p:txBody>
      </p:sp>
    </p:spTree>
    <p:extLst>
      <p:ext uri="{BB962C8B-B14F-4D97-AF65-F5344CB8AC3E}">
        <p14:creationId xmlns:p14="http://schemas.microsoft.com/office/powerpoint/2010/main" val="12768251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Bahçe mesafeleri</a:t>
            </a:r>
          </a:p>
          <a:p>
            <a:pPr marL="0" indent="0">
              <a:buNone/>
            </a:pPr>
            <a:r>
              <a:rPr lang="tr-TR" sz="1600" b="1" dirty="0"/>
              <a:t>MADDE 23 </a:t>
            </a:r>
          </a:p>
          <a:p>
            <a:pPr marL="0" indent="0">
              <a:buNone/>
            </a:pPr>
            <a:r>
              <a:rPr lang="tr-TR" sz="1600" dirty="0"/>
              <a:t>(1) Uygulama imar planında, aksine bir hüküm bulunmadığı durumlarda bahçe mesafeleri;</a:t>
            </a:r>
          </a:p>
          <a:p>
            <a:pPr marL="0" indent="0">
              <a:buNone/>
            </a:pPr>
            <a:r>
              <a:rPr lang="tr-TR" sz="1600" dirty="0"/>
              <a:t>a)  Ön bahçe ve yol kenarına rastlayan bahçe mesafeleri ile kamusal alanlara komşu olan bahçe mesafeleri en az 5.00 metredir.</a:t>
            </a:r>
          </a:p>
          <a:p>
            <a:pPr marL="0" indent="0">
              <a:buNone/>
            </a:pPr>
            <a:r>
              <a:rPr lang="tr-TR" sz="1600" dirty="0"/>
              <a:t>b) Yan bahçe mesafesi en az 3.00 metredir.</a:t>
            </a:r>
          </a:p>
          <a:p>
            <a:pPr marL="0" indent="0">
              <a:buNone/>
            </a:pPr>
            <a:r>
              <a:rPr lang="tr-TR" sz="1600" dirty="0">
                <a:solidFill>
                  <a:srgbClr val="000099"/>
                </a:solidFill>
              </a:rPr>
              <a:t>c)  Arka bahçe mesafesi en az 3.00 metredir.</a:t>
            </a:r>
          </a:p>
          <a:p>
            <a:pPr marL="0" indent="0">
              <a:buNone/>
            </a:pPr>
            <a:r>
              <a:rPr lang="tr-TR" sz="1600" dirty="0">
                <a:solidFill>
                  <a:srgbClr val="800000"/>
                </a:solidFill>
              </a:rPr>
              <a:t>ç)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 Yan ve arka bahçe mesafeleri; tabii veya tesviye edilmiş zeminin üzerinde kalan bodrum katları da dâhil, dörtten fazla katlı binalarda 4 katın üzerindeki her kat için 0.50 metre artırılır. Bu hüküm parsellerin park alanına komşu cephelerinde uygulanmaz.</a:t>
            </a:r>
          </a:p>
          <a:p>
            <a:pPr marL="0" indent="0">
              <a:buNone/>
            </a:pPr>
            <a:r>
              <a:rPr lang="tr-TR" sz="1600" dirty="0"/>
              <a:t>d) Yan ve arka bahçe mesafelerinin hesabında dikkate alınacak kat adedi o cephede kısmen veya tamamen tabii veya tesviye edilmiş zeminin altında kalan katlar hariç diğer katların toplam yüksekliğinin üçe bölünmesi ile bulunur. 2.50 metreyi aşan artık değerler 1 kat adedine tekabül eder.</a:t>
            </a:r>
          </a:p>
          <a:p>
            <a:pPr marL="0" indent="0">
              <a:buNone/>
            </a:pPr>
            <a:r>
              <a:rPr lang="tr-TR" sz="1600" dirty="0"/>
              <a:t>e)  Bina yüksekliği hesabında, arkasında kullanılan hacim oluşturulmamış istinat duvarları yükseklik hesabına dâhil edilmez.</a:t>
            </a:r>
          </a:p>
          <a:p>
            <a:pPr marL="0" indent="0">
              <a:buNone/>
            </a:pPr>
            <a:r>
              <a:rPr lang="tr-TR" sz="1600" dirty="0">
                <a:solidFill>
                  <a:srgbClr val="800000"/>
                </a:solidFill>
              </a:rPr>
              <a:t>f)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Bu Yönetmelikte yer alan kat adedine bağlı olarak yan ve arka bahçe mesafelerinin 0.50 metre arttırılmasına ilişkin hükümler yapıda bulunan her katta ayrı ayrı değerlendirme yapılarak da uygulanabilir.</a:t>
            </a:r>
          </a:p>
          <a:p>
            <a:pPr marL="0" indent="0">
              <a:buNone/>
            </a:pPr>
            <a:r>
              <a:rPr lang="tr-TR" sz="1600" dirty="0">
                <a:solidFill>
                  <a:srgbClr val="800000"/>
                </a:solidFill>
              </a:rPr>
              <a:t>g)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Uygulama imar planında aksine bir açıklama getirilmediği takdirde, binanın tabii zemin veya tesviye edilmiş zemindeki en düşük kottaki görünen yüksekliği 60.50 metre veya daha fazla ise; ön, yan ve arka parsel sınırından en az 15.00 metre çekilmek durumundadır. 60.50 metre yükseklikten sonra artan her kat için ön, yan ve arka bahçe mesafelerine 0.50 metre ilave edilir.</a:t>
            </a:r>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9DFC3C68-1CD9-4480-B03A-4AC0317AEAE4}"/>
              </a:ext>
            </a:extLst>
          </p:cNvPr>
          <p:cNvSpPr>
            <a:spLocks noGrp="1"/>
          </p:cNvSpPr>
          <p:nvPr>
            <p:ph type="sldNum" sz="quarter" idx="12"/>
          </p:nvPr>
        </p:nvSpPr>
        <p:spPr/>
        <p:txBody>
          <a:bodyPr/>
          <a:lstStyle/>
          <a:p>
            <a:fld id="{84C56707-5A04-4981-8DAB-CB376A682A44}" type="slidenum">
              <a:rPr lang="tr-TR" smtClean="0"/>
              <a:t>64</a:t>
            </a:fld>
            <a:endParaRPr lang="tr-TR"/>
          </a:p>
        </p:txBody>
      </p:sp>
      <p:sp>
        <p:nvSpPr>
          <p:cNvPr id="4" name="Alt Bilgi Yer Tutucusu 3">
            <a:extLst>
              <a:ext uri="{FF2B5EF4-FFF2-40B4-BE49-F238E27FC236}">
                <a16:creationId xmlns:a16="http://schemas.microsoft.com/office/drawing/2014/main" id="{19C3A12E-5342-48F0-B632-BFF7F406D942}"/>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0705902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800000"/>
              </a:solidFill>
            </a:endParaRPr>
          </a:p>
          <a:p>
            <a:pPr marL="0" indent="0">
              <a:buNone/>
            </a:pPr>
            <a:r>
              <a:rPr lang="tr-TR" sz="1600" dirty="0">
                <a:solidFill>
                  <a:srgbClr val="800000"/>
                </a:solidFill>
              </a:rPr>
              <a:t>ğ) </a:t>
            </a:r>
            <a:r>
              <a:rPr lang="tr-TR" sz="1600" b="1" dirty="0">
                <a:solidFill>
                  <a:srgbClr val="800000"/>
                </a:solidFill>
              </a:rPr>
              <a:t>(Değişik:RG-30/9/2017- 30196)</a:t>
            </a:r>
            <a:r>
              <a:rPr lang="tr-TR" sz="1600" b="1" baseline="30000" dirty="0">
                <a:solidFill>
                  <a:srgbClr val="800000"/>
                </a:solidFill>
              </a:rPr>
              <a:t> (2)</a:t>
            </a:r>
            <a:r>
              <a:rPr lang="tr-TR" sz="1600" b="1" dirty="0">
                <a:solidFill>
                  <a:srgbClr val="800000"/>
                </a:solidFill>
              </a:rPr>
              <a:t>  </a:t>
            </a:r>
            <a:r>
              <a:rPr lang="tr-TR" sz="1600" dirty="0">
                <a:solidFill>
                  <a:srgbClr val="800000"/>
                </a:solidFill>
              </a:rPr>
              <a:t>Çok yüksek yapı, az katlı bir ana kitle üzerinde yükseliyorsa, parsel sınırı ile ana kitlenin parsele en yakın noktası arasındaki mesafe 10.00 metreye kadar düşürülebilir. Ana kitle yüksekliği dâhil yapı yüksekliğinin 60.50 metre olması durumunda yükselen blok ile parsel sınırı arasındaki mesafe en az 15.00 metre olup 60.50 metre yükseklikten sonra artan her kat için bu mesafeye 0.50 metre ilave edilir. Bu maddede ifade edilen ana kitle; en fazla 5 katlı olup kat adedi binanın en düşük kottaki cephesi esas alınarak belirlenir. Bir parselde birden fazla 60.50 metre yükseklikte bina yapılması halinde binalar arasındaki mesafe, 20.00 metre olup, 60.50 metre yükseklikten sonra ilave her 3.00 metre yükseklik için bu mesafeye 0.50 metre ilave edilir. Bu fıkraya göre fazladan bırakılması gereken çekme mesafeleri bir veya birkaç kat birlikte etüt edilerek binada kademelenme yapılmak suretiyle de gerçekleştirilebilir.</a:t>
            </a:r>
          </a:p>
          <a:p>
            <a:pPr marL="0" indent="0">
              <a:buNone/>
            </a:pPr>
            <a:endParaRPr lang="tr-TR" sz="1600" dirty="0">
              <a:solidFill>
                <a:srgbClr val="800000"/>
              </a:solidFill>
            </a:endParaRPr>
          </a:p>
          <a:p>
            <a:pPr marL="0" indent="0">
              <a:buNone/>
            </a:pPr>
            <a:r>
              <a:rPr lang="tr-TR" sz="1600" dirty="0"/>
              <a:t>h)  Bir parselde az katlı ana bir kitle üzerinde birden fazla yükselen bloklar tertiplenmesi halinde, bloklar arasında en az yapının ana kitlesi üzerinde kalan bölümlerinin yüksekliklerine göre bu Yönetmelikte belirlenen iki bina arasındaki yan bahçelerin toplamı kadar mesafe bırakılmak zorundadır.</a:t>
            </a:r>
          </a:p>
          <a:p>
            <a:pPr marL="0" indent="0">
              <a:buNone/>
            </a:pPr>
            <a:endParaRPr lang="tr-TR" sz="1600" dirty="0"/>
          </a:p>
          <a:p>
            <a:pPr marL="0" indent="0">
              <a:buNone/>
            </a:pPr>
            <a:r>
              <a:rPr lang="tr-TR" sz="1600" dirty="0">
                <a:solidFill>
                  <a:srgbClr val="000099"/>
                </a:solidFill>
              </a:rPr>
              <a:t>(2) Tabii veya tesviye edilmiş zeminin altında kalmak ve parsel sınırları dışına taşmamak kaydıyla, ön bahçe statüsünde olmayan yan ve arka bahçe mesafelerinde su deposu, otopark ve mevzuatı gereğince zorunlu miktardaki sığınaklar yapılabilir. Ayrıca ön bahçelerde de tabii veya tesviye edilmiş zeminin altında; parsel sınırına 3.00 metreden fazla yaklaşmamak şartıyla ön bahçe mesafesinin yarısına kadar zorunlu otoparklar yapılabilir. Ancak sit alanları ve özel çevre koruma alanlarında, koruma amaçlı uygulama imar planı hükümlerine uyulur.</a:t>
            </a:r>
          </a:p>
          <a:p>
            <a:pPr marL="0" indent="0">
              <a:buNone/>
            </a:pPr>
            <a:endParaRPr lang="tr-TR" sz="1600" dirty="0">
              <a:solidFill>
                <a:srgbClr val="000099"/>
              </a:solidFill>
            </a:endParaRPr>
          </a:p>
          <a:p>
            <a:pPr marL="0" indent="0">
              <a:buNone/>
            </a:pPr>
            <a:r>
              <a:rPr lang="tr-TR" sz="1600" dirty="0">
                <a:solidFill>
                  <a:srgbClr val="000099"/>
                </a:solidFill>
              </a:rPr>
              <a:t> (3)  Ön bahçe mesafesi 7.00 metreye çıkarılmak kaydıyla, bina cephesinden itibaren 2.00 metre dışında kalan kısım ön bahçede açık otopark yapılabilir.</a:t>
            </a:r>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C039DF2E-6C81-4C5E-93A4-57E7447D9B10}"/>
              </a:ext>
            </a:extLst>
          </p:cNvPr>
          <p:cNvSpPr>
            <a:spLocks noGrp="1"/>
          </p:cNvSpPr>
          <p:nvPr>
            <p:ph type="sldNum" sz="quarter" idx="12"/>
          </p:nvPr>
        </p:nvSpPr>
        <p:spPr/>
        <p:txBody>
          <a:bodyPr/>
          <a:lstStyle/>
          <a:p>
            <a:fld id="{84C56707-5A04-4981-8DAB-CB376A682A44}" type="slidenum">
              <a:rPr lang="tr-TR" smtClean="0"/>
              <a:t>65</a:t>
            </a:fld>
            <a:endParaRPr lang="tr-TR"/>
          </a:p>
        </p:txBody>
      </p:sp>
      <p:sp>
        <p:nvSpPr>
          <p:cNvPr id="4" name="Alt Bilgi Yer Tutucusu 3">
            <a:extLst>
              <a:ext uri="{FF2B5EF4-FFF2-40B4-BE49-F238E27FC236}">
                <a16:creationId xmlns:a16="http://schemas.microsoft.com/office/drawing/2014/main" id="{82B104B3-F17C-4673-B1A3-C0E44318F5A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3867308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(4)  Ön, yan ve arka bahçelerde; kapalı mekân oluşturmayan ve tüm cepheleri açık, katlı olmayan, bağımsız bölüm veya bağımsız bölümün eklentisi niteliği taşımayan, tabii veya tesviye edilmiş zemin üzerine;</a:t>
            </a:r>
          </a:p>
          <a:p>
            <a:pPr marL="0" indent="0">
              <a:buNone/>
            </a:pPr>
            <a:r>
              <a:rPr lang="tr-TR" sz="1400" dirty="0"/>
              <a:t>a) Kameriye,</a:t>
            </a:r>
          </a:p>
          <a:p>
            <a:pPr marL="0" indent="0">
              <a:buNone/>
            </a:pPr>
            <a:r>
              <a:rPr lang="tr-TR" sz="1400" dirty="0"/>
              <a:t>b) Pergola,</a:t>
            </a:r>
          </a:p>
          <a:p>
            <a:pPr marL="0" indent="0">
              <a:buNone/>
            </a:pPr>
            <a:r>
              <a:rPr lang="tr-TR" sz="1400" dirty="0"/>
              <a:t>c) Süs havuzu,</a:t>
            </a:r>
          </a:p>
          <a:p>
            <a:pPr marL="0" indent="0">
              <a:buNone/>
            </a:pPr>
            <a:r>
              <a:rPr lang="tr-TR" sz="1400" dirty="0"/>
              <a:t>ç) Çocuk bahçeleri,</a:t>
            </a:r>
          </a:p>
          <a:p>
            <a:pPr marL="0" indent="0">
              <a:buNone/>
            </a:pPr>
            <a:r>
              <a:rPr lang="tr-TR" sz="1400" dirty="0"/>
              <a:t>d) Bina giriş köprüleri,</a:t>
            </a:r>
          </a:p>
          <a:p>
            <a:pPr marL="0" indent="0">
              <a:buNone/>
            </a:pPr>
            <a:r>
              <a:rPr lang="tr-TR" sz="1400" dirty="0"/>
              <a:t>e) Oyun ve sportif amaçlı bahçe düzenlemeleri, yapılabilir.</a:t>
            </a:r>
          </a:p>
          <a:p>
            <a:pPr marL="0" indent="0">
              <a:buNone/>
            </a:pPr>
            <a:endParaRPr lang="tr-TR" sz="1400" dirty="0"/>
          </a:p>
          <a:p>
            <a:pPr marL="0" indent="0">
              <a:buNone/>
            </a:pPr>
            <a:r>
              <a:rPr lang="tr-TR" sz="1600" dirty="0"/>
              <a:t>(5) Ön, yan ve arka bahçelerde güvenlik kulübesi yapılabilir.</a:t>
            </a:r>
            <a:endParaRPr lang="tr-TR" sz="1600" dirty="0">
              <a:solidFill>
                <a:srgbClr val="000099"/>
              </a:solidFill>
            </a:endParaRPr>
          </a:p>
          <a:p>
            <a:pPr marL="0" indent="0">
              <a:buNone/>
            </a:pPr>
            <a:r>
              <a:rPr lang="tr-TR" sz="1600" dirty="0">
                <a:solidFill>
                  <a:srgbClr val="FF0000"/>
                </a:solidFill>
              </a:rPr>
              <a:t>(6)  Konut, </a:t>
            </a:r>
            <a:r>
              <a:rPr lang="tr-TR" sz="1600" dirty="0" err="1">
                <a:solidFill>
                  <a:srgbClr val="FF0000"/>
                </a:solidFill>
              </a:rPr>
              <a:t>konut+ticaret</a:t>
            </a:r>
            <a:r>
              <a:rPr lang="tr-TR" sz="1600" dirty="0">
                <a:solidFill>
                  <a:srgbClr val="FF0000"/>
                </a:solidFill>
              </a:rPr>
              <a:t>, turizm, eğitim, ibadet, sağlık ve spor parsellerinin bahçe mesafelerinde, binanın zemine oturduğu alanın dışında kalan alanın </a:t>
            </a:r>
            <a:r>
              <a:rPr lang="tr-TR" sz="1600" u="sng" dirty="0">
                <a:solidFill>
                  <a:srgbClr val="FF0000"/>
                </a:solidFill>
              </a:rPr>
              <a:t>her 30.00 m2’si için bir ağaç dikilir. </a:t>
            </a:r>
            <a:r>
              <a:rPr lang="tr-TR" sz="1600" dirty="0">
                <a:solidFill>
                  <a:srgbClr val="FF0000"/>
                </a:solidFill>
              </a:rPr>
              <a:t>Parselin ağaç dikimine uygun olmaması halinde bu fıkrada belirtilen şarta göre hesaplanan sayıda ağaç, ilgili idarenin uygun göreceği, imar planlarında kamunun kullanımına ayrılmış bir alana dikilir.</a:t>
            </a:r>
          </a:p>
          <a:p>
            <a:pPr marL="0" indent="0">
              <a:buNone/>
            </a:pPr>
            <a:r>
              <a:rPr lang="tr-TR" sz="1600" dirty="0">
                <a:solidFill>
                  <a:srgbClr val="FF0000"/>
                </a:solidFill>
              </a:rPr>
              <a:t>(7)  Mevzuat değişikliği veya yapıdaki kat veya alan artışları nedeniyle asansör yapılması zorunlu hale gelen mevcut yapılara ilişkin ilave veya tadilat ruhsatı taleplerinde; bina içinde yapılacak tadilatlarla asansör tesis edilememesi halinde, engellilerin de erişiminin sağlanabilmesi için ön, yan ve arka bahçe mesafeleri içinde parsel sınırına en az 1.50 metre mesafe bırakılmak kaydıyla asgari ölçülerde panoramik asansör veya ulaşılacak katın yüksekliğinin uygun olması halinde 634 sayılı Kanun uyarınca muvafakat alınarak mekanik kaldırma iletme platformu yapılabilir.</a:t>
            </a:r>
          </a:p>
          <a:p>
            <a:pPr marL="0" indent="0">
              <a:buNone/>
            </a:pPr>
            <a:r>
              <a:rPr lang="tr-TR" sz="1600" dirty="0"/>
              <a:t>(8)  Eksik katlı yapı ruhsatı taleplerinde, uygulama imar planında belirlenen veya uygulama imar planında belirlenmemişse, bu Yönetmelikteki kat adedi veya bina yüksekliğine göre bu Yönetmelik ile belirlenen bahçe mesafelerine uyulur.</a:t>
            </a:r>
          </a:p>
          <a:p>
            <a:pPr marL="0" indent="0">
              <a:buNone/>
            </a:pPr>
            <a:endParaRPr lang="tr-TR" sz="1600" dirty="0"/>
          </a:p>
        </p:txBody>
      </p:sp>
      <p:sp>
        <p:nvSpPr>
          <p:cNvPr id="2" name="Slayt Numarası Yer Tutucusu 1">
            <a:extLst>
              <a:ext uri="{FF2B5EF4-FFF2-40B4-BE49-F238E27FC236}">
                <a16:creationId xmlns:a16="http://schemas.microsoft.com/office/drawing/2014/main" id="{DC30556C-8A70-46D9-AD4C-7C6AA1F9D3A3}"/>
              </a:ext>
            </a:extLst>
          </p:cNvPr>
          <p:cNvSpPr>
            <a:spLocks noGrp="1"/>
          </p:cNvSpPr>
          <p:nvPr>
            <p:ph type="sldNum" sz="quarter" idx="12"/>
          </p:nvPr>
        </p:nvSpPr>
        <p:spPr/>
        <p:txBody>
          <a:bodyPr/>
          <a:lstStyle/>
          <a:p>
            <a:fld id="{84C56707-5A04-4981-8DAB-CB376A682A44}" type="slidenum">
              <a:rPr lang="tr-TR" smtClean="0"/>
              <a:t>66</a:t>
            </a:fld>
            <a:endParaRPr lang="tr-TR"/>
          </a:p>
        </p:txBody>
      </p:sp>
      <p:sp>
        <p:nvSpPr>
          <p:cNvPr id="4" name="Alt Bilgi Yer Tutucusu 3">
            <a:extLst>
              <a:ext uri="{FF2B5EF4-FFF2-40B4-BE49-F238E27FC236}">
                <a16:creationId xmlns:a16="http://schemas.microsoft.com/office/drawing/2014/main" id="{B51657F2-D0D5-49CA-A78A-24B39062195B}"/>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101332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Bir parselde birden fazla bina yapılması</a:t>
            </a:r>
          </a:p>
          <a:p>
            <a:pPr marL="0" indent="0">
              <a:buNone/>
            </a:pPr>
            <a:r>
              <a:rPr lang="tr-TR" sz="1600" b="1" dirty="0"/>
              <a:t>MADDE 24- </a:t>
            </a:r>
            <a:r>
              <a:rPr lang="tr-TR" sz="1600" dirty="0"/>
              <a:t>(1) Uygulama imar planında aksine bir hüküm yoksa bu Yönetmeliğin bahçe mesafeleri ile ilgili hükümlerine uyulması kaydı ile bir parsele, birden fazla bina yapılabilir.</a:t>
            </a:r>
          </a:p>
          <a:p>
            <a:pPr marL="0" indent="0">
              <a:buNone/>
            </a:pPr>
            <a:endParaRPr lang="tr-TR" sz="1600" dirty="0"/>
          </a:p>
          <a:p>
            <a:pPr marL="0" indent="0">
              <a:buNone/>
            </a:pPr>
            <a:r>
              <a:rPr lang="tr-TR" sz="1600" dirty="0"/>
              <a:t>(2) Bir parselde birden fazla binanın projelendirilmesi halinde, binalar arası mesafe her binanın yüksekliğine göre yaklaşma mesafeleri ayrı ayrı tespit edilip toplanmak suretiyle bulunur.</a:t>
            </a:r>
          </a:p>
          <a:p>
            <a:pPr marL="0" indent="0">
              <a:buNone/>
            </a:pPr>
            <a:endParaRPr lang="tr-TR" sz="1600" dirty="0"/>
          </a:p>
          <a:p>
            <a:pPr marL="0" indent="0">
              <a:buNone/>
            </a:pPr>
            <a:r>
              <a:rPr lang="tr-TR" sz="1600" dirty="0"/>
              <a:t>(3) Maliklerin talebi halinde, tapu idareleri aynı kullanım kararını ve yapı nizamını haiz imar parsellerini imar adası içinde tevhit ederek yeni elde edilen imar parselleri üzerinde yatay kat mülkiyeti veya kat irtifakı tesis ederler.</a:t>
            </a:r>
          </a:p>
          <a:p>
            <a:pPr marL="0" indent="0">
              <a:buNone/>
            </a:pPr>
            <a:r>
              <a:rPr lang="tr-TR" sz="1600" dirty="0"/>
              <a:t> </a:t>
            </a:r>
          </a:p>
        </p:txBody>
      </p:sp>
      <p:sp>
        <p:nvSpPr>
          <p:cNvPr id="2" name="Slayt Numarası Yer Tutucusu 1">
            <a:extLst>
              <a:ext uri="{FF2B5EF4-FFF2-40B4-BE49-F238E27FC236}">
                <a16:creationId xmlns:a16="http://schemas.microsoft.com/office/drawing/2014/main" id="{B04F8693-AAC5-4933-9435-D52BADD5DC9F}"/>
              </a:ext>
            </a:extLst>
          </p:cNvPr>
          <p:cNvSpPr>
            <a:spLocks noGrp="1"/>
          </p:cNvSpPr>
          <p:nvPr>
            <p:ph type="sldNum" sz="quarter" idx="12"/>
          </p:nvPr>
        </p:nvSpPr>
        <p:spPr/>
        <p:txBody>
          <a:bodyPr/>
          <a:lstStyle/>
          <a:p>
            <a:fld id="{84C56707-5A04-4981-8DAB-CB376A682A44}" type="slidenum">
              <a:rPr lang="tr-TR" smtClean="0"/>
              <a:t>67</a:t>
            </a:fld>
            <a:endParaRPr lang="tr-TR"/>
          </a:p>
        </p:txBody>
      </p:sp>
      <p:sp>
        <p:nvSpPr>
          <p:cNvPr id="4" name="Alt Bilgi Yer Tutucusu 3">
            <a:extLst>
              <a:ext uri="{FF2B5EF4-FFF2-40B4-BE49-F238E27FC236}">
                <a16:creationId xmlns:a16="http://schemas.microsoft.com/office/drawing/2014/main" id="{25161EDA-B0FA-42F6-8257-A94369559F40}"/>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2275229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Eksik katlı bina yapılması</a:t>
            </a:r>
          </a:p>
          <a:p>
            <a:pPr marL="0" indent="0">
              <a:buNone/>
            </a:pPr>
            <a:r>
              <a:rPr lang="tr-TR" sz="1600" b="1" dirty="0"/>
              <a:t>MADDE 25 </a:t>
            </a:r>
          </a:p>
          <a:p>
            <a:pPr marL="0" indent="0">
              <a:buNone/>
            </a:pPr>
            <a:r>
              <a:rPr lang="tr-TR" sz="1600" dirty="0"/>
              <a:t>(1) Planla veya bu Yönetmelikle belirlenen kat adedine veya bina yüksekliğine uygun olarak bahçe mesafesi bırakılmak ve ilgili idarenin uygun görmesi, üçüncü ve dördüncü fıkralarda belirtilen koşullar sağlanmaksızın ilave kat yapılamayacağının ilgilisine tebliğ edilmesi kaydıyla daha az katlı bina yapılabilir. Uygulama imar planlarında bu uygulamanın yapılmasına ilişkin hüküm olması halinde, ilgili idarenin uygun görmesi koşulu aranmaz.</a:t>
            </a:r>
          </a:p>
          <a:p>
            <a:pPr marL="0" indent="0">
              <a:buNone/>
            </a:pPr>
            <a:endParaRPr lang="tr-TR" sz="1600" dirty="0"/>
          </a:p>
          <a:p>
            <a:pPr marL="0" indent="0">
              <a:buNone/>
            </a:pPr>
            <a:r>
              <a:rPr lang="tr-TR" sz="1600" dirty="0"/>
              <a:t>(2)  Eksik katlı yapılan binalarda yapı ruhsatı, yapı kullanma izin belgesi ve enerji kimlik belgesi yapılan kısım için düzenlenir. Daha sonradan tamamlanmak istenmesi halinde, yürürlükteki plan ve mevzuat hükümlerine uygun olarak ilave ruhsat ve binanın tamamı için enerji kimlik belgesi düzenlenmesi zorunludur.</a:t>
            </a:r>
          </a:p>
          <a:p>
            <a:pPr marL="0" indent="0">
              <a:buNone/>
            </a:pPr>
            <a:endParaRPr lang="tr-TR" sz="1600" dirty="0"/>
          </a:p>
          <a:p>
            <a:pPr marL="0" indent="0">
              <a:buNone/>
            </a:pPr>
            <a:r>
              <a:rPr lang="tr-TR" sz="1600" dirty="0"/>
              <a:t>(3)  Eksik katlı binalara imar planına aykırı olmamak koşuluyla kat ilavesi yapılabilmesi için; temel ve statik çözümlerin, yangın tedbirlerinin, enerji verimliliğinin, plan ve bu Yönetmelikte gösterilen azami yüksekliğe uygun olması; otopark, sığınak, merdiven, asansör yeri, ışıklık ve diğer yapı elemanlarının da plan ve bu Yönetmelikte gösterilen azami yüksekliğe göre hesaplanması ve bırakılması zorunludur.</a:t>
            </a:r>
          </a:p>
          <a:p>
            <a:pPr marL="0" indent="0">
              <a:buNone/>
            </a:pPr>
            <a:endParaRPr lang="tr-TR" sz="1600" dirty="0"/>
          </a:p>
          <a:p>
            <a:pPr marL="0" indent="0">
              <a:buNone/>
            </a:pPr>
            <a:r>
              <a:rPr lang="tr-TR" sz="1600" dirty="0"/>
              <a:t>(4)  Eksik katlı inşa edilen binanın mevcut haliyle veya tadilat yapılarak yürürlükteki plana ve mevzuata uygunluğunun sağlanamaması halinde bina yıkılmadan kat ilavesi yapılmasına izin verilmez.</a:t>
            </a:r>
          </a:p>
          <a:p>
            <a:pPr marL="0" indent="0">
              <a:buNone/>
            </a:pPr>
            <a:endParaRPr lang="tr-TR" sz="1600" dirty="0"/>
          </a:p>
          <a:p>
            <a:pPr marL="0" indent="0">
              <a:buNone/>
            </a:pPr>
            <a:r>
              <a:rPr lang="tr-TR" sz="1600" dirty="0"/>
              <a:t>(5) Eksik katlı binalara yapılacak ilavelerde fenni mesuliyet, temel ve statik hesapları, yangın tedbirleri ve enerji verimliliği konuları da dâhil mevcut yapı ve ilave yapılan kısımları kapsayan teknik rapor düzenlemek suretiyle yapı denetim kuruluşlarınca üstlenilir.</a:t>
            </a:r>
          </a:p>
        </p:txBody>
      </p:sp>
      <p:sp>
        <p:nvSpPr>
          <p:cNvPr id="2" name="Slayt Numarası Yer Tutucusu 1">
            <a:extLst>
              <a:ext uri="{FF2B5EF4-FFF2-40B4-BE49-F238E27FC236}">
                <a16:creationId xmlns:a16="http://schemas.microsoft.com/office/drawing/2014/main" id="{EDEB46F1-24DF-4232-9A14-8276C6D4B034}"/>
              </a:ext>
            </a:extLst>
          </p:cNvPr>
          <p:cNvSpPr>
            <a:spLocks noGrp="1"/>
          </p:cNvSpPr>
          <p:nvPr>
            <p:ph type="sldNum" sz="quarter" idx="12"/>
          </p:nvPr>
        </p:nvSpPr>
        <p:spPr/>
        <p:txBody>
          <a:bodyPr/>
          <a:lstStyle/>
          <a:p>
            <a:fld id="{84C56707-5A04-4981-8DAB-CB376A682A44}" type="slidenum">
              <a:rPr lang="tr-TR" smtClean="0"/>
              <a:t>68</a:t>
            </a:fld>
            <a:endParaRPr lang="tr-TR"/>
          </a:p>
        </p:txBody>
      </p:sp>
      <p:sp>
        <p:nvSpPr>
          <p:cNvPr id="4" name="Alt Bilgi Yer Tutucusu 3">
            <a:extLst>
              <a:ext uri="{FF2B5EF4-FFF2-40B4-BE49-F238E27FC236}">
                <a16:creationId xmlns:a16="http://schemas.microsoft.com/office/drawing/2014/main" id="{C3889CCC-4EEC-4139-BC72-66D21CFCEAE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915152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0"/>
            <a:ext cx="9144000" cy="6858000"/>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tr-TR" sz="2000" b="1" dirty="0"/>
          </a:p>
          <a:p>
            <a:pPr marL="0" indent="0">
              <a:buNone/>
            </a:pPr>
            <a:endParaRPr lang="tr-TR" dirty="0"/>
          </a:p>
          <a:p>
            <a:pPr marL="0" indent="0">
              <a:buNone/>
            </a:pPr>
            <a:endParaRPr lang="tr-TR" dirty="0"/>
          </a:p>
        </p:txBody>
      </p:sp>
      <p:sp>
        <p:nvSpPr>
          <p:cNvPr id="3" name="İçerik Yer Tutucusu 1"/>
          <p:cNvSpPr txBox="1">
            <a:spLocks/>
          </p:cNvSpPr>
          <p:nvPr/>
        </p:nvSpPr>
        <p:spPr>
          <a:xfrm>
            <a:off x="467544" y="2204864"/>
            <a:ext cx="8229600" cy="1324743"/>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endParaRPr lang="tr-TR" sz="2000" b="1" dirty="0"/>
          </a:p>
          <a:p>
            <a:pPr marL="0" indent="0" algn="ctr">
              <a:buFont typeface="Arial" pitchFamily="34" charset="0"/>
              <a:buNone/>
            </a:pPr>
            <a:r>
              <a:rPr lang="tr-TR" sz="2000" b="1" dirty="0"/>
              <a:t>BEŞİNCİ BÖLÜM</a:t>
            </a:r>
            <a:endParaRPr lang="tr-TR" sz="2000" dirty="0"/>
          </a:p>
          <a:p>
            <a:pPr marL="0" indent="0" algn="ctr">
              <a:buFont typeface="Arial" pitchFamily="34" charset="0"/>
              <a:buNone/>
            </a:pPr>
            <a:r>
              <a:rPr lang="tr-TR" sz="2000" b="1" dirty="0"/>
              <a:t>Yapılara İlişkin Hükümler</a:t>
            </a:r>
            <a:endParaRPr lang="tr-TR" sz="2000" dirty="0"/>
          </a:p>
          <a:p>
            <a:pPr marL="0" indent="0">
              <a:buFont typeface="Arial" pitchFamily="34" charset="0"/>
              <a:buNone/>
            </a:pPr>
            <a:endParaRPr lang="tr-TR" dirty="0"/>
          </a:p>
          <a:p>
            <a:pPr marL="0" indent="0">
              <a:buFont typeface="Arial" pitchFamily="34" charset="0"/>
              <a:buNone/>
            </a:pPr>
            <a:endParaRPr lang="tr-TR" dirty="0"/>
          </a:p>
        </p:txBody>
      </p:sp>
      <p:sp>
        <p:nvSpPr>
          <p:cNvPr id="4" name="Slayt Numarası Yer Tutucusu 3">
            <a:extLst>
              <a:ext uri="{FF2B5EF4-FFF2-40B4-BE49-F238E27FC236}">
                <a16:creationId xmlns:a16="http://schemas.microsoft.com/office/drawing/2014/main" id="{1F7E61F6-019A-42C8-9D9F-35F0C1F63A43}"/>
              </a:ext>
            </a:extLst>
          </p:cNvPr>
          <p:cNvSpPr>
            <a:spLocks noGrp="1"/>
          </p:cNvSpPr>
          <p:nvPr>
            <p:ph type="sldNum" sz="quarter" idx="12"/>
          </p:nvPr>
        </p:nvSpPr>
        <p:spPr/>
        <p:txBody>
          <a:bodyPr/>
          <a:lstStyle/>
          <a:p>
            <a:fld id="{84C56707-5A04-4981-8DAB-CB376A682A44}" type="slidenum">
              <a:rPr lang="tr-TR" smtClean="0"/>
              <a:t>69</a:t>
            </a:fld>
            <a:endParaRPr lang="tr-TR"/>
          </a:p>
        </p:txBody>
      </p:sp>
      <p:sp>
        <p:nvSpPr>
          <p:cNvPr id="6" name="Alt Bilgi Yer Tutucusu 5">
            <a:extLst>
              <a:ext uri="{FF2B5EF4-FFF2-40B4-BE49-F238E27FC236}">
                <a16:creationId xmlns:a16="http://schemas.microsoft.com/office/drawing/2014/main" id="{B4D73EB8-ADFF-404C-A726-129A5A081F7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149061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endParaRPr lang="tr-TR" sz="1600" b="1" dirty="0">
              <a:solidFill>
                <a:srgbClr val="000099"/>
              </a:solidFill>
            </a:endParaRPr>
          </a:p>
          <a:p>
            <a:pPr marL="0" indent="0">
              <a:buNone/>
            </a:pPr>
            <a:r>
              <a:rPr lang="tr-TR" sz="1600" b="1" dirty="0">
                <a:solidFill>
                  <a:srgbClr val="000099"/>
                </a:solidFill>
              </a:rPr>
              <a:t>d) Asma kat: </a:t>
            </a:r>
            <a:r>
              <a:rPr lang="tr-TR" sz="1600" dirty="0">
                <a:solidFill>
                  <a:srgbClr val="000099"/>
                </a:solidFill>
              </a:rPr>
              <a:t>Zemin katı ticari olarak kullanılmayan konut alanları haricinde, zemin katta ait olduğu bağımsız bölümü tamamlayan ve bu bölümden bağlantı sağlanan, ait olduğu bağımsız bölümün 1/3’ünden az yapılamayan, iç yüksekliği 2.40 metreden az olmayan, yola bakan cephe veya cephelerde merdiveni de dâhil 3.00 metreden fazla yaklaşmayan katı (İmar planlarında konut alanı olarak gösterilen yerlerde aynı yol güzergâhındaki mevcut yapılaşmaya bakılarak asma kat yapılıp yapılamayacağına karar vermeye ilgili idare yetkilidir.),</a:t>
            </a:r>
          </a:p>
          <a:p>
            <a:pPr marL="0" indent="0">
              <a:buNone/>
            </a:pPr>
            <a:endParaRPr lang="tr-TR" sz="1600" dirty="0"/>
          </a:p>
          <a:p>
            <a:pPr marL="0" indent="0">
              <a:buNone/>
            </a:pPr>
            <a:r>
              <a:rPr lang="tr-TR" sz="1600" b="1" dirty="0">
                <a:solidFill>
                  <a:srgbClr val="800000"/>
                </a:solidFill>
              </a:rPr>
              <a:t>e)  (Değişik:RG-30/9/2017- 30196)</a:t>
            </a:r>
            <a:r>
              <a:rPr lang="tr-TR" sz="1600" b="1" baseline="30000" dirty="0">
                <a:solidFill>
                  <a:srgbClr val="800000"/>
                </a:solidFill>
              </a:rPr>
              <a:t>(2)</a:t>
            </a:r>
            <a:r>
              <a:rPr lang="tr-TR" sz="1600" b="1" dirty="0">
                <a:solidFill>
                  <a:srgbClr val="800000"/>
                </a:solidFill>
              </a:rPr>
              <a:t> </a:t>
            </a:r>
            <a:r>
              <a:rPr lang="tr-TR" sz="1600" b="1" dirty="0" err="1">
                <a:solidFill>
                  <a:srgbClr val="800000"/>
                </a:solidFill>
              </a:rPr>
              <a:t>Atrium</a:t>
            </a:r>
            <a:r>
              <a:rPr lang="tr-TR" sz="1600" b="1" dirty="0">
                <a:solidFill>
                  <a:srgbClr val="800000"/>
                </a:solidFill>
              </a:rPr>
              <a:t>: </a:t>
            </a:r>
            <a:r>
              <a:rPr lang="tr-TR" sz="1600" dirty="0">
                <a:solidFill>
                  <a:srgbClr val="800000"/>
                </a:solidFill>
              </a:rPr>
              <a:t>İki veya daha çok sayıda katın içine açıldığı, yapı kitlesi içinde ortak hacim olarak tertiplenen, karşılıklı iki uzun kenar arasındaki mesafe </a:t>
            </a:r>
            <a:r>
              <a:rPr lang="tr-TR" sz="1600" u="sng" dirty="0">
                <a:solidFill>
                  <a:srgbClr val="800000"/>
                </a:solidFill>
              </a:rPr>
              <a:t>3.00 </a:t>
            </a:r>
            <a:r>
              <a:rPr lang="tr-TR" sz="1600" dirty="0">
                <a:solidFill>
                  <a:srgbClr val="800000"/>
                </a:solidFill>
              </a:rPr>
              <a:t>metreden az olmamak üzere bodrum, zemin veya bina girişinin yer aldığı kattan başlayıp tüm katlar boyunca devam eden üzeri kapalı boşluklu hacimleri,</a:t>
            </a:r>
          </a:p>
          <a:p>
            <a:pPr marL="0" indent="0">
              <a:buNone/>
            </a:pPr>
            <a:endParaRPr lang="tr-TR" sz="1600" dirty="0">
              <a:solidFill>
                <a:srgbClr val="C00000"/>
              </a:solidFill>
            </a:endParaRPr>
          </a:p>
          <a:p>
            <a:pPr marL="0" indent="0">
              <a:buNone/>
            </a:pPr>
            <a:r>
              <a:rPr lang="tr-TR" sz="1600" b="1" dirty="0"/>
              <a:t>f)  Avan proje: </a:t>
            </a:r>
            <a:r>
              <a:rPr lang="tr-TR" sz="1600" dirty="0"/>
              <a:t>Uygulama projelerinin yapılmasına esas teşkil eden, geçerli imar durumu, yürürlükte bulunan plan, varsa kentsel tasarım projesine göre düzenlenen ve içeriğinde; vaziyet planı, tüm kat planları ve yeterli miktarda kesit ve görünüşleri içeren mimari proje ile taban alanı, katlar alanı (emsal) ve yapı inşaat alanı hesaplarına ilişkin tüm ölçü ve kotları bulunan, gerektiğinde siluetin yer aldığı projeleri,</a:t>
            </a:r>
          </a:p>
          <a:p>
            <a:pPr marL="0" indent="0">
              <a:buNone/>
            </a:pPr>
            <a:endParaRPr lang="tr-TR" sz="1600" dirty="0"/>
          </a:p>
          <a:p>
            <a:pPr marL="0" indent="0">
              <a:buNone/>
            </a:pPr>
            <a:r>
              <a:rPr lang="tr-TR" sz="1600" b="1" dirty="0">
                <a:solidFill>
                  <a:srgbClr val="000099"/>
                </a:solidFill>
              </a:rPr>
              <a:t>g) Avlu: </a:t>
            </a:r>
            <a:r>
              <a:rPr lang="tr-TR" sz="1600" dirty="0">
                <a:solidFill>
                  <a:srgbClr val="000099"/>
                </a:solidFill>
              </a:rPr>
              <a:t>Yapıların bölümleri veya duvarlar tarafından çevrelenen, üstü açık, geleneksel mimaride çeşitli şekillerine rastlanan, kısa kenarı 5.00 metreden az olmayan yapı bölümünü,</a:t>
            </a:r>
          </a:p>
          <a:p>
            <a:pPr marL="0" indent="0">
              <a:buNone/>
            </a:pPr>
            <a:endParaRPr lang="tr-TR" sz="1600" i="1" u="sng" dirty="0">
              <a:solidFill>
                <a:srgbClr val="000099"/>
              </a:solidFill>
            </a:endParaRPr>
          </a:p>
          <a:p>
            <a:pPr marL="0" indent="0">
              <a:buNone/>
            </a:pPr>
            <a:r>
              <a:rPr lang="tr-TR" sz="1600" b="1" dirty="0"/>
              <a:t>ğ) Bağımsız bölüm: </a:t>
            </a:r>
            <a:r>
              <a:rPr lang="tr-TR" sz="1600" dirty="0"/>
              <a:t>Binanın, ayrı ayrı ve başlı başına kullanılmaya uygun olup, 23/6/1965 tarihli ve 634 sayılı Kat Mülkiyeti Kanunu hükümlerine göre bağımsız mülkiyete konu olan bölümlerini,</a:t>
            </a:r>
          </a:p>
        </p:txBody>
      </p:sp>
      <p:sp>
        <p:nvSpPr>
          <p:cNvPr id="2" name="Slayt Numarası Yer Tutucusu 1">
            <a:extLst>
              <a:ext uri="{FF2B5EF4-FFF2-40B4-BE49-F238E27FC236}">
                <a16:creationId xmlns:a16="http://schemas.microsoft.com/office/drawing/2014/main" id="{1FCB4042-0DC6-4761-BF76-D64097954053}"/>
              </a:ext>
            </a:extLst>
          </p:cNvPr>
          <p:cNvSpPr>
            <a:spLocks noGrp="1"/>
          </p:cNvSpPr>
          <p:nvPr>
            <p:ph type="sldNum" sz="quarter" idx="12"/>
          </p:nvPr>
        </p:nvSpPr>
        <p:spPr/>
        <p:txBody>
          <a:bodyPr/>
          <a:lstStyle/>
          <a:p>
            <a:fld id="{84C56707-5A04-4981-8DAB-CB376A682A44}" type="slidenum">
              <a:rPr lang="tr-TR" smtClean="0"/>
              <a:t>7</a:t>
            </a:fld>
            <a:endParaRPr lang="tr-TR"/>
          </a:p>
        </p:txBody>
      </p:sp>
      <p:sp>
        <p:nvSpPr>
          <p:cNvPr id="4" name="Alt Bilgi Yer Tutucusu 3">
            <a:extLst>
              <a:ext uri="{FF2B5EF4-FFF2-40B4-BE49-F238E27FC236}">
                <a16:creationId xmlns:a16="http://schemas.microsoft.com/office/drawing/2014/main" id="{9E7972F1-20EE-42F0-A1F0-6720AD5146C1}"/>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017650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Yapı ünite fonksiyonlarına göre yapılaşma koşulları</a:t>
            </a:r>
            <a:endParaRPr lang="tr-TR" sz="1600" dirty="0"/>
          </a:p>
          <a:p>
            <a:pPr marL="0" indent="0">
              <a:buNone/>
            </a:pPr>
            <a:r>
              <a:rPr lang="tr-TR" sz="1600" b="1" dirty="0"/>
              <a:t>MADDE 27</a:t>
            </a:r>
          </a:p>
          <a:p>
            <a:pPr marL="0" indent="0">
              <a:buNone/>
            </a:pPr>
            <a:r>
              <a:rPr lang="tr-TR" sz="1600" dirty="0"/>
              <a:t>(1) Yapıda aşağıdaki kullanımların bulunması zorunludur;</a:t>
            </a:r>
          </a:p>
          <a:p>
            <a:pPr marL="0" indent="0">
              <a:buNone/>
            </a:pPr>
            <a:endParaRPr lang="tr-TR" sz="1600" dirty="0"/>
          </a:p>
          <a:p>
            <a:pPr marL="0" indent="0">
              <a:buNone/>
            </a:pPr>
            <a:r>
              <a:rPr lang="tr-TR" sz="1600" dirty="0"/>
              <a:t>a)  İlgili mevzuatında öngörülen ölçülerde enerji odası,</a:t>
            </a:r>
          </a:p>
          <a:p>
            <a:pPr marL="0" indent="0">
              <a:buNone/>
            </a:pPr>
            <a:endParaRPr lang="tr-TR" sz="1600" dirty="0"/>
          </a:p>
          <a:p>
            <a:pPr marL="0" indent="0">
              <a:buNone/>
            </a:pPr>
            <a:r>
              <a:rPr lang="tr-TR" sz="1600" dirty="0"/>
              <a:t>b)  Merkezi ısıtma sistemli binalarda kazan dairesi veya </a:t>
            </a:r>
            <a:r>
              <a:rPr lang="tr-TR" sz="1600" dirty="0" err="1"/>
              <a:t>kaskat</a:t>
            </a:r>
            <a:r>
              <a:rPr lang="tr-TR" sz="1600" dirty="0"/>
              <a:t> sistemi veya teshin merkezi,</a:t>
            </a:r>
          </a:p>
          <a:p>
            <a:pPr marL="0" indent="0">
              <a:buNone/>
            </a:pPr>
            <a:endParaRPr lang="tr-TR" sz="1600" dirty="0"/>
          </a:p>
          <a:p>
            <a:pPr marL="0" indent="0">
              <a:buNone/>
            </a:pPr>
            <a:r>
              <a:rPr lang="tr-TR" sz="1600" dirty="0"/>
              <a:t>c)  Katı yakıt kullanan sobalı binaların bodrum veya zemin katlarında veya bodrum katı bulunmayan binaların ortak alan niteliğini haiz olmak ve eklenti ihdas etmemek kaydıyla bahçelerinde her daire için en az 5.00 m</a:t>
            </a:r>
            <a:r>
              <a:rPr lang="tr-TR" sz="1600" baseline="30000" dirty="0"/>
              <a:t>2</a:t>
            </a:r>
            <a:r>
              <a:rPr lang="tr-TR" sz="1600" dirty="0"/>
              <a:t>, en fazla 10.00 m</a:t>
            </a:r>
            <a:r>
              <a:rPr lang="tr-TR" sz="1600" baseline="30000" dirty="0"/>
              <a:t>2</a:t>
            </a:r>
            <a:r>
              <a:rPr lang="tr-TR" sz="1600" dirty="0"/>
              <a:t> odunluk, kömürlük veya depolama yeri,</a:t>
            </a:r>
          </a:p>
          <a:p>
            <a:pPr marL="0" indent="0">
              <a:buNone/>
            </a:pPr>
            <a:endParaRPr lang="tr-TR" sz="1600" dirty="0"/>
          </a:p>
          <a:p>
            <a:pPr marL="0" indent="0">
              <a:buNone/>
            </a:pPr>
            <a:r>
              <a:rPr lang="tr-TR" sz="1600" dirty="0"/>
              <a:t>ç) Binaların Yangından Korunması Hakkında Yönetmelik, 25/8/1988 tarihli ve 19910 sayılı Resmî </a:t>
            </a:r>
            <a:r>
              <a:rPr lang="tr-TR" sz="1600" dirty="0" err="1"/>
              <a:t>Gazete’de</a:t>
            </a:r>
            <a:r>
              <a:rPr lang="tr-TR" sz="1600" dirty="0"/>
              <a:t> yayımlanan Sığınak Yönetmeliği, 1/7/1993 tarihli ve 21624 sayılı Resmî </a:t>
            </a:r>
            <a:r>
              <a:rPr lang="tr-TR" sz="1600" dirty="0" err="1"/>
              <a:t>Gazete’de</a:t>
            </a:r>
            <a:r>
              <a:rPr lang="tr-TR" sz="1600" dirty="0"/>
              <a:t> yayımlanan Otopark Yönetmeliği, 5/12/2008 tarihli ve 27075 sayılı Resmî </a:t>
            </a:r>
            <a:r>
              <a:rPr lang="tr-TR" sz="1600" dirty="0" err="1"/>
              <a:t>Gazete’de</a:t>
            </a:r>
            <a:r>
              <a:rPr lang="tr-TR" sz="1600" dirty="0"/>
              <a:t> yayımlanan Binalarda Enerji Performansı Yönetmeliği ve 6/3/2007 tarihli ve 26454 sayılı Resmî </a:t>
            </a:r>
            <a:r>
              <a:rPr lang="tr-TR" sz="1600" dirty="0" err="1"/>
              <a:t>Gazete’de</a:t>
            </a:r>
            <a:r>
              <a:rPr lang="tr-TR" sz="1600" dirty="0"/>
              <a:t> yayımlanan Deprem Bölgelerinde Yapılacak Binalar Hakkında Yönetmelikte binada zorunlu olarak bulunması gereken birimler,</a:t>
            </a:r>
          </a:p>
          <a:p>
            <a:pPr marL="0" indent="0">
              <a:buNone/>
            </a:pPr>
            <a:r>
              <a:rPr lang="tr-TR" sz="1600" dirty="0"/>
              <a:t>asgari ölçülerde yapılır.</a:t>
            </a:r>
          </a:p>
          <a:p>
            <a:pPr marL="0" indent="0">
              <a:buNone/>
            </a:pPr>
            <a:endParaRPr lang="tr-TR" sz="1600" dirty="0"/>
          </a:p>
          <a:p>
            <a:pPr marL="0" indent="0">
              <a:buNone/>
            </a:pPr>
            <a:r>
              <a:rPr lang="tr-TR" sz="1600" dirty="0"/>
              <a:t> </a:t>
            </a:r>
          </a:p>
        </p:txBody>
      </p:sp>
      <p:sp>
        <p:nvSpPr>
          <p:cNvPr id="2" name="Slayt Numarası Yer Tutucusu 1">
            <a:extLst>
              <a:ext uri="{FF2B5EF4-FFF2-40B4-BE49-F238E27FC236}">
                <a16:creationId xmlns:a16="http://schemas.microsoft.com/office/drawing/2014/main" id="{FB28F54C-FEF4-40A4-BF6B-BCB869C37C86}"/>
              </a:ext>
            </a:extLst>
          </p:cNvPr>
          <p:cNvSpPr>
            <a:spLocks noGrp="1"/>
          </p:cNvSpPr>
          <p:nvPr>
            <p:ph type="sldNum" sz="quarter" idx="12"/>
          </p:nvPr>
        </p:nvSpPr>
        <p:spPr/>
        <p:txBody>
          <a:bodyPr/>
          <a:lstStyle/>
          <a:p>
            <a:fld id="{84C56707-5A04-4981-8DAB-CB376A682A44}" type="slidenum">
              <a:rPr lang="tr-TR" smtClean="0"/>
              <a:t>70</a:t>
            </a:fld>
            <a:endParaRPr lang="tr-TR"/>
          </a:p>
        </p:txBody>
      </p:sp>
      <p:sp>
        <p:nvSpPr>
          <p:cNvPr id="4" name="Alt Bilgi Yer Tutucusu 3">
            <a:extLst>
              <a:ext uri="{FF2B5EF4-FFF2-40B4-BE49-F238E27FC236}">
                <a16:creationId xmlns:a16="http://schemas.microsoft.com/office/drawing/2014/main" id="{69372CA8-3644-435E-9FA0-F0B67274D084}"/>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6877875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Kat yükseklikleri</a:t>
            </a:r>
            <a:endParaRPr lang="tr-TR" sz="1600" dirty="0"/>
          </a:p>
          <a:p>
            <a:pPr marL="0" indent="0">
              <a:buNone/>
            </a:pPr>
            <a:r>
              <a:rPr lang="tr-TR" sz="1600" b="1" dirty="0"/>
              <a:t>MADDE 28</a:t>
            </a:r>
          </a:p>
          <a:p>
            <a:pPr marL="0" indent="0">
              <a:buNone/>
            </a:pPr>
            <a:r>
              <a:rPr lang="tr-TR" sz="1600" dirty="0"/>
              <a:t>(1) Kat yükseklikleri uygulama imar planında daha fazla belirlenmemiş ise döşeme üst kotundan döşeme üst kotuna olmak üzere en fazla;</a:t>
            </a:r>
          </a:p>
          <a:p>
            <a:pPr marL="0" indent="0">
              <a:buNone/>
            </a:pPr>
            <a:endParaRPr lang="tr-TR" sz="1600" dirty="0"/>
          </a:p>
          <a:p>
            <a:pPr marL="0" indent="0">
              <a:buNone/>
            </a:pPr>
            <a:r>
              <a:rPr lang="tr-TR" sz="1600" dirty="0"/>
              <a:t>a)  Ticaret bölgelerinde; zemin katlarda 4.50 metre, asma katlı zemin katlarda 5.50 metre; </a:t>
            </a:r>
            <a:r>
              <a:rPr lang="tr-TR" sz="1600" dirty="0">
                <a:solidFill>
                  <a:srgbClr val="FF0000"/>
                </a:solidFill>
              </a:rPr>
              <a:t>diğer katlarda 4.00 metre,</a:t>
            </a:r>
          </a:p>
          <a:p>
            <a:pPr marL="0" indent="0">
              <a:buNone/>
            </a:pPr>
            <a:endParaRPr lang="tr-TR" sz="1600" dirty="0">
              <a:solidFill>
                <a:srgbClr val="000099"/>
              </a:solidFill>
            </a:endParaRPr>
          </a:p>
          <a:p>
            <a:pPr marL="0" indent="0">
              <a:buNone/>
            </a:pPr>
            <a:r>
              <a:rPr lang="tr-TR" sz="1600" dirty="0">
                <a:solidFill>
                  <a:srgbClr val="FF0000"/>
                </a:solidFill>
              </a:rPr>
              <a:t>b) Ticaretin de yapılabildiği karma alanlarda; zemin katlarda 4.50 metre, asma katlı zemin katlarda 5.50 metre; diğer katlar konut ise 3.60 metre konut harici ise 4.00 metre,</a:t>
            </a:r>
          </a:p>
          <a:p>
            <a:pPr marL="0" indent="0">
              <a:buNone/>
            </a:pPr>
            <a:endParaRPr lang="tr-TR" sz="1600" dirty="0">
              <a:solidFill>
                <a:srgbClr val="000099"/>
              </a:solidFill>
            </a:endParaRPr>
          </a:p>
          <a:p>
            <a:pPr marL="0" indent="0">
              <a:buNone/>
            </a:pPr>
            <a:r>
              <a:rPr lang="tr-TR" sz="1600" dirty="0">
                <a:solidFill>
                  <a:srgbClr val="FF0000"/>
                </a:solidFill>
              </a:rPr>
              <a:t>c) Konut bölgelerinde zemin ve normal katlarda 3.60 metre</a:t>
            </a:r>
          </a:p>
          <a:p>
            <a:pPr marL="0" indent="0">
              <a:buNone/>
            </a:pPr>
            <a:endParaRPr lang="tr-TR" sz="1600" dirty="0">
              <a:solidFill>
                <a:srgbClr val="000099"/>
              </a:solidFill>
            </a:endParaRPr>
          </a:p>
          <a:p>
            <a:pPr marL="0" indent="0">
              <a:buNone/>
            </a:pPr>
            <a:r>
              <a:rPr lang="tr-TR" sz="1600" dirty="0">
                <a:solidFill>
                  <a:srgbClr val="FF0000"/>
                </a:solidFill>
              </a:rPr>
              <a:t>ç) Zemin katında ticaret yapılabilen konut bölgelerinde ise zemin katlarda 4.50 metre, asma katlı zemin katlarda 5.5 metre, diğer katlarda 3.60 metre,</a:t>
            </a:r>
          </a:p>
          <a:p>
            <a:pPr marL="0" indent="0">
              <a:buNone/>
            </a:pPr>
            <a:r>
              <a:rPr lang="tr-TR" sz="1600" dirty="0">
                <a:solidFill>
                  <a:srgbClr val="FF0000"/>
                </a:solidFill>
              </a:rPr>
              <a:t>kabul edilerek uygulama yapılabilir.</a:t>
            </a:r>
          </a:p>
          <a:p>
            <a:pPr marL="0" indent="0">
              <a:buNone/>
            </a:pPr>
            <a:endParaRPr lang="tr-TR" sz="1600" dirty="0"/>
          </a:p>
          <a:p>
            <a:pPr marL="0" indent="0">
              <a:buNone/>
            </a:pPr>
            <a:r>
              <a:rPr lang="tr-TR" sz="1600" dirty="0"/>
              <a:t>(2) Bu maddede belirtilen kat yükseklikleri dikkate alınmadan bina yüksekliği verilen planlarda bu bende göre değerlendirme yapılıp bina yüksekliği yeniden değerlendirilinceye kadar uygulamalar birinci fıkrada belirtilen kat yükseklikleri ile plandaki veya planda belirlenmemişse bu Yönetmelikle belirlenen kat adedinin çarpılması sonucu bulunan bina yüksekliğine göre gerçekleştirilebilir. Ancak bir adada bulunan parsellerin en az dörtte üçünün yürürlükteki planın kat adedine göre yapılaşmış olması halinde mevcut teşekkülün kat yükseklikleri dikkate alınır.</a:t>
            </a:r>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D7DEFB38-D9F7-430F-AF47-7126A5A5BCCE}"/>
              </a:ext>
            </a:extLst>
          </p:cNvPr>
          <p:cNvSpPr>
            <a:spLocks noGrp="1"/>
          </p:cNvSpPr>
          <p:nvPr>
            <p:ph type="sldNum" sz="quarter" idx="12"/>
          </p:nvPr>
        </p:nvSpPr>
        <p:spPr/>
        <p:txBody>
          <a:bodyPr/>
          <a:lstStyle/>
          <a:p>
            <a:fld id="{84C56707-5A04-4981-8DAB-CB376A682A44}" type="slidenum">
              <a:rPr lang="tr-TR" smtClean="0"/>
              <a:t>71</a:t>
            </a:fld>
            <a:endParaRPr lang="tr-TR"/>
          </a:p>
        </p:txBody>
      </p:sp>
      <p:sp>
        <p:nvSpPr>
          <p:cNvPr id="4" name="Alt Bilgi Yer Tutucusu 3">
            <a:extLst>
              <a:ext uri="{FF2B5EF4-FFF2-40B4-BE49-F238E27FC236}">
                <a16:creationId xmlns:a16="http://schemas.microsoft.com/office/drawing/2014/main" id="{492F221E-2B9D-47A4-82F0-0A83482C5525}"/>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5567554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(3) Tesisat katının yüksekliği normal kat yüksekliğini aşamaz. Özelliği gereği tesisat katı zorunluluğu olan 60.50 metreyi aşan binalarda tesisat katının 2.00 metresi bina yüksekliğinden ve yapının kat adedinden sayılmaz. Özellikli olan yapılarda bu hüküm uygulanmayabilir.</a:t>
            </a:r>
          </a:p>
          <a:p>
            <a:pPr marL="0" indent="0">
              <a:buNone/>
            </a:pPr>
            <a:endParaRPr lang="tr-TR" sz="1600" dirty="0"/>
          </a:p>
          <a:p>
            <a:pPr marL="0" indent="0">
              <a:buNone/>
            </a:pPr>
            <a:r>
              <a:rPr lang="tr-TR" sz="1600" dirty="0">
                <a:solidFill>
                  <a:srgbClr val="FF0000"/>
                </a:solidFill>
              </a:rPr>
              <a:t>(4)   İskân edilen katların iç yüksekliği, asma katlar hariç 2.60 metreden az olamaz. Ancak hava maniası olup planla kat adedi belirlenen parsellerde bu yükseklik 2.40 metreye düşürülebilir.</a:t>
            </a:r>
          </a:p>
          <a:p>
            <a:pPr marL="0" indent="0">
              <a:buNone/>
            </a:pPr>
            <a:endParaRPr lang="tr-TR" sz="1600" dirty="0">
              <a:solidFill>
                <a:srgbClr val="FF0000"/>
              </a:solidFill>
            </a:endParaRPr>
          </a:p>
          <a:p>
            <a:pPr marL="0" indent="0">
              <a:buNone/>
            </a:pPr>
            <a:r>
              <a:rPr lang="tr-TR" sz="1600" dirty="0">
                <a:solidFill>
                  <a:srgbClr val="FF0000"/>
                </a:solidFill>
              </a:rPr>
              <a:t>(5)    Yıkanma yeri, banyo, duş, lavabo yeri, tuvalet, kiler, merdiven altı, her türlü iç ve dış geçitler ve iskân edilmeyen bodrum katları ile müştemilât binalarında, iç yükseklik 2.20 metreye kadar düşürülebilir.</a:t>
            </a:r>
          </a:p>
          <a:p>
            <a:pPr marL="0" indent="0">
              <a:buNone/>
            </a:pPr>
            <a:endParaRPr lang="tr-TR" sz="1600" dirty="0">
              <a:solidFill>
                <a:srgbClr val="000099"/>
              </a:solidFill>
            </a:endParaRPr>
          </a:p>
          <a:p>
            <a:pPr marL="0" indent="0">
              <a:buNone/>
            </a:pPr>
            <a:r>
              <a:rPr lang="tr-TR" sz="1600" dirty="0">
                <a:solidFill>
                  <a:srgbClr val="FF0000"/>
                </a:solidFill>
              </a:rPr>
              <a:t>(6)   Garaj, kalorifer dairesi, odunluk, kömürlük, bodrum katlarda yer alan otoparklar ve benzeri özellik arz eden yerlerin yükseklikleri bu maddede yer alan hükümlere tabi olmayıp, hizmetin gerektirdiği şekilde 2.20 metrenin altında olmamak kaydıyla idaresince tespit ve tayin olunur.</a:t>
            </a:r>
          </a:p>
          <a:p>
            <a:pPr marL="0" indent="0">
              <a:buNone/>
            </a:pPr>
            <a:endParaRPr lang="tr-TR" sz="1600" dirty="0"/>
          </a:p>
          <a:p>
            <a:pPr marL="0" indent="0">
              <a:buNone/>
            </a:pPr>
            <a:r>
              <a:rPr lang="tr-TR" sz="1600" dirty="0"/>
              <a:t>(7)   Eğitim, sağlık, sanayi yapıları ile sinema, tiyatro ve konferans salonları, katlı otoparklar, düğün salonu, resmi kurum ve kuruşlara ait binalar ve spor salonları gibi özellik arz eden yapılarda iç yükseklikler, teknolojik ve mimari gereklere göre mimari estetik komisyon kararı ile belirlenir.</a:t>
            </a:r>
          </a:p>
        </p:txBody>
      </p:sp>
      <p:sp>
        <p:nvSpPr>
          <p:cNvPr id="2" name="Slayt Numarası Yer Tutucusu 1">
            <a:extLst>
              <a:ext uri="{FF2B5EF4-FFF2-40B4-BE49-F238E27FC236}">
                <a16:creationId xmlns:a16="http://schemas.microsoft.com/office/drawing/2014/main" id="{CDD37EBE-16DF-4FB1-AAAF-0AE50F1A2363}"/>
              </a:ext>
            </a:extLst>
          </p:cNvPr>
          <p:cNvSpPr>
            <a:spLocks noGrp="1"/>
          </p:cNvSpPr>
          <p:nvPr>
            <p:ph type="sldNum" sz="quarter" idx="12"/>
          </p:nvPr>
        </p:nvSpPr>
        <p:spPr/>
        <p:txBody>
          <a:bodyPr/>
          <a:lstStyle/>
          <a:p>
            <a:fld id="{84C56707-5A04-4981-8DAB-CB376A682A44}" type="slidenum">
              <a:rPr lang="tr-TR" smtClean="0"/>
              <a:t>72</a:t>
            </a:fld>
            <a:endParaRPr lang="tr-TR"/>
          </a:p>
        </p:txBody>
      </p:sp>
      <p:sp>
        <p:nvSpPr>
          <p:cNvPr id="4" name="Alt Bilgi Yer Tutucusu 3">
            <a:extLst>
              <a:ext uri="{FF2B5EF4-FFF2-40B4-BE49-F238E27FC236}">
                <a16:creationId xmlns:a16="http://schemas.microsoft.com/office/drawing/2014/main" id="{74235BFF-4A7E-4AC4-9DE3-FC47607AD31A}"/>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113681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27384"/>
            <a:ext cx="9144000" cy="9387185"/>
          </a:xfrm>
          <a:prstGeom prst="rect">
            <a:avLst/>
          </a:prstGeom>
          <a:solidFill>
            <a:schemeClr val="tx2">
              <a:lumMod val="20000"/>
              <a:lumOff val="80000"/>
            </a:schemeClr>
          </a:solidFill>
        </p:spPr>
        <p:txBody>
          <a:bodyPr wrap="square">
            <a:spAutoFit/>
          </a:bodyPr>
          <a:lstStyle/>
          <a:p>
            <a:endParaRPr lang="tr-TR" sz="1600" b="1" dirty="0"/>
          </a:p>
          <a:p>
            <a:r>
              <a:rPr lang="tr-TR" sz="1600" b="1" dirty="0"/>
              <a:t>Yapı piyesleri ve ölçüleri</a:t>
            </a:r>
            <a:endParaRPr lang="tr-TR" sz="1600" dirty="0"/>
          </a:p>
          <a:p>
            <a:r>
              <a:rPr lang="tr-TR" sz="1600" b="1" dirty="0"/>
              <a:t>MADDE 29</a:t>
            </a:r>
          </a:p>
          <a:p>
            <a:pPr marL="342900" indent="-342900">
              <a:buAutoNum type="arabicParenBoth"/>
            </a:pPr>
            <a:r>
              <a:rPr lang="tr-TR" sz="1600" dirty="0">
                <a:solidFill>
                  <a:srgbClr val="FF0000"/>
                </a:solidFill>
              </a:rPr>
              <a:t>Her müstakil konutta en az aşağıdaki piyesler bulunur</a:t>
            </a:r>
          </a:p>
          <a:p>
            <a:endParaRPr lang="tr-TR" sz="1600" dirty="0">
              <a:solidFill>
                <a:srgbClr val="000099"/>
              </a:solidFill>
            </a:endParaRPr>
          </a:p>
          <a:p>
            <a:r>
              <a:rPr lang="tr-TR" sz="1600" u="sng" dirty="0">
                <a:solidFill>
                  <a:srgbClr val="000099"/>
                </a:solidFill>
              </a:rPr>
              <a:t>Piyes</a:t>
            </a:r>
            <a:r>
              <a:rPr lang="tr-TR" sz="1600" dirty="0">
                <a:solidFill>
                  <a:srgbClr val="000099"/>
                </a:solidFill>
              </a:rPr>
              <a:t>                                       </a:t>
            </a:r>
            <a:r>
              <a:rPr lang="tr-TR" sz="1600" u="sng" dirty="0">
                <a:solidFill>
                  <a:srgbClr val="000099"/>
                </a:solidFill>
              </a:rPr>
              <a:t>Dar Kenar</a:t>
            </a:r>
            <a:r>
              <a:rPr lang="tr-TR" sz="1600" dirty="0">
                <a:solidFill>
                  <a:srgbClr val="000099"/>
                </a:solidFill>
              </a:rPr>
              <a:t>                </a:t>
            </a:r>
            <a:r>
              <a:rPr lang="tr-TR" sz="1600" u="sng" dirty="0">
                <a:solidFill>
                  <a:srgbClr val="000099"/>
                </a:solidFill>
              </a:rPr>
              <a:t>Net Alan</a:t>
            </a:r>
          </a:p>
          <a:p>
            <a:r>
              <a:rPr lang="tr-TR" sz="1200" dirty="0">
                <a:solidFill>
                  <a:srgbClr val="000099"/>
                </a:solidFill>
              </a:rPr>
              <a:t>1 oturma odası                                     3.00 metre                           12.0 m2</a:t>
            </a:r>
          </a:p>
          <a:p>
            <a:r>
              <a:rPr lang="tr-TR" sz="1200" dirty="0">
                <a:solidFill>
                  <a:srgbClr val="800000"/>
                </a:solidFill>
              </a:rPr>
              <a:t>1 yatak odası                                         2.50 metre                            9.00 m</a:t>
            </a:r>
            <a:r>
              <a:rPr lang="tr-TR" sz="1200" baseline="30000" dirty="0">
                <a:solidFill>
                  <a:srgbClr val="800000"/>
                </a:solidFill>
              </a:rPr>
              <a:t>2</a:t>
            </a:r>
          </a:p>
          <a:p>
            <a:r>
              <a:rPr lang="tr-TR" sz="1200" dirty="0">
                <a:solidFill>
                  <a:srgbClr val="000099"/>
                </a:solidFill>
              </a:rPr>
              <a:t>1 mutfak veya yemek pişirme yeri     1.50 metre                            3.30 m</a:t>
            </a:r>
            <a:r>
              <a:rPr lang="tr-TR" sz="1200" baseline="30000" dirty="0">
                <a:solidFill>
                  <a:srgbClr val="000099"/>
                </a:solidFill>
              </a:rPr>
              <a:t>2</a:t>
            </a:r>
            <a:endParaRPr lang="tr-TR" sz="1200" dirty="0">
              <a:solidFill>
                <a:srgbClr val="000099"/>
              </a:solidFill>
            </a:endParaRPr>
          </a:p>
          <a:p>
            <a:r>
              <a:rPr lang="tr-TR" sz="1200" dirty="0">
                <a:solidFill>
                  <a:srgbClr val="800000"/>
                </a:solidFill>
              </a:rPr>
              <a:t>1 banyo veya yıkanma yeri                  1.50 metre                            3.00 m</a:t>
            </a:r>
            <a:r>
              <a:rPr lang="tr-TR" sz="1200" baseline="30000" dirty="0">
                <a:solidFill>
                  <a:srgbClr val="800000"/>
                </a:solidFill>
              </a:rPr>
              <a:t>2</a:t>
            </a:r>
          </a:p>
          <a:p>
            <a:r>
              <a:rPr lang="tr-TR" sz="1200" dirty="0">
                <a:solidFill>
                  <a:srgbClr val="000099"/>
                </a:solidFill>
              </a:rPr>
              <a:t>1 tuvalet                                                 1.00 metre                            1.20 m</a:t>
            </a:r>
            <a:r>
              <a:rPr lang="tr-TR" sz="1200" baseline="30000" dirty="0">
                <a:solidFill>
                  <a:srgbClr val="000099"/>
                </a:solidFill>
              </a:rPr>
              <a:t>2</a:t>
            </a:r>
            <a:endParaRPr lang="tr-TR" sz="1200" dirty="0">
              <a:solidFill>
                <a:srgbClr val="000099"/>
              </a:solidFill>
            </a:endParaRPr>
          </a:p>
          <a:p>
            <a:endParaRPr lang="tr-TR" sz="1200" dirty="0"/>
          </a:p>
          <a:p>
            <a:r>
              <a:rPr lang="tr-TR" sz="1600" dirty="0"/>
              <a:t>(2)   3 veya daha az odalı konutlarda banyo/yıkanma yeri ile tuvalet aynı yerde düzenlenebilir.</a:t>
            </a:r>
          </a:p>
          <a:p>
            <a:endParaRPr lang="tr-TR" sz="1600" dirty="0"/>
          </a:p>
          <a:p>
            <a:r>
              <a:rPr lang="tr-TR" sz="1600" dirty="0">
                <a:solidFill>
                  <a:srgbClr val="FF0000"/>
                </a:solidFill>
              </a:rPr>
              <a:t>(3)  Hol ve koridor genişlikleri 1.20 metreden az olamaz.</a:t>
            </a:r>
          </a:p>
          <a:p>
            <a:endParaRPr lang="tr-TR" sz="1600" dirty="0"/>
          </a:p>
          <a:p>
            <a:r>
              <a:rPr lang="tr-TR" sz="1600" dirty="0"/>
              <a:t>(4)  Mutfak nişi ve oda ile banyo ve tuvaletin aynı mekânda düzenlenmesi halinde her mekân için öngörülen en az alanların toplamı kadar alan düzenlenmek zorundadır.</a:t>
            </a:r>
          </a:p>
          <a:p>
            <a:endParaRPr lang="tr-TR" sz="1600" dirty="0"/>
          </a:p>
          <a:p>
            <a:r>
              <a:rPr lang="tr-TR" sz="1600" dirty="0"/>
              <a:t>(5)  Birinci fıkrada belirtilen bu piyesler ile koridor ölçüleri engellilerin de kullanımını sağlayacak standartlara ve erişilebilirlik mevzuatına uygun olmak zorundadır.</a:t>
            </a:r>
          </a:p>
          <a:p>
            <a:endParaRPr lang="tr-TR" sz="1600" dirty="0"/>
          </a:p>
          <a:p>
            <a:r>
              <a:rPr lang="tr-TR" sz="1600" dirty="0">
                <a:solidFill>
                  <a:srgbClr val="FF0000"/>
                </a:solidFill>
              </a:rPr>
              <a:t>(6)  Mutfak, oda ve tuvalet/banyo havalandırmaları aynı boşluğa açılamaz. Ancak, banyo ve tuvalet havalandırmaları aynı boşluğa açılabilir.</a:t>
            </a:r>
          </a:p>
          <a:p>
            <a:endParaRPr lang="tr-TR" sz="1600" dirty="0">
              <a:solidFill>
                <a:srgbClr val="000099"/>
              </a:solidFill>
            </a:endParaRPr>
          </a:p>
          <a:p>
            <a:r>
              <a:rPr lang="tr-TR" sz="1600" dirty="0">
                <a:solidFill>
                  <a:srgbClr val="FF0000"/>
                </a:solidFill>
              </a:rPr>
              <a:t>(7)  Su depoları ve ıslak hacimlerin altında enerji odaları teşkil edilemez.</a:t>
            </a:r>
          </a:p>
          <a:p>
            <a:endParaRPr lang="tr-TR" sz="1600" dirty="0">
              <a:solidFill>
                <a:srgbClr val="FF0000"/>
              </a:solidFill>
            </a:endParaRPr>
          </a:p>
          <a:p>
            <a:pPr marL="342900" indent="-342900">
              <a:buAutoNum type="arabicParenBoth" startAt="8"/>
            </a:pPr>
            <a:r>
              <a:rPr lang="tr-TR" sz="1600" dirty="0"/>
              <a:t>(Mülga:RG-30/9/2017- 30196) (2)</a:t>
            </a:r>
          </a:p>
          <a:p>
            <a:endParaRPr lang="tr-TR" sz="1200" dirty="0">
              <a:solidFill>
                <a:srgbClr val="C00000"/>
              </a:solidFill>
            </a:endParaRPr>
          </a:p>
          <a:p>
            <a:endParaRPr lang="tr-TR" sz="1200" dirty="0"/>
          </a:p>
          <a:p>
            <a:endParaRPr lang="tr-TR" sz="1200" dirty="0">
              <a:solidFill>
                <a:srgbClr val="800000"/>
              </a:solidFill>
            </a:endParaRPr>
          </a:p>
          <a:p>
            <a:endParaRPr lang="tr-TR" sz="1200" dirty="0">
              <a:solidFill>
                <a:srgbClr val="FF0000"/>
              </a:solidFill>
            </a:endParaRPr>
          </a:p>
          <a:p>
            <a:endParaRPr lang="tr-TR" sz="1200" dirty="0">
              <a:solidFill>
                <a:srgbClr val="C00000"/>
              </a:solidFill>
            </a:endParaRPr>
          </a:p>
          <a:p>
            <a:endParaRPr lang="tr-TR" sz="1200" dirty="0"/>
          </a:p>
          <a:p>
            <a:endParaRPr lang="tr-TR" sz="1200" dirty="0">
              <a:solidFill>
                <a:srgbClr val="000099"/>
              </a:solidFill>
            </a:endParaRPr>
          </a:p>
          <a:p>
            <a:endParaRPr lang="tr-TR" sz="1600" dirty="0">
              <a:solidFill>
                <a:srgbClr val="800000"/>
              </a:solidFill>
            </a:endParaRPr>
          </a:p>
          <a:p>
            <a:endParaRPr lang="tr-TR" sz="1600" dirty="0">
              <a:solidFill>
                <a:srgbClr val="FF0000"/>
              </a:solidFill>
            </a:endParaRPr>
          </a:p>
          <a:p>
            <a:endParaRPr lang="tr-TR" sz="1600" dirty="0">
              <a:solidFill>
                <a:srgbClr val="FF0000"/>
              </a:solidFill>
            </a:endParaRPr>
          </a:p>
          <a:p>
            <a:endParaRPr lang="tr-TR" sz="1600" dirty="0"/>
          </a:p>
          <a:p>
            <a:endParaRPr lang="tr-TR" sz="1600" dirty="0">
              <a:solidFill>
                <a:srgbClr val="000099"/>
              </a:solidFill>
            </a:endParaRPr>
          </a:p>
        </p:txBody>
      </p:sp>
      <p:sp>
        <p:nvSpPr>
          <p:cNvPr id="2" name="Slayt Numarası Yer Tutucusu 1">
            <a:extLst>
              <a:ext uri="{FF2B5EF4-FFF2-40B4-BE49-F238E27FC236}">
                <a16:creationId xmlns:a16="http://schemas.microsoft.com/office/drawing/2014/main" id="{0AE71F2E-F69C-4B97-B7F3-846485D2E79E}"/>
              </a:ext>
            </a:extLst>
          </p:cNvPr>
          <p:cNvSpPr>
            <a:spLocks noGrp="1"/>
          </p:cNvSpPr>
          <p:nvPr>
            <p:ph type="sldNum" sz="quarter" idx="12"/>
          </p:nvPr>
        </p:nvSpPr>
        <p:spPr/>
        <p:txBody>
          <a:bodyPr/>
          <a:lstStyle/>
          <a:p>
            <a:fld id="{84C56707-5A04-4981-8DAB-CB376A682A44}" type="slidenum">
              <a:rPr lang="tr-TR" smtClean="0"/>
              <a:t>73</a:t>
            </a:fld>
            <a:endParaRPr lang="tr-TR"/>
          </a:p>
        </p:txBody>
      </p:sp>
      <p:sp>
        <p:nvSpPr>
          <p:cNvPr id="4" name="Alt Bilgi Yer Tutucusu 3">
            <a:extLst>
              <a:ext uri="{FF2B5EF4-FFF2-40B4-BE49-F238E27FC236}">
                <a16:creationId xmlns:a16="http://schemas.microsoft.com/office/drawing/2014/main" id="{0C0E55D9-CF47-4191-B6E2-C837BB20B7AC}"/>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2335837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Bina girişleri ve rampaları</a:t>
            </a:r>
            <a:endParaRPr lang="tr-TR" sz="1600" dirty="0"/>
          </a:p>
          <a:p>
            <a:pPr marL="0" indent="0">
              <a:buNone/>
            </a:pPr>
            <a:r>
              <a:rPr lang="tr-TR" sz="1600" b="1" dirty="0"/>
              <a:t>MADDE 30</a:t>
            </a:r>
          </a:p>
          <a:p>
            <a:pPr marL="0" indent="0">
              <a:buNone/>
            </a:pPr>
            <a:r>
              <a:rPr lang="tr-TR" sz="1600" dirty="0"/>
              <a:t>(1) Bina giriş koridoru genişliği, ana merdivene ve asansöre ulaşıncaya kadar dış kapı genişliğinden az olmamak koşuluyla umumi binalarda en az 2.20 metre, diğer binalarda ise en az 1.50 metredir.</a:t>
            </a:r>
          </a:p>
          <a:p>
            <a:pPr marL="0" indent="0">
              <a:buNone/>
            </a:pPr>
            <a:endParaRPr lang="tr-TR" sz="1600" dirty="0"/>
          </a:p>
          <a:p>
            <a:pPr marL="0" indent="0">
              <a:buNone/>
            </a:pPr>
            <a:r>
              <a:rPr lang="tr-TR" sz="1600" dirty="0"/>
              <a:t>(2)  Ön bahçe mesafesi 10.00 metre ve daha fazla olan parsellerde bordür üst seviyesinden en fazla 2.00 metre inilmek veya çıkılmak suretiyle ön bahçeden bina girişi yapılabilir.</a:t>
            </a:r>
          </a:p>
          <a:p>
            <a:pPr marL="0" indent="0">
              <a:buNone/>
            </a:pPr>
            <a:endParaRPr lang="tr-TR" sz="1600" dirty="0"/>
          </a:p>
          <a:p>
            <a:pPr marL="0" indent="0">
              <a:buNone/>
            </a:pPr>
            <a:r>
              <a:rPr lang="tr-TR" sz="1600" dirty="0">
                <a:solidFill>
                  <a:srgbClr val="FF0000"/>
                </a:solidFill>
              </a:rPr>
              <a:t>(3)   Yoldan yüz almayan cephelerden, köprü veya giriş şeridi aksı hizasındaki bordür seviyesinden en fazla 2.00 metre inilmek veya çıkılmak suretiyle giriş yapılabilir.</a:t>
            </a:r>
          </a:p>
          <a:p>
            <a:pPr marL="0" indent="0">
              <a:buNone/>
            </a:pPr>
            <a:endParaRPr lang="tr-TR" sz="1600" dirty="0"/>
          </a:p>
          <a:p>
            <a:pPr marL="0" indent="0">
              <a:buNone/>
            </a:pPr>
            <a:r>
              <a:rPr lang="tr-TR" sz="1600" dirty="0"/>
              <a:t>(4)   Yoldan doğrudan giriş alan binalarda, girişin hizasındaki bordür taşı üst seviyesinin altında giriş yapılamaz.</a:t>
            </a:r>
          </a:p>
          <a:p>
            <a:pPr marL="0" indent="0">
              <a:buNone/>
            </a:pPr>
            <a:endParaRPr lang="tr-TR" sz="1600" dirty="0"/>
          </a:p>
          <a:p>
            <a:pPr marL="0" indent="0">
              <a:buNone/>
            </a:pPr>
            <a:r>
              <a:rPr lang="tr-TR" sz="1600" dirty="0"/>
              <a:t>(5)  Tabi zeminden kotlandırılan parseller birinci, ikinci, üçüncü ve dördüncü fıkralardaki şartlara tabii değildir. Girişin, tabi zemine uyumlu olarak düzenlenen merdiven ve rampalarla sağlanması gerekir.</a:t>
            </a:r>
          </a:p>
          <a:p>
            <a:pPr marL="0" indent="0">
              <a:buNone/>
            </a:pPr>
            <a:endParaRPr lang="tr-TR" sz="1600" dirty="0"/>
          </a:p>
          <a:p>
            <a:pPr marL="0" indent="0">
              <a:buNone/>
            </a:pPr>
            <a:r>
              <a:rPr lang="tr-TR" sz="1600" dirty="0"/>
              <a:t>(6)   Bölge kat nizamını bozacak şekilde tesviye yapılamaz.</a:t>
            </a:r>
          </a:p>
          <a:p>
            <a:pPr marL="0" indent="0">
              <a:buNone/>
            </a:pPr>
            <a:endParaRPr lang="tr-TR" sz="1600" dirty="0"/>
          </a:p>
          <a:p>
            <a:pPr marL="0" indent="0">
              <a:buNone/>
            </a:pPr>
            <a:r>
              <a:rPr lang="tr-TR" sz="1600" dirty="0"/>
              <a:t>(7)   Konut binalarının zemin katlarının dükkân veya mağaza olarak düzenlenmesi halinde dükkân ve mağaza girişlerinin sadece yol cephesinden yapılması gerekir.</a:t>
            </a:r>
          </a:p>
        </p:txBody>
      </p:sp>
      <p:sp>
        <p:nvSpPr>
          <p:cNvPr id="2" name="Slayt Numarası Yer Tutucusu 1">
            <a:extLst>
              <a:ext uri="{FF2B5EF4-FFF2-40B4-BE49-F238E27FC236}">
                <a16:creationId xmlns:a16="http://schemas.microsoft.com/office/drawing/2014/main" id="{CD6BC30F-5FB0-4D62-97EB-DCF340477E12}"/>
              </a:ext>
            </a:extLst>
          </p:cNvPr>
          <p:cNvSpPr>
            <a:spLocks noGrp="1"/>
          </p:cNvSpPr>
          <p:nvPr>
            <p:ph type="sldNum" sz="quarter" idx="12"/>
          </p:nvPr>
        </p:nvSpPr>
        <p:spPr/>
        <p:txBody>
          <a:bodyPr/>
          <a:lstStyle/>
          <a:p>
            <a:fld id="{84C56707-5A04-4981-8DAB-CB376A682A44}" type="slidenum">
              <a:rPr lang="tr-TR" smtClean="0"/>
              <a:t>74</a:t>
            </a:fld>
            <a:endParaRPr lang="tr-TR"/>
          </a:p>
        </p:txBody>
      </p:sp>
      <p:sp>
        <p:nvSpPr>
          <p:cNvPr id="4" name="Alt Bilgi Yer Tutucusu 3">
            <a:extLst>
              <a:ext uri="{FF2B5EF4-FFF2-40B4-BE49-F238E27FC236}">
                <a16:creationId xmlns:a16="http://schemas.microsoft.com/office/drawing/2014/main" id="{3E6E5537-3C3C-4204-9F92-9BBEA27F26D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6908897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(8)   Döşeme kaplamalarında kaymayı önleyen, tekerlekli sandalye ve koltuk değneği hareketlerini güçleştirmeyen, standardına uygun malzeme kullanılması zorunludur.</a:t>
            </a:r>
          </a:p>
          <a:p>
            <a:pPr marL="0" indent="0">
              <a:buNone/>
            </a:pPr>
            <a:endParaRPr lang="tr-TR" sz="1600" dirty="0"/>
          </a:p>
          <a:p>
            <a:pPr marL="0" indent="0">
              <a:buNone/>
            </a:pPr>
            <a:r>
              <a:rPr lang="tr-TR" sz="1600" dirty="0"/>
              <a:t>(9)  Binalarda ve girişlerinde engellilerin erişimine yönelik TS 9111 Standardına uyulması zorunludur.</a:t>
            </a:r>
          </a:p>
          <a:p>
            <a:pPr marL="0" indent="0">
              <a:buNone/>
            </a:pPr>
            <a:endParaRPr lang="tr-TR" sz="1600" dirty="0"/>
          </a:p>
          <a:p>
            <a:pPr marL="0" indent="0">
              <a:buNone/>
            </a:pPr>
            <a:r>
              <a:rPr lang="tr-TR" sz="1600" dirty="0"/>
              <a:t>(10)  Rampaların kenar korumaları, genişlikleri, sahanlıkları, korkuluk ile küpeşte ve kaplama malzemeleri engellilerin de dolaşımına olanak sağlayacak şekilde TS 9111 standardına uygun yapılmak zorundadır.</a:t>
            </a:r>
          </a:p>
          <a:p>
            <a:pPr marL="0" indent="0">
              <a:buNone/>
            </a:pPr>
            <a:endParaRPr lang="tr-TR" sz="1600" dirty="0"/>
          </a:p>
          <a:p>
            <a:pPr marL="0" indent="0">
              <a:buNone/>
            </a:pPr>
            <a:r>
              <a:rPr lang="tr-TR" sz="1600" dirty="0"/>
              <a:t>(11)   Bina girişlerinde engellilere yönelik ön bahçede parsel sınırına kadar giriş rampası veya merdivene bitişik dar kenarı en az 0.90 metre ve alanı en az 1.20 m² engelli asansörü yeri ya da mekanik kaldırma iletme platformu yapılır. Aile ve Sosyal Politikalar Bakanlığının görüşü alınmak suretiyle engellilerin kullanımı için farklı uygulama yapılabilir.</a:t>
            </a:r>
          </a:p>
          <a:p>
            <a:pPr marL="0" indent="0">
              <a:buNone/>
            </a:pPr>
            <a:endParaRPr lang="tr-TR" sz="1600" dirty="0"/>
          </a:p>
          <a:p>
            <a:pPr marL="0" indent="0">
              <a:buNone/>
            </a:pPr>
            <a:r>
              <a:rPr lang="tr-TR" sz="1600" dirty="0">
                <a:solidFill>
                  <a:srgbClr val="000099"/>
                </a:solidFill>
              </a:rPr>
              <a:t>(12) Bina girişinde ve bina içinde bulunan rampaların eğimleri aşağıdaki değerlere uygun olmak zorundadır:</a:t>
            </a:r>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r>
              <a:rPr lang="tr-TR" sz="1600" dirty="0">
                <a:solidFill>
                  <a:srgbClr val="000099"/>
                </a:solidFill>
              </a:rPr>
              <a:t>(13) Rampalarda ve ara sahanlıklarda kesintisiz olarak 0.90 metre yükseklikte 1. düzey ve 0.70 metre yükseklikte 2. düzey, elle tutulduğunda kolay kavranabilecek şekilde 32-45 mm çapında küpeşte bulunmak zorundadır.</a:t>
            </a:r>
          </a:p>
          <a:p>
            <a:pPr marL="0" indent="0">
              <a:buNone/>
            </a:pPr>
            <a:endParaRPr lang="tr-TR" sz="1600" dirty="0"/>
          </a:p>
          <a:p>
            <a:pPr marL="0" indent="0">
              <a:buNone/>
            </a:pPr>
            <a:endParaRPr lang="tr-TR" sz="1600" dirty="0"/>
          </a:p>
          <a:p>
            <a:pPr marL="0" indent="0">
              <a:buNone/>
            </a:pPr>
            <a:r>
              <a:rPr lang="tr-TR" sz="1600" b="1" dirty="0"/>
              <a:t> </a:t>
            </a:r>
            <a:endParaRPr lang="tr-TR" sz="1600" dirty="0"/>
          </a:p>
          <a:p>
            <a:pPr marL="0" indent="0">
              <a:buNone/>
            </a:pPr>
            <a:endParaRPr lang="tr-TR" sz="1600" dirty="0"/>
          </a:p>
          <a:p>
            <a:pPr marL="0" indent="0">
              <a:buNone/>
            </a:pPr>
            <a:endParaRPr lang="tr-TR" sz="1600" dirty="0"/>
          </a:p>
        </p:txBody>
      </p:sp>
      <p:graphicFrame>
        <p:nvGraphicFramePr>
          <p:cNvPr id="7" name="Tablo 6"/>
          <p:cNvGraphicFramePr>
            <a:graphicFrameLocks noGrp="1"/>
          </p:cNvGraphicFramePr>
          <p:nvPr>
            <p:extLst>
              <p:ext uri="{D42A27DB-BD31-4B8C-83A1-F6EECF244321}">
                <p14:modId xmlns:p14="http://schemas.microsoft.com/office/powerpoint/2010/main" val="1429781260"/>
              </p:ext>
            </p:extLst>
          </p:nvPr>
        </p:nvGraphicFramePr>
        <p:xfrm>
          <a:off x="1619672" y="4293096"/>
          <a:ext cx="5328592" cy="1280443"/>
        </p:xfrm>
        <a:graphic>
          <a:graphicData uri="http://schemas.openxmlformats.org/drawingml/2006/table">
            <a:tbl>
              <a:tblPr/>
              <a:tblGrid>
                <a:gridCol w="2632604">
                  <a:extLst>
                    <a:ext uri="{9D8B030D-6E8A-4147-A177-3AD203B41FA5}">
                      <a16:colId xmlns:a16="http://schemas.microsoft.com/office/drawing/2014/main" val="20000"/>
                    </a:ext>
                  </a:extLst>
                </a:gridCol>
                <a:gridCol w="2695988">
                  <a:extLst>
                    <a:ext uri="{9D8B030D-6E8A-4147-A177-3AD203B41FA5}">
                      <a16:colId xmlns:a16="http://schemas.microsoft.com/office/drawing/2014/main" val="20001"/>
                    </a:ext>
                  </a:extLst>
                </a:gridCol>
              </a:tblGrid>
              <a:tr h="272063">
                <a:tc>
                  <a:txBody>
                    <a:bodyPr/>
                    <a:lstStyle/>
                    <a:p>
                      <a:pPr algn="just">
                        <a:spcAft>
                          <a:spcPts val="0"/>
                        </a:spcAft>
                      </a:pPr>
                      <a:r>
                        <a:rPr lang="tr-TR" sz="1100" b="1" u="sng" dirty="0">
                          <a:solidFill>
                            <a:srgbClr val="000099"/>
                          </a:solidFill>
                          <a:effectLst/>
                          <a:latin typeface="Calibri"/>
                        </a:rPr>
                        <a:t>En fazla yükseklik</a:t>
                      </a:r>
                      <a:endParaRPr lang="tr-TR" sz="1200" dirty="0">
                        <a:solidFill>
                          <a:srgbClr val="000099"/>
                        </a:solidFill>
                        <a:effectLst/>
                        <a:latin typeface="Times New Roman"/>
                      </a:endParaRPr>
                    </a:p>
                  </a:txBody>
                  <a:tcPr marL="68580" marR="68580" marT="0" marB="0" anchor="ctr">
                    <a:lnL>
                      <a:noFill/>
                    </a:lnL>
                    <a:lnR>
                      <a:noFill/>
                    </a:lnR>
                    <a:lnT>
                      <a:noFill/>
                    </a:lnT>
                    <a:lnB>
                      <a:noFill/>
                    </a:lnB>
                    <a:blipFill>
                      <a:blip r:embed="rId2"/>
                      <a:tile tx="0" ty="0" sx="100000" sy="100000" flip="none" algn="tl"/>
                    </a:blipFill>
                  </a:tcPr>
                </a:tc>
                <a:tc>
                  <a:txBody>
                    <a:bodyPr/>
                    <a:lstStyle/>
                    <a:p>
                      <a:pPr algn="just">
                        <a:spcAft>
                          <a:spcPts val="0"/>
                        </a:spcAft>
                      </a:pPr>
                      <a:r>
                        <a:rPr lang="tr-TR" sz="1100" b="1" u="sng">
                          <a:solidFill>
                            <a:srgbClr val="000099"/>
                          </a:solidFill>
                          <a:effectLst/>
                          <a:latin typeface="Calibri"/>
                        </a:rPr>
                        <a:t>En fazla eğim</a:t>
                      </a:r>
                      <a:endParaRPr lang="tr-TR" sz="1200">
                        <a:solidFill>
                          <a:srgbClr val="000099"/>
                        </a:solidFill>
                        <a:effectLst/>
                        <a:latin typeface="Times New Roman"/>
                      </a:endParaRPr>
                    </a:p>
                  </a:txBody>
                  <a:tcPr marL="68580" marR="68580" marT="0"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0"/>
                  </a:ext>
                </a:extLst>
              </a:tr>
              <a:tr h="252095">
                <a:tc>
                  <a:txBody>
                    <a:bodyPr/>
                    <a:lstStyle/>
                    <a:p>
                      <a:pPr algn="just">
                        <a:spcAft>
                          <a:spcPts val="0"/>
                        </a:spcAft>
                      </a:pPr>
                      <a:r>
                        <a:rPr lang="es-ES" sz="1100" dirty="0">
                          <a:solidFill>
                            <a:srgbClr val="000099"/>
                          </a:solidFill>
                          <a:effectLst/>
                          <a:latin typeface="Calibri"/>
                        </a:rPr>
                        <a:t>15 cm ve daha az</a:t>
                      </a:r>
                      <a:endParaRPr lang="es-ES" sz="1200" dirty="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tc>
                  <a:txBody>
                    <a:bodyPr/>
                    <a:lstStyle/>
                    <a:p>
                      <a:pPr algn="just">
                        <a:spcAft>
                          <a:spcPts val="0"/>
                        </a:spcAft>
                      </a:pPr>
                      <a:r>
                        <a:rPr lang="tr-TR" sz="1100" dirty="0">
                          <a:solidFill>
                            <a:srgbClr val="000099"/>
                          </a:solidFill>
                          <a:effectLst/>
                          <a:latin typeface="Calibri"/>
                        </a:rPr>
                        <a:t>1:12 (% 8)</a:t>
                      </a:r>
                      <a:endParaRPr lang="tr-TR" sz="1200" dirty="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1"/>
                  </a:ext>
                </a:extLst>
              </a:tr>
              <a:tr h="252095">
                <a:tc>
                  <a:txBody>
                    <a:bodyPr/>
                    <a:lstStyle/>
                    <a:p>
                      <a:pPr algn="just">
                        <a:spcAft>
                          <a:spcPts val="0"/>
                        </a:spcAft>
                      </a:pPr>
                      <a:r>
                        <a:rPr lang="tr-TR" sz="1100">
                          <a:solidFill>
                            <a:srgbClr val="000099"/>
                          </a:solidFill>
                          <a:effectLst/>
                          <a:latin typeface="Calibri"/>
                        </a:rPr>
                        <a:t>16-50 cm arası</a:t>
                      </a:r>
                      <a:endParaRPr lang="tr-TR" sz="120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tc>
                  <a:txBody>
                    <a:bodyPr/>
                    <a:lstStyle/>
                    <a:p>
                      <a:pPr algn="just">
                        <a:spcAft>
                          <a:spcPts val="0"/>
                        </a:spcAft>
                      </a:pPr>
                      <a:r>
                        <a:rPr lang="tr-TR" sz="1100" dirty="0">
                          <a:solidFill>
                            <a:srgbClr val="000099"/>
                          </a:solidFill>
                          <a:effectLst/>
                          <a:latin typeface="Calibri"/>
                        </a:rPr>
                        <a:t>1:14 (% 7)</a:t>
                      </a:r>
                      <a:endParaRPr lang="tr-TR" sz="1200" dirty="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2"/>
                  </a:ext>
                </a:extLst>
              </a:tr>
              <a:tr h="252095">
                <a:tc>
                  <a:txBody>
                    <a:bodyPr/>
                    <a:lstStyle/>
                    <a:p>
                      <a:pPr algn="just">
                        <a:spcAft>
                          <a:spcPts val="0"/>
                        </a:spcAft>
                      </a:pPr>
                      <a:r>
                        <a:rPr lang="tr-TR" sz="1100" dirty="0">
                          <a:solidFill>
                            <a:srgbClr val="000099"/>
                          </a:solidFill>
                          <a:effectLst/>
                          <a:latin typeface="Calibri"/>
                        </a:rPr>
                        <a:t>51-100 cm arası</a:t>
                      </a:r>
                      <a:endParaRPr lang="tr-TR" sz="1200" dirty="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tc>
                  <a:txBody>
                    <a:bodyPr/>
                    <a:lstStyle/>
                    <a:p>
                      <a:pPr algn="just">
                        <a:spcAft>
                          <a:spcPts val="0"/>
                        </a:spcAft>
                      </a:pPr>
                      <a:r>
                        <a:rPr lang="tr-TR" sz="1100" dirty="0">
                          <a:solidFill>
                            <a:srgbClr val="000099"/>
                          </a:solidFill>
                          <a:effectLst/>
                          <a:latin typeface="Calibri"/>
                        </a:rPr>
                        <a:t>1:16 (% 6)</a:t>
                      </a:r>
                      <a:endParaRPr lang="tr-TR" sz="1200" dirty="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3"/>
                  </a:ext>
                </a:extLst>
              </a:tr>
              <a:tr h="252095">
                <a:tc>
                  <a:txBody>
                    <a:bodyPr/>
                    <a:lstStyle/>
                    <a:p>
                      <a:pPr algn="just">
                        <a:spcAft>
                          <a:spcPts val="0"/>
                        </a:spcAft>
                      </a:pPr>
                      <a:r>
                        <a:rPr lang="tr-TR" sz="1100">
                          <a:solidFill>
                            <a:srgbClr val="000099"/>
                          </a:solidFill>
                          <a:effectLst/>
                          <a:latin typeface="Calibri"/>
                        </a:rPr>
                        <a:t>100 cm üzeri</a:t>
                      </a:r>
                      <a:endParaRPr lang="tr-TR" sz="120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tc>
                  <a:txBody>
                    <a:bodyPr/>
                    <a:lstStyle/>
                    <a:p>
                      <a:pPr algn="just">
                        <a:spcAft>
                          <a:spcPts val="0"/>
                        </a:spcAft>
                      </a:pPr>
                      <a:r>
                        <a:rPr lang="tr-TR" sz="1100" dirty="0">
                          <a:solidFill>
                            <a:srgbClr val="000099"/>
                          </a:solidFill>
                          <a:effectLst/>
                          <a:latin typeface="Calibri"/>
                        </a:rPr>
                        <a:t>1:20 (% 5)</a:t>
                      </a:r>
                      <a:endParaRPr lang="tr-TR" sz="1200" dirty="0">
                        <a:solidFill>
                          <a:srgbClr val="000099"/>
                        </a:solidFill>
                        <a:effectLst/>
                        <a:latin typeface="Times New Roman"/>
                      </a:endParaRPr>
                    </a:p>
                  </a:txBody>
                  <a:tcPr marL="68580" marR="68580" marT="0" marB="0">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004"/>
                  </a:ext>
                </a:extLst>
              </a:tr>
            </a:tbl>
          </a:graphicData>
        </a:graphic>
      </p:graphicFrame>
      <p:sp>
        <p:nvSpPr>
          <p:cNvPr id="2" name="Slayt Numarası Yer Tutucusu 1">
            <a:extLst>
              <a:ext uri="{FF2B5EF4-FFF2-40B4-BE49-F238E27FC236}">
                <a16:creationId xmlns:a16="http://schemas.microsoft.com/office/drawing/2014/main" id="{42C8D91A-FB47-41F1-ABF8-4CF57E3D92CF}"/>
              </a:ext>
            </a:extLst>
          </p:cNvPr>
          <p:cNvSpPr>
            <a:spLocks noGrp="1"/>
          </p:cNvSpPr>
          <p:nvPr>
            <p:ph type="sldNum" sz="quarter" idx="12"/>
          </p:nvPr>
        </p:nvSpPr>
        <p:spPr/>
        <p:txBody>
          <a:bodyPr/>
          <a:lstStyle/>
          <a:p>
            <a:fld id="{84C56707-5A04-4981-8DAB-CB376A682A44}" type="slidenum">
              <a:rPr lang="tr-TR" smtClean="0"/>
              <a:t>75</a:t>
            </a:fld>
            <a:endParaRPr lang="tr-TR"/>
          </a:p>
        </p:txBody>
      </p:sp>
      <p:sp>
        <p:nvSpPr>
          <p:cNvPr id="4" name="Alt Bilgi Yer Tutucusu 3">
            <a:extLst>
              <a:ext uri="{FF2B5EF4-FFF2-40B4-BE49-F238E27FC236}">
                <a16:creationId xmlns:a16="http://schemas.microsoft.com/office/drawing/2014/main" id="{E9F86095-21FC-4707-B54C-279FB1C99D43}"/>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698442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Merdivenler</a:t>
            </a:r>
            <a:endParaRPr lang="tr-TR" sz="1600" dirty="0"/>
          </a:p>
          <a:p>
            <a:pPr marL="0" indent="0">
              <a:buNone/>
            </a:pPr>
            <a:r>
              <a:rPr lang="tr-TR" sz="1600" b="1" dirty="0"/>
              <a:t>MADDE 31</a:t>
            </a:r>
          </a:p>
          <a:p>
            <a:pPr marL="0" indent="0">
              <a:buNone/>
            </a:pPr>
            <a:r>
              <a:rPr lang="tr-TR" sz="1600" dirty="0"/>
              <a:t>(1) Merdiven kolu ve sahanlıklar:</a:t>
            </a:r>
          </a:p>
          <a:p>
            <a:pPr marL="0" indent="0">
              <a:buNone/>
            </a:pPr>
            <a:r>
              <a:rPr lang="tr-TR" sz="1600" dirty="0"/>
              <a:t>a)  Ortak merdiven kolu ve sahanlık genişlikleri konut yapılarında Binaların Yangından Korunması Hakkında Yönetmelik hükümlerine göre hesap edilecek kaçış genişliğinden az olmamak üzere 1.20 metreden, diğer yapılarda 1.50 metreden, </a:t>
            </a:r>
          </a:p>
          <a:p>
            <a:pPr marL="0" indent="0">
              <a:buNone/>
            </a:pPr>
            <a:r>
              <a:rPr lang="tr-TR" sz="1600" dirty="0">
                <a:solidFill>
                  <a:srgbClr val="FF0000"/>
                </a:solidFill>
              </a:rPr>
              <a:t>konutlarda bağımsız bölüm içindeki merdivenler ise 1.00 metreden az olamaz. Çatıya ve bodrum katlarına ulaşan ortak merdivenler ile servis merdivenlerinde de bu ölçülere uyulur. Bu merdivenler ahşap olamaz.</a:t>
            </a:r>
          </a:p>
          <a:p>
            <a:pPr marL="0" indent="0">
              <a:buNone/>
            </a:pPr>
            <a:endParaRPr lang="tr-TR" sz="1600" dirty="0"/>
          </a:p>
          <a:p>
            <a:pPr marL="0" indent="0">
              <a:buNone/>
            </a:pPr>
            <a:r>
              <a:rPr lang="tr-TR" sz="1600" dirty="0">
                <a:solidFill>
                  <a:srgbClr val="FF0000"/>
                </a:solidFill>
              </a:rPr>
              <a:t>b)  Merdiven evlerinin bina cephesinden, çatıdan veya ışıklıktan doğrudan ışık alması ve merdivenlerin çatıya ve bodrumlara ulaştırılması zorunludur.</a:t>
            </a:r>
          </a:p>
          <a:p>
            <a:pPr marL="0" indent="0">
              <a:buNone/>
            </a:pPr>
            <a:endParaRPr lang="tr-TR" sz="1600" dirty="0"/>
          </a:p>
          <a:p>
            <a:pPr marL="0" indent="0">
              <a:buNone/>
            </a:pPr>
            <a:r>
              <a:rPr lang="tr-TR" sz="1600" dirty="0"/>
              <a:t>c)  Merdiven basamakları ve sahanlık ölçülerine dair TSE standartlarının bu maddede belirtilen ölçü ve miktarlardan küçük olması halinde bu madde hükümleri geçerlidir.</a:t>
            </a:r>
          </a:p>
          <a:p>
            <a:pPr marL="0" indent="0">
              <a:buNone/>
            </a:pPr>
            <a:endParaRPr lang="tr-TR" sz="1600" dirty="0"/>
          </a:p>
          <a:p>
            <a:pPr marL="0" indent="0">
              <a:buNone/>
            </a:pPr>
            <a:r>
              <a:rPr lang="tr-TR" sz="1600" dirty="0"/>
              <a:t>ç) Merdivenlerin her iki tarafında da engellilerle ilgili TSE erişilebilirlik standartlarına uygun korkuluk ve küpeşte yapılması, ayrıca sahanlık ve merdiven döşemelerinde ve kaplamalarında da standartlara uyulması zorunludur.</a:t>
            </a:r>
          </a:p>
          <a:p>
            <a:pPr marL="0" indent="0">
              <a:buNone/>
            </a:pPr>
            <a:endParaRPr lang="tr-TR" sz="1600" dirty="0"/>
          </a:p>
          <a:p>
            <a:pPr marL="0" indent="0">
              <a:buNone/>
            </a:pPr>
            <a:r>
              <a:rPr lang="tr-TR" sz="1600" dirty="0"/>
              <a:t>(2)  Merdiven basamaklarının ölçüleri ve özellikleri:</a:t>
            </a:r>
          </a:p>
          <a:p>
            <a:pPr marL="0" indent="0">
              <a:buNone/>
            </a:pPr>
            <a:r>
              <a:rPr lang="tr-TR" sz="1400" i="1" dirty="0"/>
              <a:t>a)  Asansörü olmayan binalarda basamak yüksekliği 0.16 metreden, asansörlü binalarda 0.18 metreden fazla olamaz.</a:t>
            </a:r>
          </a:p>
          <a:p>
            <a:pPr marL="0" indent="0">
              <a:buNone/>
            </a:pPr>
            <a:r>
              <a:rPr lang="tr-TR" sz="1400" i="1" dirty="0"/>
              <a:t>b)  Basamak genişliği 2a+b= 60 ila 64 formülüne göre hesaplanır. Formüldeki a: yükseklik, b: genişliktir. </a:t>
            </a:r>
            <a:r>
              <a:rPr lang="tr-TR" sz="1400" i="1" dirty="0">
                <a:solidFill>
                  <a:srgbClr val="FF0000"/>
                </a:solidFill>
              </a:rPr>
              <a:t>Ancak bu genişlik 0.27 metreden az olamaz.</a:t>
            </a:r>
          </a:p>
        </p:txBody>
      </p:sp>
      <p:sp>
        <p:nvSpPr>
          <p:cNvPr id="2" name="Slayt Numarası Yer Tutucusu 1">
            <a:extLst>
              <a:ext uri="{FF2B5EF4-FFF2-40B4-BE49-F238E27FC236}">
                <a16:creationId xmlns:a16="http://schemas.microsoft.com/office/drawing/2014/main" id="{2DDF2FA5-7322-4586-9CB9-654EC283F43E}"/>
              </a:ext>
            </a:extLst>
          </p:cNvPr>
          <p:cNvSpPr>
            <a:spLocks noGrp="1"/>
          </p:cNvSpPr>
          <p:nvPr>
            <p:ph type="sldNum" sz="quarter" idx="12"/>
          </p:nvPr>
        </p:nvSpPr>
        <p:spPr/>
        <p:txBody>
          <a:bodyPr/>
          <a:lstStyle/>
          <a:p>
            <a:fld id="{84C56707-5A04-4981-8DAB-CB376A682A44}" type="slidenum">
              <a:rPr lang="tr-TR" smtClean="0"/>
              <a:t>76</a:t>
            </a:fld>
            <a:endParaRPr lang="tr-TR"/>
          </a:p>
        </p:txBody>
      </p:sp>
      <p:sp>
        <p:nvSpPr>
          <p:cNvPr id="4" name="Alt Bilgi Yer Tutucusu 3">
            <a:extLst>
              <a:ext uri="{FF2B5EF4-FFF2-40B4-BE49-F238E27FC236}">
                <a16:creationId xmlns:a16="http://schemas.microsoft.com/office/drawing/2014/main" id="{C5A7D909-198B-4999-91B9-A068E26B1FC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3433581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c) </a:t>
            </a:r>
            <a:r>
              <a:rPr lang="tr-TR" sz="1600" dirty="0" err="1"/>
              <a:t>Balansmanlı</a:t>
            </a:r>
            <a:r>
              <a:rPr lang="tr-TR" sz="1600" dirty="0"/>
              <a:t> (dengelenmiş) merdivenlerde basamak genişliği en dar kenarda 0.10 metre, basamak ortasında 0.27 metreden az olamaz.</a:t>
            </a:r>
          </a:p>
          <a:p>
            <a:pPr marL="0" indent="0">
              <a:buNone/>
            </a:pPr>
            <a:endParaRPr lang="tr-TR" sz="1600" dirty="0"/>
          </a:p>
          <a:p>
            <a:pPr marL="0" indent="0">
              <a:buNone/>
            </a:pPr>
            <a:r>
              <a:rPr lang="tr-TR" sz="1600" dirty="0"/>
              <a:t>ç) Basamak uçları çıkıntısız (</a:t>
            </a:r>
            <a:r>
              <a:rPr lang="tr-TR" sz="1600" dirty="0" err="1"/>
              <a:t>damlalıksız</a:t>
            </a:r>
            <a:r>
              <a:rPr lang="tr-TR" sz="1600" dirty="0"/>
              <a:t>) olmak zorundadır.</a:t>
            </a:r>
          </a:p>
          <a:p>
            <a:pPr marL="0" indent="0">
              <a:buNone/>
            </a:pPr>
            <a:endParaRPr lang="tr-TR" sz="1600" dirty="0"/>
          </a:p>
          <a:p>
            <a:pPr marL="0" indent="0">
              <a:buNone/>
            </a:pPr>
            <a:r>
              <a:rPr lang="tr-TR" sz="1600" dirty="0"/>
              <a:t>(3) Binalarda son kattaki bağımsız bölümlerle irtibatlı çatı arası piyeslerine çıkan iç merdivenlerde birinci ve ikinci fıkralardaki  şartlar aranmaz.</a:t>
            </a:r>
          </a:p>
          <a:p>
            <a:pPr marL="0" indent="0">
              <a:buNone/>
            </a:pPr>
            <a:endParaRPr lang="tr-TR" sz="1600" dirty="0"/>
          </a:p>
          <a:p>
            <a:pPr marL="0" indent="0">
              <a:buNone/>
            </a:pPr>
            <a:r>
              <a:rPr lang="tr-TR" sz="1600" dirty="0"/>
              <a:t>(4) Bu Yönetmeliğin yürürlüğe girmesinden önce yürürlükte olan mevzuata uygun olarak yapılmış yapılara bu Yönetmelik hükümlerine göre kat ilavesi yapılması halinde mevcut merdiven ölçüleri ilave katlar için de aynen uygulanabilir.</a:t>
            </a:r>
          </a:p>
          <a:p>
            <a:pPr marL="0" indent="0">
              <a:buNone/>
            </a:pPr>
            <a:endParaRPr lang="tr-TR" sz="1600" dirty="0"/>
          </a:p>
          <a:p>
            <a:pPr marL="0" indent="0">
              <a:buNone/>
            </a:pPr>
            <a:r>
              <a:rPr lang="tr-TR" sz="1600" dirty="0">
                <a:solidFill>
                  <a:srgbClr val="FF0000"/>
                </a:solidFill>
              </a:rPr>
              <a:t>(5) Karma kullanımlı binalarda her kullanım için ayrı merdiven evi düzenlenmesi zorunludur. Bu kullanımların birbirine dönüştürülmesi durumunda yeni oluşan kullanım için bağımsız genel merdiven oluşturulmadan tadilata izin verilmez.</a:t>
            </a:r>
          </a:p>
          <a:p>
            <a:pPr marL="0" indent="0">
              <a:buNone/>
            </a:pPr>
            <a:endParaRPr lang="tr-TR" sz="1600" dirty="0">
              <a:solidFill>
                <a:srgbClr val="000099"/>
              </a:solidFill>
            </a:endParaRPr>
          </a:p>
          <a:p>
            <a:pPr marL="0" indent="0">
              <a:buNone/>
            </a:pPr>
            <a:r>
              <a:rPr lang="tr-TR" sz="1600" dirty="0">
                <a:solidFill>
                  <a:srgbClr val="FF0000"/>
                </a:solidFill>
              </a:rPr>
              <a:t>(6) Yüksekliği 1.80 metreden az olan merdiven altları kapatılır.</a:t>
            </a:r>
          </a:p>
          <a:p>
            <a:pPr marL="0" indent="0">
              <a:buNone/>
            </a:pPr>
            <a:endParaRPr lang="tr-TR" sz="1600" dirty="0">
              <a:solidFill>
                <a:srgbClr val="FF0000"/>
              </a:solidFill>
            </a:endParaRPr>
          </a:p>
          <a:p>
            <a:pPr marL="0" indent="0">
              <a:buNone/>
            </a:pPr>
            <a:endParaRPr lang="tr-TR" sz="1600" dirty="0">
              <a:solidFill>
                <a:srgbClr val="000099"/>
              </a:solidFill>
            </a:endParaRPr>
          </a:p>
          <a:p>
            <a:pPr marL="0" indent="0">
              <a:buNone/>
            </a:pPr>
            <a:r>
              <a:rPr lang="tr-TR" sz="1600" b="1" dirty="0"/>
              <a:t> </a:t>
            </a:r>
            <a:endParaRPr lang="tr-TR" sz="1600" dirty="0"/>
          </a:p>
        </p:txBody>
      </p:sp>
      <p:sp>
        <p:nvSpPr>
          <p:cNvPr id="2" name="Slayt Numarası Yer Tutucusu 1">
            <a:extLst>
              <a:ext uri="{FF2B5EF4-FFF2-40B4-BE49-F238E27FC236}">
                <a16:creationId xmlns:a16="http://schemas.microsoft.com/office/drawing/2014/main" id="{1FD90D6A-2F44-4A40-8158-E7EA2DA8794F}"/>
              </a:ext>
            </a:extLst>
          </p:cNvPr>
          <p:cNvSpPr>
            <a:spLocks noGrp="1"/>
          </p:cNvSpPr>
          <p:nvPr>
            <p:ph type="sldNum" sz="quarter" idx="12"/>
          </p:nvPr>
        </p:nvSpPr>
        <p:spPr/>
        <p:txBody>
          <a:bodyPr/>
          <a:lstStyle/>
          <a:p>
            <a:fld id="{84C56707-5A04-4981-8DAB-CB376A682A44}" type="slidenum">
              <a:rPr lang="tr-TR" smtClean="0"/>
              <a:t>77</a:t>
            </a:fld>
            <a:endParaRPr lang="tr-TR"/>
          </a:p>
        </p:txBody>
      </p:sp>
      <p:sp>
        <p:nvSpPr>
          <p:cNvPr id="4" name="Alt Bilgi Yer Tutucusu 3">
            <a:extLst>
              <a:ext uri="{FF2B5EF4-FFF2-40B4-BE49-F238E27FC236}">
                <a16:creationId xmlns:a16="http://schemas.microsoft.com/office/drawing/2014/main" id="{4A94A693-C28B-41F2-B0D1-142D842B1694}"/>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700484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Işıklıklar ve hava bacaları</a:t>
            </a:r>
            <a:endParaRPr lang="tr-TR" sz="1600" dirty="0"/>
          </a:p>
          <a:p>
            <a:pPr marL="0" indent="0">
              <a:buNone/>
            </a:pPr>
            <a:r>
              <a:rPr lang="tr-TR" sz="1600" b="1" dirty="0"/>
              <a:t>MADDE 32</a:t>
            </a:r>
          </a:p>
          <a:p>
            <a:pPr marL="0" indent="0">
              <a:buNone/>
            </a:pPr>
            <a:r>
              <a:rPr lang="tr-TR" sz="1600" dirty="0"/>
              <a:t>(1) Her müstakil ev veya dairede, en az 1 oturma odası ile yatak odalarının doğrudan doğruya hariçten ışık ve hava almaları gereklidir. Bu şekilde ışık ve hava almalarına lüzum olmayan diğer odalarla mutfakların ışıklıktan, yıkanma yeri ve tuvaletlerin ışıklık veya hava bacasından faydalanmaları da mümkündür. </a:t>
            </a:r>
            <a:r>
              <a:rPr lang="tr-TR" sz="1600" dirty="0">
                <a:solidFill>
                  <a:srgbClr val="FF0000"/>
                </a:solidFill>
              </a:rPr>
              <a:t>Ancak tuvalet ve yıkanma yerleri ile odalar aynı ışıklığa açılamaz.</a:t>
            </a:r>
          </a:p>
          <a:p>
            <a:pPr marL="0" indent="0">
              <a:buNone/>
            </a:pPr>
            <a:endParaRPr lang="tr-TR" sz="1600" dirty="0"/>
          </a:p>
          <a:p>
            <a:pPr marL="0" indent="0">
              <a:buNone/>
            </a:pPr>
            <a:r>
              <a:rPr lang="tr-TR" sz="1600" dirty="0">
                <a:solidFill>
                  <a:srgbClr val="FF0000"/>
                </a:solidFill>
              </a:rPr>
              <a:t>(2)  Işıklıkların;</a:t>
            </a:r>
          </a:p>
          <a:p>
            <a:pPr marL="0" indent="0">
              <a:buNone/>
            </a:pPr>
            <a:r>
              <a:rPr lang="tr-TR" sz="1600" dirty="0">
                <a:solidFill>
                  <a:srgbClr val="FF0000"/>
                </a:solidFill>
              </a:rPr>
              <a:t>a)  1 ila 6 katlı binalarda dar kenarı 1.50 metreden ve alanı 4.50 m2’den,</a:t>
            </a:r>
          </a:p>
          <a:p>
            <a:pPr marL="0" indent="0">
              <a:buNone/>
            </a:pPr>
            <a:r>
              <a:rPr lang="tr-TR" sz="1600" dirty="0">
                <a:solidFill>
                  <a:srgbClr val="FF0000"/>
                </a:solidFill>
              </a:rPr>
              <a:t>b)  7 ve daha fazla katlı binalarda dar kenarı 2.00 metreden ve alanı 9.00 m2’den,</a:t>
            </a:r>
          </a:p>
          <a:p>
            <a:pPr marL="0" indent="0">
              <a:buNone/>
            </a:pPr>
            <a:r>
              <a:rPr lang="tr-TR" sz="1600" dirty="0">
                <a:solidFill>
                  <a:srgbClr val="FF0000"/>
                </a:solidFill>
              </a:rPr>
              <a:t>az olamaz.</a:t>
            </a:r>
          </a:p>
          <a:p>
            <a:pPr marL="0" indent="0">
              <a:buNone/>
            </a:pPr>
            <a:endParaRPr lang="tr-TR" sz="1600" dirty="0"/>
          </a:p>
          <a:p>
            <a:pPr marL="0" indent="0">
              <a:buNone/>
            </a:pPr>
            <a:r>
              <a:rPr lang="tr-TR" sz="1600" dirty="0"/>
              <a:t>(3) Her türlü binada hava bacalarının asgari ölçüsü 0.60x0.60 m</a:t>
            </a:r>
            <a:r>
              <a:rPr lang="tr-TR" sz="1600" baseline="30000" dirty="0"/>
              <a:t>2</a:t>
            </a:r>
            <a:r>
              <a:rPr lang="tr-TR" sz="1600" dirty="0"/>
              <a:t>’dir. Bu alan herhangi bir yapı elemanı (baca, kiriş ve benzeri) ile daraltılamaz.</a:t>
            </a:r>
          </a:p>
          <a:p>
            <a:pPr marL="0" indent="0">
              <a:buNone/>
            </a:pPr>
            <a:endParaRPr lang="tr-TR" sz="1600" dirty="0"/>
          </a:p>
          <a:p>
            <a:pPr marL="0" indent="0">
              <a:buNone/>
            </a:pPr>
            <a:r>
              <a:rPr lang="tr-TR" sz="1600" dirty="0"/>
              <a:t>(4) Hava bacaları, şönt baca tipi olarak düzenlenemez.</a:t>
            </a:r>
          </a:p>
          <a:p>
            <a:pPr marL="0" indent="0">
              <a:buNone/>
            </a:pPr>
            <a:endParaRPr lang="tr-TR" sz="1600" dirty="0"/>
          </a:p>
          <a:p>
            <a:pPr marL="0" indent="0">
              <a:buNone/>
            </a:pPr>
            <a:r>
              <a:rPr lang="tr-TR" sz="1600" dirty="0"/>
              <a:t>(5)  Asgari ölçüdeki bir ışıklık veya hava bacasından her katta en çok dört piyes faydalanabilir. Bu piyeslerin sayısının artması halinde, dörtten fazla her piyes için ışıklık veya hava bacası ölçüsü aynı oranda arttırılır. Ancak, birinci fıkrada belirtilen şekilde ışık ve hava alması gerekmeyen veya lüzumlu ışık ve havayı bu Yönetmelikte tarif edilen şekilde alması mümkün olan piyeslerden, herhangi bir ışıklık veya hava bacasına pencere açılması, bu ışıklık veya hava bacası ölçülerinin arttırılmasını gerektirmez.</a:t>
            </a:r>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0D218506-6B94-42D0-BD2B-C5D3EDE88941}"/>
              </a:ext>
            </a:extLst>
          </p:cNvPr>
          <p:cNvSpPr>
            <a:spLocks noGrp="1"/>
          </p:cNvSpPr>
          <p:nvPr>
            <p:ph type="sldNum" sz="quarter" idx="12"/>
          </p:nvPr>
        </p:nvSpPr>
        <p:spPr/>
        <p:txBody>
          <a:bodyPr/>
          <a:lstStyle/>
          <a:p>
            <a:fld id="{84C56707-5A04-4981-8DAB-CB376A682A44}" type="slidenum">
              <a:rPr lang="tr-TR" smtClean="0"/>
              <a:t>78</a:t>
            </a:fld>
            <a:endParaRPr lang="tr-TR"/>
          </a:p>
        </p:txBody>
      </p:sp>
      <p:sp>
        <p:nvSpPr>
          <p:cNvPr id="4" name="Alt Bilgi Yer Tutucusu 3">
            <a:extLst>
              <a:ext uri="{FF2B5EF4-FFF2-40B4-BE49-F238E27FC236}">
                <a16:creationId xmlns:a16="http://schemas.microsoft.com/office/drawing/2014/main" id="{7FA02347-4D54-48B0-A880-2AB2F6A144B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318589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(6)  Her binanın lüzumlu ışıklık veya hava bacası, kendi parseli üzerinde bulunur. Komşu bina ve parselin ışıklık veya hava bacasından faydalanmak suretiyle, bu elemanlarının yapılmasına ve ölçülerinin azaltılmasına izin verilmez.</a:t>
            </a:r>
          </a:p>
          <a:p>
            <a:pPr marL="0" indent="0">
              <a:buNone/>
            </a:pPr>
            <a:endParaRPr lang="tr-TR" sz="1600" dirty="0"/>
          </a:p>
          <a:p>
            <a:pPr marL="0" indent="0">
              <a:buNone/>
            </a:pPr>
            <a:r>
              <a:rPr lang="tr-TR" sz="1600" dirty="0"/>
              <a:t>(7)  Işıklık ve hava bacaları, bunlara ihtiyacı olan kattan itibaren başlatılabilir. Hava bacalarının ve ışıklıkların bitişik komşu parsele bakan kısımlarının duvar ile kapatılması mecburidir.</a:t>
            </a:r>
          </a:p>
          <a:p>
            <a:pPr marL="0" indent="0">
              <a:buNone/>
            </a:pPr>
            <a:endParaRPr lang="tr-TR" sz="1600" dirty="0"/>
          </a:p>
          <a:p>
            <a:pPr marL="0" indent="0">
              <a:buNone/>
            </a:pPr>
            <a:r>
              <a:rPr lang="tr-TR" sz="1600" dirty="0"/>
              <a:t>(8) Binaların bitişik olması gereken komşu tarafından boydan boya ışıklık yapılması halinde, civarın inşaat nizamına aykırı bir görünüm meydana getirmemek üzere, sokak cephesinde bina yüksekliğince kapatılması mecburidir.</a:t>
            </a:r>
          </a:p>
          <a:p>
            <a:pPr marL="0" indent="0">
              <a:buNone/>
            </a:pPr>
            <a:endParaRPr lang="tr-TR" sz="1600" dirty="0"/>
          </a:p>
          <a:p>
            <a:pPr marL="0" indent="0">
              <a:buNone/>
            </a:pPr>
            <a:r>
              <a:rPr lang="tr-TR" sz="1600" dirty="0"/>
              <a:t>(9)  Binalarda banyo, tuvalet ve benzeri kullanım alanlarının havalandırma bacası ile veya mekanik havalandırma ile havalandırılması zorunludur.</a:t>
            </a:r>
          </a:p>
          <a:p>
            <a:pPr marL="0" indent="0">
              <a:buNone/>
            </a:pPr>
            <a:endParaRPr lang="tr-TR" sz="1600" dirty="0"/>
          </a:p>
          <a:p>
            <a:pPr marL="0" indent="0">
              <a:buNone/>
            </a:pPr>
            <a:r>
              <a:rPr lang="tr-TR" sz="1600" dirty="0"/>
              <a:t>(10)   Havalandırma bacalarından elektrik ve doğalgaz tesisatı geçirilemez.</a:t>
            </a:r>
          </a:p>
        </p:txBody>
      </p:sp>
      <p:sp>
        <p:nvSpPr>
          <p:cNvPr id="2" name="Slayt Numarası Yer Tutucusu 1">
            <a:extLst>
              <a:ext uri="{FF2B5EF4-FFF2-40B4-BE49-F238E27FC236}">
                <a16:creationId xmlns:a16="http://schemas.microsoft.com/office/drawing/2014/main" id="{F6717527-8154-458F-BF6D-65E469940325}"/>
              </a:ext>
            </a:extLst>
          </p:cNvPr>
          <p:cNvSpPr>
            <a:spLocks noGrp="1"/>
          </p:cNvSpPr>
          <p:nvPr>
            <p:ph type="sldNum" sz="quarter" idx="12"/>
          </p:nvPr>
        </p:nvSpPr>
        <p:spPr/>
        <p:txBody>
          <a:bodyPr/>
          <a:lstStyle/>
          <a:p>
            <a:fld id="{84C56707-5A04-4981-8DAB-CB376A682A44}" type="slidenum">
              <a:rPr lang="tr-TR" smtClean="0"/>
              <a:t>79</a:t>
            </a:fld>
            <a:endParaRPr lang="tr-TR"/>
          </a:p>
        </p:txBody>
      </p:sp>
      <p:sp>
        <p:nvSpPr>
          <p:cNvPr id="4" name="Alt Bilgi Yer Tutucusu 3">
            <a:extLst>
              <a:ext uri="{FF2B5EF4-FFF2-40B4-BE49-F238E27FC236}">
                <a16:creationId xmlns:a16="http://schemas.microsoft.com/office/drawing/2014/main" id="{8D86CABB-147B-4838-BFD6-5E5E2B47514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50536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solidFill>
                <a:srgbClr val="000099"/>
              </a:solidFill>
            </a:endParaRPr>
          </a:p>
          <a:p>
            <a:pPr marL="0" indent="0">
              <a:buNone/>
            </a:pPr>
            <a:r>
              <a:rPr lang="tr-TR" sz="1600" b="1" dirty="0">
                <a:solidFill>
                  <a:srgbClr val="000099"/>
                </a:solidFill>
              </a:rPr>
              <a:t>1)   Bağımsız bölüm brüt alanı: </a:t>
            </a:r>
            <a:r>
              <a:rPr lang="tr-TR" sz="1600" dirty="0">
                <a:solidFill>
                  <a:srgbClr val="000099"/>
                </a:solidFill>
              </a:rPr>
              <a:t>Şaftlar, ışıklıklar, hava bacaları, galeri boşlukları hariç, bağımsız bölümün dış konturlarının çevrelediği alanı (Dış cephe haricindeki bölümlerdeki dış kontur, duvar orta aksı olarak belirlenir. Bağımsız bölümün eklentileri ayrıca belirtilmek zorundadır. Bağımsız bölümün içten bağlantılı olarak çatı araları dâhil birden fazla katta yer alan mekânlardan oluşması halinde bu katlardaki bağımsız bölüme ait alanlar birlikte değerlendirilerek bağımsız bölüm brüt alanı bulunur.)</a:t>
            </a:r>
          </a:p>
          <a:p>
            <a:pPr marL="0" indent="0">
              <a:buNone/>
            </a:pPr>
            <a:endParaRPr lang="tr-TR" sz="1600" b="1" dirty="0">
              <a:solidFill>
                <a:srgbClr val="000099"/>
              </a:solidFill>
            </a:endParaRPr>
          </a:p>
          <a:p>
            <a:pPr marL="0" indent="0">
              <a:buNone/>
            </a:pPr>
            <a:r>
              <a:rPr lang="tr-TR" sz="1600" b="1" dirty="0">
                <a:solidFill>
                  <a:srgbClr val="000099"/>
                </a:solidFill>
              </a:rPr>
              <a:t>2)    Bağımsız bölüm genel brüt alanı: </a:t>
            </a:r>
            <a:r>
              <a:rPr lang="tr-TR" sz="1600" dirty="0">
                <a:solidFill>
                  <a:srgbClr val="000099"/>
                </a:solidFill>
              </a:rPr>
              <a:t>Bağımsız bölüm toplam brüt alanına bağımsız bölüme ortak alanlardan düşen payların da eklenmesi suretiyle hesaplanan genel brüt alanı,</a:t>
            </a:r>
          </a:p>
          <a:p>
            <a:pPr marL="0" indent="0">
              <a:buNone/>
            </a:pPr>
            <a:endParaRPr lang="tr-TR" sz="1600" b="1" dirty="0">
              <a:solidFill>
                <a:srgbClr val="000099"/>
              </a:solidFill>
            </a:endParaRPr>
          </a:p>
          <a:p>
            <a:pPr marL="0" indent="0">
              <a:buNone/>
            </a:pPr>
            <a:r>
              <a:rPr lang="tr-TR" sz="1600" b="1" dirty="0">
                <a:solidFill>
                  <a:srgbClr val="800000"/>
                </a:solidFill>
              </a:rPr>
              <a:t>3)  </a:t>
            </a:r>
            <a:r>
              <a:rPr lang="tr-TR" sz="1600" b="1" dirty="0">
                <a:solidFill>
                  <a:srgbClr val="000099"/>
                </a:solidFill>
              </a:rPr>
              <a:t>  </a:t>
            </a:r>
            <a:r>
              <a:rPr lang="tr-TR" sz="1600" b="1" dirty="0">
                <a:solidFill>
                  <a:srgbClr val="800000"/>
                </a:solidFill>
              </a:rPr>
              <a:t>Bağımsız bölüm net alanı: </a:t>
            </a:r>
            <a:r>
              <a:rPr lang="tr-TR" sz="1600" dirty="0">
                <a:solidFill>
                  <a:srgbClr val="800000"/>
                </a:solidFill>
              </a:rPr>
              <a:t>İçerden bağlantılı piyesleri ile birlikte bağımsız bölümün içerisindeki boşluklar hariç, duvarlar arasında kalan temiz alanı (Bu alana; </a:t>
            </a:r>
          </a:p>
          <a:p>
            <a:pPr>
              <a:buFont typeface="Wingdings" pitchFamily="2" charset="2"/>
              <a:buChar char="v"/>
            </a:pPr>
            <a:r>
              <a:rPr lang="tr-TR" sz="1500" dirty="0">
                <a:solidFill>
                  <a:srgbClr val="800000"/>
                </a:solidFill>
              </a:rPr>
              <a:t>kapı ve pencere eşikleri, </a:t>
            </a:r>
          </a:p>
          <a:p>
            <a:pPr>
              <a:buFont typeface="Wingdings" pitchFamily="2" charset="2"/>
              <a:buChar char="v"/>
            </a:pPr>
            <a:r>
              <a:rPr lang="tr-TR" sz="1500" dirty="0">
                <a:solidFill>
                  <a:srgbClr val="800000"/>
                </a:solidFill>
              </a:rPr>
              <a:t>2.5 santimetreyi geçmemek koşuluyla sıva payları, </a:t>
            </a:r>
          </a:p>
          <a:p>
            <a:pPr>
              <a:buFont typeface="Wingdings" pitchFamily="2" charset="2"/>
              <a:buChar char="v"/>
            </a:pPr>
            <a:r>
              <a:rPr lang="tr-TR" sz="1500" dirty="0">
                <a:solidFill>
                  <a:srgbClr val="800000"/>
                </a:solidFill>
              </a:rPr>
              <a:t>kolonlar, </a:t>
            </a:r>
          </a:p>
          <a:p>
            <a:pPr>
              <a:buFont typeface="Wingdings" pitchFamily="2" charset="2"/>
              <a:buChar char="v"/>
            </a:pPr>
            <a:r>
              <a:rPr lang="tr-TR" sz="1500" dirty="0">
                <a:solidFill>
                  <a:srgbClr val="800000"/>
                </a:solidFill>
              </a:rPr>
              <a:t>duman, çöp, atık, tesisat ve hava bacaları ile ışıklıklar, </a:t>
            </a:r>
          </a:p>
          <a:p>
            <a:pPr>
              <a:buFont typeface="Wingdings" pitchFamily="2" charset="2"/>
              <a:buChar char="v"/>
            </a:pPr>
            <a:r>
              <a:rPr lang="tr-TR" sz="1500" dirty="0">
                <a:solidFill>
                  <a:srgbClr val="800000"/>
                </a:solidFill>
              </a:rPr>
              <a:t>bağımsız bölüm içindeki asansör ve galeri boşlukları, </a:t>
            </a:r>
          </a:p>
          <a:p>
            <a:pPr>
              <a:buFont typeface="Wingdings" pitchFamily="2" charset="2"/>
              <a:buChar char="v"/>
            </a:pPr>
            <a:r>
              <a:rPr lang="tr-TR" sz="1500" dirty="0">
                <a:solidFill>
                  <a:srgbClr val="800000"/>
                </a:solidFill>
              </a:rPr>
              <a:t>tesisat odası, </a:t>
            </a:r>
          </a:p>
          <a:p>
            <a:pPr>
              <a:buFont typeface="Wingdings" pitchFamily="2" charset="2"/>
              <a:buChar char="v"/>
            </a:pPr>
            <a:r>
              <a:rPr lang="tr-TR" sz="1500" dirty="0">
                <a:solidFill>
                  <a:srgbClr val="800000"/>
                </a:solidFill>
              </a:rPr>
              <a:t>merdivenlerin altlarında 1.80 metre yüksekliğinden az olan yerler, </a:t>
            </a:r>
          </a:p>
          <a:p>
            <a:pPr>
              <a:buFont typeface="Wingdings" pitchFamily="2" charset="2"/>
              <a:buChar char="v"/>
            </a:pPr>
            <a:r>
              <a:rPr lang="tr-TR" sz="1500" dirty="0">
                <a:solidFill>
                  <a:srgbClr val="800000"/>
                </a:solidFill>
              </a:rPr>
              <a:t>tek bağımsız bölümlü müstakil binalarda bağımsız bölüm içindeki otopark, sığınak, odunluk, kömürlük, hidrofor ve arıtma tesisi alanı, su ve yakıt deposu ve kazan dairesi dâhil edilmez. </a:t>
            </a:r>
          </a:p>
          <a:p>
            <a:pPr marL="0" indent="0">
              <a:buNone/>
            </a:pPr>
            <a:endParaRPr lang="tr-TR" sz="1500" dirty="0">
              <a:solidFill>
                <a:srgbClr val="800000"/>
              </a:solidFill>
            </a:endParaRPr>
          </a:p>
          <a:p>
            <a:pPr marL="0" indent="0">
              <a:buNone/>
            </a:pPr>
            <a:r>
              <a:rPr lang="tr-TR" sz="1500" dirty="0">
                <a:solidFill>
                  <a:srgbClr val="800000"/>
                </a:solidFill>
              </a:rPr>
              <a:t>Açık çıkmalar, balkonlar, zemin, çatı ve kat terasları, kat ve çatı bahçeleri gibi en az bir cephesi açık olan mekânlar ile aynı katta veya farklı katta olup bağımsız bölümün eklentisi olan mekânlar ile ortak alanlar bağımsız bölüm net alanı içinde değerlendirilmez. </a:t>
            </a:r>
          </a:p>
          <a:p>
            <a:pPr marL="0" indent="0">
              <a:buNone/>
            </a:pPr>
            <a:endParaRPr lang="tr-TR" sz="1500" dirty="0">
              <a:solidFill>
                <a:srgbClr val="800000"/>
              </a:solidFill>
            </a:endParaRPr>
          </a:p>
          <a:p>
            <a:pPr marL="0" indent="0">
              <a:buNone/>
            </a:pPr>
            <a:r>
              <a:rPr lang="tr-TR" sz="1500" dirty="0">
                <a:solidFill>
                  <a:srgbClr val="800000"/>
                </a:solidFill>
              </a:rPr>
              <a:t>Bağımsız bölümün içten bağlantılı olarak çatı araları dâhil birden fazla katta yer alan mekânlardan oluşması halinde bu katlardaki bağımsız bölüme ait alanlar birlikte değerlendirilerek bağımsız bölüm net alanı bulunur.)</a:t>
            </a:r>
          </a:p>
          <a:p>
            <a:pPr marL="0" indent="0">
              <a:buNone/>
            </a:pPr>
            <a:endParaRPr lang="tr-TR" sz="1500" dirty="0">
              <a:solidFill>
                <a:srgbClr val="000099"/>
              </a:solidFill>
            </a:endParaRPr>
          </a:p>
        </p:txBody>
      </p:sp>
      <p:sp>
        <p:nvSpPr>
          <p:cNvPr id="2" name="Slayt Numarası Yer Tutucusu 1">
            <a:extLst>
              <a:ext uri="{FF2B5EF4-FFF2-40B4-BE49-F238E27FC236}">
                <a16:creationId xmlns:a16="http://schemas.microsoft.com/office/drawing/2014/main" id="{E1C99F07-A296-41B0-8761-C419BFCA74EF}"/>
              </a:ext>
            </a:extLst>
          </p:cNvPr>
          <p:cNvSpPr>
            <a:spLocks noGrp="1"/>
          </p:cNvSpPr>
          <p:nvPr>
            <p:ph type="sldNum" sz="quarter" idx="12"/>
          </p:nvPr>
        </p:nvSpPr>
        <p:spPr/>
        <p:txBody>
          <a:bodyPr/>
          <a:lstStyle/>
          <a:p>
            <a:fld id="{84C56707-5A04-4981-8DAB-CB376A682A44}" type="slidenum">
              <a:rPr lang="tr-TR" smtClean="0"/>
              <a:t>8</a:t>
            </a:fld>
            <a:endParaRPr lang="tr-TR"/>
          </a:p>
        </p:txBody>
      </p:sp>
    </p:spTree>
    <p:extLst>
      <p:ext uri="{BB962C8B-B14F-4D97-AF65-F5344CB8AC3E}">
        <p14:creationId xmlns:p14="http://schemas.microsoft.com/office/powerpoint/2010/main" val="42930627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a:solidFill>
            <a:schemeClr val="tx2">
              <a:lumMod val="20000"/>
              <a:lumOff val="80000"/>
            </a:schemeClr>
          </a:solidFill>
        </p:spPr>
        <p:txBody>
          <a:bodyPr>
            <a:normAutofit/>
          </a:bodyPr>
          <a:lstStyle/>
          <a:p>
            <a:pPr marL="0" indent="0">
              <a:buNone/>
            </a:pPr>
            <a:endParaRPr lang="tr-TR" sz="1600" b="1" dirty="0"/>
          </a:p>
          <a:p>
            <a:pPr marL="0" indent="0">
              <a:buNone/>
            </a:pPr>
            <a:r>
              <a:rPr lang="tr-TR" sz="1600" b="1" dirty="0"/>
              <a:t>Bacalar </a:t>
            </a:r>
          </a:p>
          <a:p>
            <a:pPr marL="0" indent="0">
              <a:buNone/>
            </a:pPr>
            <a:r>
              <a:rPr lang="tr-TR" sz="1600" b="1" dirty="0"/>
              <a:t>MADDE 33</a:t>
            </a:r>
          </a:p>
          <a:p>
            <a:pPr marL="0" indent="0">
              <a:buNone/>
            </a:pPr>
            <a:r>
              <a:rPr lang="tr-TR" sz="1600" dirty="0"/>
              <a:t>(1) Kaloriferli binaların konut olarak kullanılan bağımsız bölümlerinin oturma ve yatma hacimlerinin en az birinde ve sıcak su tesisatı bulunmayan banyo ve mutfaklarında, sobalı binalarda ise tuvalet ve koridor hariç tüm piyeslerde duman bacası yapılması zorunludur. </a:t>
            </a:r>
          </a:p>
          <a:p>
            <a:pPr>
              <a:buAutoNum type="arabicParenBoth"/>
            </a:pPr>
            <a:endParaRPr lang="tr-TR" sz="1600" dirty="0"/>
          </a:p>
          <a:p>
            <a:pPr marL="0" indent="0">
              <a:buNone/>
            </a:pPr>
            <a:r>
              <a:rPr lang="tr-TR" sz="1600" dirty="0"/>
              <a:t>(2) Kaloriferli umumi binaların her katında en az bir adet duman bacası yapılması gereklidir.</a:t>
            </a:r>
          </a:p>
          <a:p>
            <a:pPr marL="0" indent="0">
              <a:buNone/>
            </a:pPr>
            <a:endParaRPr lang="tr-TR" sz="1600" dirty="0"/>
          </a:p>
          <a:p>
            <a:pPr marL="0" indent="0">
              <a:buNone/>
            </a:pPr>
            <a:r>
              <a:rPr lang="tr-TR" sz="1600" dirty="0"/>
              <a:t> (3) Konut olarak kullanılan sobalı binaların ticari kullanımlı bağımsız bölümlerinde birer adet duman bacası yapılması zorunludur. </a:t>
            </a:r>
          </a:p>
          <a:p>
            <a:pPr marL="0" indent="0">
              <a:buNone/>
            </a:pPr>
            <a:endParaRPr lang="tr-TR" sz="1600" dirty="0"/>
          </a:p>
          <a:p>
            <a:pPr marL="0" indent="0">
              <a:buNone/>
            </a:pPr>
            <a:r>
              <a:rPr lang="tr-TR" sz="1600" dirty="0"/>
              <a:t>(4) Bacaların TSE standartlarına uygun olarak yapılması zorunludur.</a:t>
            </a:r>
          </a:p>
          <a:p>
            <a:pPr marL="0" indent="0">
              <a:buNone/>
            </a:pPr>
            <a:endParaRPr lang="tr-TR" sz="1600" dirty="0"/>
          </a:p>
          <a:p>
            <a:pPr marL="0" indent="0">
              <a:buNone/>
            </a:pPr>
            <a:r>
              <a:rPr lang="tr-TR" sz="1600" dirty="0"/>
              <a:t>(5) Yapılarda bina yüksekliğine göre uygun ölçülerde şönt baca yapılabilir. </a:t>
            </a:r>
          </a:p>
          <a:p>
            <a:pPr marL="0" indent="0">
              <a:buNone/>
            </a:pPr>
            <a:endParaRPr lang="tr-TR" sz="1600" dirty="0"/>
          </a:p>
          <a:p>
            <a:pPr marL="0" indent="0">
              <a:buNone/>
            </a:pPr>
            <a:r>
              <a:rPr lang="tr-TR" sz="1600" dirty="0"/>
              <a:t>(6) Kapıcı dairesi zorunlu olan konut binalarında, evsel atıkların yerinde ayrıştırılmasını </a:t>
            </a:r>
            <a:r>
              <a:rPr lang="tr-TR" sz="1600" dirty="0" err="1"/>
              <a:t>teminen</a:t>
            </a:r>
            <a:r>
              <a:rPr lang="tr-TR" sz="1600" dirty="0"/>
              <a:t> ilgili standartlara uygun atık ayrıştırma bacası için yer ayrılır. Atık ayrıştırma bacası bağımsız bölümlerin kat sahanlıklarında en az bir adet yapılabileceği gibi her bağımsız bölüm içinde de yapılabilir.</a:t>
            </a:r>
          </a:p>
          <a:p>
            <a:pPr marL="0" indent="0">
              <a:buNone/>
            </a:pPr>
            <a:endParaRPr lang="tr-TR" sz="1600" dirty="0"/>
          </a:p>
          <a:p>
            <a:pPr marL="0" indent="0">
              <a:buNone/>
            </a:pPr>
            <a:r>
              <a:rPr lang="tr-TR" sz="1600" dirty="0"/>
              <a:t>(7) Atık ayrıştırma bacası tesis edilmesi mümkün olamayan mevcut binalarda bahçe mesafeleri içinde TAKS ve </a:t>
            </a:r>
            <a:r>
              <a:rPr lang="tr-TR" sz="1600" dirty="0" err="1"/>
              <a:t>KAKS’a</a:t>
            </a:r>
            <a:r>
              <a:rPr lang="tr-TR" sz="1600" dirty="0"/>
              <a:t> dâhil olmaksızın atık ayrıştırma bacası tesis edilebilir.</a:t>
            </a:r>
          </a:p>
          <a:p>
            <a:pPr marL="0" indent="0">
              <a:buNone/>
            </a:pPr>
            <a:endParaRPr lang="tr-TR" sz="1600" dirty="0"/>
          </a:p>
        </p:txBody>
      </p:sp>
      <p:sp>
        <p:nvSpPr>
          <p:cNvPr id="2" name="Slayt Numarası Yer Tutucusu 1">
            <a:extLst>
              <a:ext uri="{FF2B5EF4-FFF2-40B4-BE49-F238E27FC236}">
                <a16:creationId xmlns:a16="http://schemas.microsoft.com/office/drawing/2014/main" id="{0EB56215-2158-40B0-BCF2-9E4D3317D4ED}"/>
              </a:ext>
            </a:extLst>
          </p:cNvPr>
          <p:cNvSpPr>
            <a:spLocks noGrp="1"/>
          </p:cNvSpPr>
          <p:nvPr>
            <p:ph type="sldNum" sz="quarter" idx="12"/>
          </p:nvPr>
        </p:nvSpPr>
        <p:spPr/>
        <p:txBody>
          <a:bodyPr/>
          <a:lstStyle/>
          <a:p>
            <a:fld id="{84C56707-5A04-4981-8DAB-CB376A682A44}" type="slidenum">
              <a:rPr lang="tr-TR" smtClean="0"/>
              <a:t>80</a:t>
            </a:fld>
            <a:endParaRPr lang="tr-TR"/>
          </a:p>
        </p:txBody>
      </p:sp>
      <p:sp>
        <p:nvSpPr>
          <p:cNvPr id="5" name="Alt Bilgi Yer Tutucusu 4">
            <a:extLst>
              <a:ext uri="{FF2B5EF4-FFF2-40B4-BE49-F238E27FC236}">
                <a16:creationId xmlns:a16="http://schemas.microsoft.com/office/drawing/2014/main" id="{19538366-1AAD-4171-AA78-AA51282E26E7}"/>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7202097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a:solidFill>
            <a:schemeClr val="tx2">
              <a:lumMod val="20000"/>
              <a:lumOff val="80000"/>
            </a:schemeClr>
          </a:solidFill>
        </p:spPr>
        <p:txBody>
          <a:bodyPr>
            <a:normAutofit/>
          </a:bodyPr>
          <a:lstStyle/>
          <a:p>
            <a:pPr marL="0" indent="0">
              <a:buNone/>
            </a:pPr>
            <a:endParaRPr lang="tr-TR" sz="1600" dirty="0"/>
          </a:p>
          <a:p>
            <a:pPr marL="0" indent="0">
              <a:buNone/>
            </a:pPr>
            <a:r>
              <a:rPr lang="tr-TR" sz="1600" dirty="0"/>
              <a:t>(8) Şofben, kombi cihazı ve bu gibi ısıtma araçları hayati tehlike arz edecek şekilde yerleştirilemez ve havalandırmadan uzak olan piyeslerle, banyo ve tuvaletlerde yer alamaz. </a:t>
            </a:r>
          </a:p>
          <a:p>
            <a:pPr marL="0" indent="0">
              <a:buNone/>
            </a:pPr>
            <a:endParaRPr lang="tr-TR" sz="1600" dirty="0"/>
          </a:p>
          <a:p>
            <a:pPr marL="0" indent="0">
              <a:buNone/>
            </a:pPr>
            <a:r>
              <a:rPr lang="tr-TR" sz="1600" dirty="0"/>
              <a:t>(9) Sınırları ilgili idare tarafından belirlenecek doğalgaz uygulama bölgeleri içinde inşa edilecek, iskân edilebilir bodrum katlar dâhil 5 katlı binaların mutfaklarında, doğalgazla çalışan her cihaz için bir müstakil baca yapılır. </a:t>
            </a:r>
          </a:p>
          <a:p>
            <a:pPr marL="0" indent="0">
              <a:buNone/>
            </a:pPr>
            <a:endParaRPr lang="tr-TR" sz="1600" dirty="0"/>
          </a:p>
          <a:p>
            <a:pPr marL="0" indent="0">
              <a:buNone/>
            </a:pPr>
            <a:r>
              <a:rPr lang="tr-TR" sz="1600" dirty="0"/>
              <a:t>(10) Bağımsız bölümlerin mutfaklarında en az bir adet aspiratör bacası yapılır. Bağımsız bölümlerde düzenlenen soba ve aspiratör bacaları, standartlara uygun olarak şönt baca şeklinde düzenlenebilir. 10 katın üzerindeki binalarda aynı baca sistemi yapılmakla birlikte </a:t>
            </a:r>
            <a:r>
              <a:rPr lang="tr-TR" sz="1600" dirty="0" err="1"/>
              <a:t>hermetik</a:t>
            </a:r>
            <a:r>
              <a:rPr lang="tr-TR" sz="1600" dirty="0"/>
              <a:t> cihaz kullanılır. </a:t>
            </a:r>
          </a:p>
          <a:p>
            <a:pPr marL="0" indent="0">
              <a:buNone/>
            </a:pPr>
            <a:endParaRPr lang="tr-TR" sz="1600" dirty="0"/>
          </a:p>
          <a:p>
            <a:pPr marL="0" indent="0">
              <a:buNone/>
            </a:pPr>
            <a:r>
              <a:rPr lang="tr-TR" sz="1600" dirty="0"/>
              <a:t>(11) Kat kaloriferleri kazanı mutfak dışında özel bir bölmeye konulduğunda, bu mahallin en az 6 m3 hacminde olması, bina dış cephesinden havalandırılması ve bir müstakil bacasının bulunması gerekir. </a:t>
            </a:r>
          </a:p>
          <a:p>
            <a:pPr marL="0" indent="0">
              <a:buNone/>
            </a:pPr>
            <a:endParaRPr lang="tr-TR" sz="1600" dirty="0"/>
          </a:p>
          <a:p>
            <a:pPr marL="0" indent="0">
              <a:buNone/>
            </a:pPr>
            <a:r>
              <a:rPr lang="tr-TR" sz="1600" dirty="0"/>
              <a:t>(12) Isıtmada denge bacalı sistemde olmayan doğalgaz sobalarının kullanılması halinde, her sobanın bu maddede belirlenen esaslara göre düzenlenen ayrı bir bacaya bağlanması gerekir. </a:t>
            </a:r>
          </a:p>
          <a:p>
            <a:pPr marL="0" indent="0">
              <a:buNone/>
            </a:pPr>
            <a:endParaRPr lang="tr-TR" sz="1600" dirty="0"/>
          </a:p>
          <a:p>
            <a:pPr marL="0" indent="0">
              <a:buNone/>
            </a:pPr>
            <a:r>
              <a:rPr lang="tr-TR" sz="1600" dirty="0"/>
              <a:t>(13) Elektrik-haberleşme, mekanik, doğalgaz tesisatları için ortak tesisat bacası kullanılamaz. </a:t>
            </a:r>
          </a:p>
          <a:p>
            <a:pPr marL="0" indent="0">
              <a:buNone/>
            </a:pPr>
            <a:endParaRPr lang="tr-TR" sz="1600" dirty="0"/>
          </a:p>
          <a:p>
            <a:pPr marL="0" indent="0">
              <a:buNone/>
            </a:pPr>
            <a:r>
              <a:rPr lang="tr-TR" sz="1600" dirty="0"/>
              <a:t>(14) Kalorifer daireleri ve bacalar ile ısıtma ve buhar tesisleri, Binalarda Enerji Performansı Yönetmeliği ve Binaların Yangından Korunması Hakkında Yönetmelik hükümlerine uygun olarak düzenlenir.</a:t>
            </a:r>
          </a:p>
        </p:txBody>
      </p:sp>
      <p:sp>
        <p:nvSpPr>
          <p:cNvPr id="2" name="Slayt Numarası Yer Tutucusu 1">
            <a:extLst>
              <a:ext uri="{FF2B5EF4-FFF2-40B4-BE49-F238E27FC236}">
                <a16:creationId xmlns:a16="http://schemas.microsoft.com/office/drawing/2014/main" id="{6B6A6A01-ED5B-451E-8313-4FFE86E0544B}"/>
              </a:ext>
            </a:extLst>
          </p:cNvPr>
          <p:cNvSpPr>
            <a:spLocks noGrp="1"/>
          </p:cNvSpPr>
          <p:nvPr>
            <p:ph type="sldNum" sz="quarter" idx="12"/>
          </p:nvPr>
        </p:nvSpPr>
        <p:spPr/>
        <p:txBody>
          <a:bodyPr/>
          <a:lstStyle/>
          <a:p>
            <a:fld id="{84C56707-5A04-4981-8DAB-CB376A682A44}" type="slidenum">
              <a:rPr lang="tr-TR" smtClean="0"/>
              <a:t>81</a:t>
            </a:fld>
            <a:endParaRPr lang="tr-TR"/>
          </a:p>
        </p:txBody>
      </p:sp>
      <p:sp>
        <p:nvSpPr>
          <p:cNvPr id="5" name="Alt Bilgi Yer Tutucusu 4">
            <a:extLst>
              <a:ext uri="{FF2B5EF4-FFF2-40B4-BE49-F238E27FC236}">
                <a16:creationId xmlns:a16="http://schemas.microsoft.com/office/drawing/2014/main" id="{24FC7F79-9B3D-438F-A41A-48613A7B9FE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8647532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Asansörler</a:t>
            </a:r>
            <a:endParaRPr lang="tr-TR" sz="1600" dirty="0"/>
          </a:p>
          <a:p>
            <a:pPr marL="0" indent="0">
              <a:buNone/>
            </a:pPr>
            <a:r>
              <a:rPr lang="tr-TR" sz="1600" b="1" dirty="0"/>
              <a:t>MADDE 34</a:t>
            </a:r>
          </a:p>
          <a:p>
            <a:pPr marL="0" indent="0">
              <a:buNone/>
            </a:pPr>
            <a:r>
              <a:rPr lang="tr-TR" sz="1600" dirty="0"/>
              <a:t>(1) Uygulama imar planına göre kat adedi 3 olan binalarda asansör yeri bırakılmak, 4 ve daha fazla olanlarda ise asansör tesis edilmek zorundadır. İskân edilen bodrum katlar dâhil kat adedi 4 ve daha fazla olan binalarda asansör yapılması zorunludur. Daha az katlı yapılarda da asansör yapılabilir.</a:t>
            </a:r>
          </a:p>
          <a:p>
            <a:pPr marL="0" indent="0">
              <a:buNone/>
            </a:pPr>
            <a:endParaRPr lang="tr-TR" sz="1600" dirty="0"/>
          </a:p>
          <a:p>
            <a:pPr marL="0" indent="0">
              <a:buNone/>
            </a:pPr>
            <a:r>
              <a:rPr lang="tr-TR" sz="1600" dirty="0"/>
              <a:t>(2)   Tek asansörlü binalarda; asansör kabininin dar kenarı 1.20 metre ve alanı 1.80 m</a:t>
            </a:r>
            <a:r>
              <a:rPr lang="tr-TR" sz="1600" baseline="30000" dirty="0"/>
              <a:t>2</a:t>
            </a:r>
            <a:r>
              <a:rPr lang="tr-TR" sz="1600" dirty="0"/>
              <a:t>’den, kapı net geçiş genişliği ise 0.90 metreden az olamaz. Asansör kapısının açıldığı sahanlıkların genişliği, asansör kapısı sürgülü ise en az 1.20 metre, asansör kapısı dışa açılan kapı ise en az 1.50 metre olmak zorundadır. Birden fazla asansör bulunan binalarda, asansör sayısının yarısı kadar asansörün bu fıkrada belirtilen ölçülerde yapılması şarttır. Tek sayıda asansör bulunması durumunda sayı bir alta yuvarlanır. TSE standartlarının bu fıkrada belirtilen ölçü ve miktarlardan küçük olması halinde; </a:t>
            </a:r>
            <a:r>
              <a:rPr lang="tr-TR" sz="1600" dirty="0">
                <a:solidFill>
                  <a:srgbClr val="FF0000"/>
                </a:solidFill>
              </a:rPr>
              <a:t>taban alanında yapılaşma hakkı 120 m2’nin altında olan parseller ile tek bağımsız bölümlü müstakil konut binalarında TSE standartlarına uyulmasına ilgili idaresi yetkilidir.</a:t>
            </a:r>
          </a:p>
          <a:p>
            <a:pPr marL="0" indent="0">
              <a:buNone/>
            </a:pPr>
            <a:endParaRPr lang="tr-TR" sz="1600" dirty="0"/>
          </a:p>
          <a:p>
            <a:pPr marL="0" indent="0">
              <a:buNone/>
            </a:pPr>
            <a:r>
              <a:rPr lang="tr-TR" sz="1600" dirty="0"/>
              <a:t>(3)  Mevcut binalarda yapılacak tadilatlarda, bu madde hükümlerinin ya da TSE standartlarının uygulanmasında idaresi yetkilidir.</a:t>
            </a:r>
          </a:p>
          <a:p>
            <a:pPr marL="0" indent="0">
              <a:buNone/>
            </a:pPr>
            <a:endParaRPr lang="tr-TR" sz="1600" dirty="0"/>
          </a:p>
          <a:p>
            <a:pPr marL="0" indent="0">
              <a:buNone/>
            </a:pPr>
            <a:r>
              <a:rPr lang="tr-TR" sz="1600" dirty="0"/>
              <a:t>(4) Kullanılabilir katlar alanı tek katlı olan binalar hariç 800 m</a:t>
            </a:r>
            <a:r>
              <a:rPr lang="tr-TR" sz="1600" baseline="30000" dirty="0"/>
              <a:t>2</a:t>
            </a:r>
            <a:r>
              <a:rPr lang="tr-TR" sz="1600" dirty="0"/>
              <a:t>'den veya kat adedi birden fazla olan umumi binalarda en az bir adet asansör yapılması zorunludur. Ayrıca, kat alanı 800 m</a:t>
            </a:r>
            <a:r>
              <a:rPr lang="tr-TR" sz="1600" baseline="30000" dirty="0"/>
              <a:t>2</a:t>
            </a:r>
            <a:r>
              <a:rPr lang="tr-TR" sz="1600" dirty="0"/>
              <a:t>'den ve kat adedi 3'ten fazla olan umumi binalarla yüksek katlı binalarda ikinci fıkrada belirtilen asgari ölçülere uygun ve en az 2 adet olmak üzere binanın tipi, kullanım yoğunluğu ve ihtiyaçlarına göre belirlenecek sayıda asansör yapılması zorunludur. Bu asansörlerden en az bir tanesinin herhangi bir tehlike anında, arıza veya elektriklerin kesilmesi halinde zemin kata ulaşıp kapılarını açacak, yangına dayanıklı malzemeden yapılmış, kuyu içinde, duman sızdırmaz nitelikte, kesintisiz bir güç kaynağından beslenecek şekilde tesis edilmesi gerekmektedir.</a:t>
            </a:r>
          </a:p>
        </p:txBody>
      </p:sp>
    </p:spTree>
    <p:extLst>
      <p:ext uri="{BB962C8B-B14F-4D97-AF65-F5344CB8AC3E}">
        <p14:creationId xmlns:p14="http://schemas.microsoft.com/office/powerpoint/2010/main" val="38867404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solidFill>
                <a:srgbClr val="000099"/>
              </a:solidFill>
            </a:endParaRPr>
          </a:p>
          <a:p>
            <a:pPr marL="0" indent="0">
              <a:buNone/>
            </a:pPr>
            <a:r>
              <a:rPr lang="tr-TR" sz="1600" dirty="0">
                <a:solidFill>
                  <a:schemeClr val="tx1"/>
                </a:solidFill>
              </a:rPr>
              <a:t>(5) 10 kat ve üzeri binalarda asansörlerden en az bir tanesi yük, eşya ve sedye taşıma amacına uygun olarak dar kenarı 1.20 metre ve alanı 2.52 m2'den, kapı genişliği ise net 1.10 metreden az olmayacak şekilde yapılır.</a:t>
            </a:r>
          </a:p>
          <a:p>
            <a:pPr marL="0" indent="0">
              <a:buNone/>
            </a:pPr>
            <a:endParaRPr lang="tr-TR" sz="1600" dirty="0">
              <a:solidFill>
                <a:schemeClr val="tx1"/>
              </a:solidFill>
            </a:endParaRPr>
          </a:p>
          <a:p>
            <a:pPr marL="0" indent="0">
              <a:buNone/>
            </a:pPr>
            <a:r>
              <a:rPr lang="tr-TR" sz="1600" dirty="0"/>
              <a:t>(6)  Binalarda usulüne göre asansör yapılmış olması, bu Yönetmelikte belirtilen şekil ve ölçülerde merdiven yapılması şartını kaldırmaz.</a:t>
            </a:r>
          </a:p>
          <a:p>
            <a:pPr marL="0" indent="0">
              <a:buNone/>
            </a:pPr>
            <a:endParaRPr lang="tr-TR" sz="1600" dirty="0"/>
          </a:p>
          <a:p>
            <a:pPr marL="0" indent="0">
              <a:buNone/>
            </a:pPr>
            <a:r>
              <a:rPr lang="tr-TR" sz="1600" dirty="0">
                <a:solidFill>
                  <a:srgbClr val="FF0000"/>
                </a:solidFill>
              </a:rPr>
              <a:t>(7) Asansörün yapılması ve işletilmesi ile ilgili hususlarda; bu madde hükümleri de dikkate alınarak, 29/6/2016 tarihli ve 29757 sayılı Resmî Gazete ’de yayımlanan Asansör Yönetmeliği (2014/33/AB) ve TSE standartları hükümlerine uyulur.</a:t>
            </a:r>
          </a:p>
          <a:p>
            <a:pPr marL="0" indent="0">
              <a:buNone/>
            </a:pPr>
            <a:endParaRPr lang="tr-TR" sz="1600" dirty="0">
              <a:solidFill>
                <a:srgbClr val="000099"/>
              </a:solidFill>
            </a:endParaRPr>
          </a:p>
          <a:p>
            <a:pPr marL="0" indent="0">
              <a:buNone/>
            </a:pPr>
            <a:r>
              <a:rPr lang="tr-TR" sz="1600" dirty="0">
                <a:solidFill>
                  <a:srgbClr val="FF0000"/>
                </a:solidFill>
              </a:rPr>
              <a:t>(8) Asansörlerin, bodrum katlar dâhil tüm katlara hizmet vermesi zorunludur.</a:t>
            </a:r>
          </a:p>
          <a:p>
            <a:pPr marL="0" indent="0">
              <a:buNone/>
            </a:pPr>
            <a:endParaRPr lang="tr-TR" sz="1600" dirty="0">
              <a:solidFill>
                <a:srgbClr val="000099"/>
              </a:solidFill>
            </a:endParaRPr>
          </a:p>
          <a:p>
            <a:pPr marL="0" indent="0">
              <a:buNone/>
            </a:pPr>
            <a:r>
              <a:rPr lang="tr-TR" sz="1600" dirty="0">
                <a:solidFill>
                  <a:srgbClr val="FF0000"/>
                </a:solidFill>
              </a:rPr>
              <a:t>(9) Asansörlere bina girişinden itibaren erişilebilirlik standartlarına uygun engelsiz erişim sağlanması zorunludur.</a:t>
            </a:r>
          </a:p>
          <a:p>
            <a:pPr marL="0" indent="0">
              <a:buNone/>
            </a:pPr>
            <a:endParaRPr lang="tr-TR" sz="1600" dirty="0">
              <a:solidFill>
                <a:srgbClr val="000099"/>
              </a:solidFill>
            </a:endParaRPr>
          </a:p>
          <a:p>
            <a:pPr marL="0" indent="0">
              <a:buNone/>
            </a:pPr>
            <a:r>
              <a:rPr lang="tr-TR" sz="1600" dirty="0">
                <a:solidFill>
                  <a:srgbClr val="000099"/>
                </a:solidFill>
              </a:rPr>
              <a:t>(10)   Asansörler, erişilebilirlik standartlarına uygun gerekli donanımlara sahip olmak zorundadır.</a:t>
            </a:r>
          </a:p>
          <a:p>
            <a:pPr marL="0" indent="0">
              <a:buNone/>
            </a:pPr>
            <a:endParaRPr lang="tr-TR" sz="1600" dirty="0">
              <a:solidFill>
                <a:srgbClr val="000099"/>
              </a:solidFill>
            </a:endParaRPr>
          </a:p>
          <a:p>
            <a:pPr marL="0" indent="0">
              <a:buNone/>
            </a:pPr>
            <a:r>
              <a:rPr lang="tr-TR" sz="1600" dirty="0">
                <a:solidFill>
                  <a:srgbClr val="000099"/>
                </a:solidFill>
              </a:rPr>
              <a:t>(11)   Özellik arz eden binalarda, binanın kat adedi, yapı inşaat alanı, kullanma şekli göz önünde tutularak asansör sayıları ile asgari ölçüleri ilgili idaresince artırılabilir.</a:t>
            </a:r>
          </a:p>
          <a:p>
            <a:pPr marL="0" indent="0">
              <a:buNone/>
            </a:pPr>
            <a:endParaRPr lang="tr-TR" sz="1600" dirty="0">
              <a:solidFill>
                <a:srgbClr val="000099"/>
              </a:solidFill>
            </a:endParaRPr>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E2E9E832-FF3B-457D-88D9-2342A342CF09}"/>
              </a:ext>
            </a:extLst>
          </p:cNvPr>
          <p:cNvSpPr>
            <a:spLocks noGrp="1"/>
          </p:cNvSpPr>
          <p:nvPr>
            <p:ph type="sldNum" sz="quarter" idx="12"/>
          </p:nvPr>
        </p:nvSpPr>
        <p:spPr/>
        <p:txBody>
          <a:bodyPr/>
          <a:lstStyle/>
          <a:p>
            <a:fld id="{84C56707-5A04-4981-8DAB-CB376A682A44}" type="slidenum">
              <a:rPr lang="tr-TR" smtClean="0"/>
              <a:t>83</a:t>
            </a:fld>
            <a:endParaRPr lang="tr-TR"/>
          </a:p>
        </p:txBody>
      </p:sp>
      <p:sp>
        <p:nvSpPr>
          <p:cNvPr id="4" name="Alt Bilgi Yer Tutucusu 3">
            <a:extLst>
              <a:ext uri="{FF2B5EF4-FFF2-40B4-BE49-F238E27FC236}">
                <a16:creationId xmlns:a16="http://schemas.microsoft.com/office/drawing/2014/main" id="{01C6E600-C55F-482A-B504-0DEDD12A334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0934339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Korkuluklar</a:t>
            </a:r>
          </a:p>
          <a:p>
            <a:pPr marL="0" indent="0">
              <a:buNone/>
            </a:pPr>
            <a:r>
              <a:rPr lang="tr-TR" sz="1600" b="1" dirty="0"/>
              <a:t>MADDE 38 </a:t>
            </a:r>
          </a:p>
          <a:p>
            <a:pPr marL="0" indent="0">
              <a:buNone/>
            </a:pPr>
            <a:r>
              <a:rPr lang="tr-TR" sz="1600" dirty="0"/>
              <a:t>(1) Binalarda; balkon, teras, galeri boşluğu, sahanlıkların boş kenarları 1'den fazla basamağı bulunan açık merdivenlerde ve rampalarda, istinat duvarı üstünde, 0,50 metreden daha aşağıda veya yukarıda teşekkül etmiş bahçelerde, 1.10 metreden düşük düzenlenmiş bahçe duvarlarında</a:t>
            </a:r>
            <a:r>
              <a:rPr lang="tr-TR" sz="1600" dirty="0">
                <a:solidFill>
                  <a:srgbClr val="000099"/>
                </a:solidFill>
              </a:rPr>
              <a:t>, </a:t>
            </a:r>
            <a:r>
              <a:rPr lang="tr-TR" sz="1600" dirty="0">
                <a:solidFill>
                  <a:srgbClr val="FF0000"/>
                </a:solidFill>
              </a:rPr>
              <a:t>bulunduğu katın taban döşemesinden itibaren kotu 0.90 metreden az olan pencere boşluklarında, döşeme kotundan itibaren en az 1.10 metre yüksekliğe kadar teknik gereklere ve standartlara uygun olarak korkuluk yapılması mecburidir. </a:t>
            </a:r>
          </a:p>
          <a:p>
            <a:pPr marL="0" indent="0">
              <a:buNone/>
            </a:pPr>
            <a:endParaRPr lang="tr-TR" sz="1600" dirty="0">
              <a:solidFill>
                <a:srgbClr val="FF0000"/>
              </a:solidFill>
            </a:endParaRPr>
          </a:p>
          <a:p>
            <a:pPr marL="0" indent="0">
              <a:buNone/>
            </a:pPr>
            <a:r>
              <a:rPr lang="tr-TR" sz="1600" dirty="0"/>
              <a:t>(2) Bina son kat açık teraslarında düzenlenen korkulukların ve parapetlerin 1.10 metresi bina yüksekliğinden sayılmaz. </a:t>
            </a:r>
          </a:p>
          <a:p>
            <a:pPr marL="0" indent="0">
              <a:buNone/>
            </a:pPr>
            <a:endParaRPr lang="tr-TR" sz="1600" dirty="0"/>
          </a:p>
          <a:p>
            <a:pPr marL="0" indent="0">
              <a:buNone/>
            </a:pPr>
            <a:r>
              <a:rPr lang="tr-TR" sz="1600" dirty="0"/>
              <a:t>(3) Korkuluklar, kırılmaz veya kırıldığında dağılmayan malzemeden ve insan çarpması dâhil, tasarım yüklerini karşılayacak taşıyıcı malzeme ve montaj sistemleri ile yapılır. </a:t>
            </a:r>
          </a:p>
          <a:p>
            <a:pPr marL="0" indent="0">
              <a:buNone/>
            </a:pPr>
            <a:endParaRPr lang="tr-TR" sz="1600" dirty="0"/>
          </a:p>
          <a:p>
            <a:pPr marL="0" indent="0">
              <a:buNone/>
            </a:pPr>
            <a:r>
              <a:rPr lang="tr-TR" sz="1600" dirty="0"/>
              <a:t>(4) Korkuluklar düşme, kayma, yuvarlanma gibi sebeplerle insanların can güvenliğini tehlikeye atacak boşluklar içermeyecek şekilde düzenlenir. Boşluklarda, yük altındaki deformasyonlar da dâhil, en fazla 0.10 metre çapında geçişe izin verilir.</a:t>
            </a:r>
          </a:p>
        </p:txBody>
      </p:sp>
      <p:sp>
        <p:nvSpPr>
          <p:cNvPr id="2" name="Slayt Numarası Yer Tutucusu 1">
            <a:extLst>
              <a:ext uri="{FF2B5EF4-FFF2-40B4-BE49-F238E27FC236}">
                <a16:creationId xmlns:a16="http://schemas.microsoft.com/office/drawing/2014/main" id="{8C507460-6A90-4676-8020-AE44083CA7FF}"/>
              </a:ext>
            </a:extLst>
          </p:cNvPr>
          <p:cNvSpPr>
            <a:spLocks noGrp="1"/>
          </p:cNvSpPr>
          <p:nvPr>
            <p:ph type="sldNum" sz="quarter" idx="12"/>
          </p:nvPr>
        </p:nvSpPr>
        <p:spPr/>
        <p:txBody>
          <a:bodyPr/>
          <a:lstStyle/>
          <a:p>
            <a:fld id="{84C56707-5A04-4981-8DAB-CB376A682A44}" type="slidenum">
              <a:rPr lang="tr-TR" smtClean="0"/>
              <a:t>84</a:t>
            </a:fld>
            <a:endParaRPr lang="tr-TR"/>
          </a:p>
        </p:txBody>
      </p:sp>
      <p:sp>
        <p:nvSpPr>
          <p:cNvPr id="4" name="Alt Bilgi Yer Tutucusu 3">
            <a:extLst>
              <a:ext uri="{FF2B5EF4-FFF2-40B4-BE49-F238E27FC236}">
                <a16:creationId xmlns:a16="http://schemas.microsoft.com/office/drawing/2014/main" id="{B314D77B-B829-4E5F-ADFC-6AA185F3F6D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9682088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Kapı ve pencereler </a:t>
            </a:r>
          </a:p>
          <a:p>
            <a:pPr marL="0" indent="0">
              <a:buNone/>
            </a:pPr>
            <a:r>
              <a:rPr lang="tr-TR" sz="1600" b="1" dirty="0"/>
              <a:t>MADDE 39 </a:t>
            </a:r>
            <a:endParaRPr lang="tr-TR" sz="1600" dirty="0"/>
          </a:p>
          <a:p>
            <a:pPr>
              <a:buAutoNum type="arabicParenBoth"/>
            </a:pPr>
            <a:r>
              <a:rPr lang="tr-TR" sz="1600" dirty="0"/>
              <a:t>Bütün yapılarda;</a:t>
            </a:r>
          </a:p>
          <a:p>
            <a:pPr marL="0" indent="0">
              <a:buNone/>
            </a:pPr>
            <a:r>
              <a:rPr lang="tr-TR" sz="1600" dirty="0"/>
              <a:t> a) Kapı yükseklikleri 2.10 metreden, </a:t>
            </a:r>
          </a:p>
          <a:p>
            <a:pPr marL="0" indent="0">
              <a:buNone/>
            </a:pPr>
            <a:r>
              <a:rPr lang="tr-TR" sz="1600" dirty="0">
                <a:solidFill>
                  <a:srgbClr val="FF0000"/>
                </a:solidFill>
              </a:rPr>
              <a:t>b) (Değişik:RG-30/9/2017- 30196)(2) Kapı net (temiz) genişlikleri bina giriş kapılarında 1.50 metreden, kapıların çift kanatlı olması halinde bir kanat 1.00 metreden, </a:t>
            </a:r>
          </a:p>
          <a:p>
            <a:pPr marL="0" indent="0">
              <a:buNone/>
            </a:pPr>
            <a:r>
              <a:rPr lang="tr-TR" sz="1600" dirty="0"/>
              <a:t>c) Bağımsız bölüm giriş kapılarında 1.00 metreden, diğer mahallerin kapılarında 0.90 metreden, az olamaz. Balkon ve tuvalet kapıları 0.80 metreye düşürülebilir. </a:t>
            </a:r>
          </a:p>
          <a:p>
            <a:pPr marL="0" indent="0">
              <a:buNone/>
            </a:pPr>
            <a:r>
              <a:rPr lang="tr-TR" sz="1600" dirty="0"/>
              <a:t>ç) Döner kapılar, belirtilen ölçülerde yapılacak normal kapıların yanında ilave olarak bulunabilir. </a:t>
            </a:r>
          </a:p>
          <a:p>
            <a:pPr marL="0" indent="0">
              <a:buNone/>
            </a:pPr>
            <a:r>
              <a:rPr lang="tr-TR" sz="1600" dirty="0"/>
              <a:t>(2) Kapılarda eşik yapılamaz. Eşik yapılması zorunlu hallerde engellilerin hareketini, yangın çıkışlarını ve benzeri eylemleri engellemeyecek önlemler alınır. </a:t>
            </a:r>
          </a:p>
          <a:p>
            <a:pPr marL="0" indent="0">
              <a:buNone/>
            </a:pPr>
            <a:r>
              <a:rPr lang="tr-TR" sz="1600" dirty="0"/>
              <a:t>(3) Pencerelerde Binalarda Enerji Performansı Yönetmeliğine ve TSE standartlarına uyulması zorunludur. </a:t>
            </a:r>
          </a:p>
          <a:p>
            <a:pPr marL="0" indent="0">
              <a:buNone/>
            </a:pPr>
            <a:r>
              <a:rPr lang="tr-TR" sz="1600" dirty="0"/>
              <a:t>(4) Bitişik ve blok nizama tabi binalarda komşu parsel sınırı üzerindeki bitişik duvarlarda pencere ve kapı açılamaz. </a:t>
            </a:r>
          </a:p>
          <a:p>
            <a:pPr marL="0" indent="0">
              <a:buNone/>
            </a:pPr>
            <a:r>
              <a:rPr lang="tr-TR" sz="1600" dirty="0">
                <a:solidFill>
                  <a:srgbClr val="FF0000"/>
                </a:solidFill>
              </a:rPr>
              <a:t>(5) Asansörlü eşya taşımacılığı için, 3 kattan fazla 10 kattan az katlı binalarda her bir bağımsız bölümün en az bir balkonunun kapısının eni net 0.90 metreden düşük olamaz. </a:t>
            </a:r>
          </a:p>
          <a:p>
            <a:pPr marL="0" indent="0">
              <a:buNone/>
            </a:pPr>
            <a:r>
              <a:rPr lang="tr-TR" sz="1600" dirty="0"/>
              <a:t>(6) Bağımsız bölümün tuvalet, banyo ve benzeri ıslak hacimlerinde mekanik havalandırma yapılmadığı takdirde yapılacak havalandırma penceresinin ölçüsü net 0.30 metre x 0.30 metreden az olamaz. </a:t>
            </a:r>
          </a:p>
          <a:p>
            <a:pPr marL="0" indent="0">
              <a:buNone/>
            </a:pPr>
            <a:r>
              <a:rPr lang="tr-TR" sz="1600" dirty="0"/>
              <a:t>(7) </a:t>
            </a:r>
            <a:r>
              <a:rPr lang="tr-TR" sz="1600" dirty="0" err="1"/>
              <a:t>Atriumlu</a:t>
            </a:r>
            <a:r>
              <a:rPr lang="tr-TR" sz="1600" dirty="0"/>
              <a:t>, galeri boşluklu veya iç bahçeli tasarlanan binalarda, bu mekânlara bakan pencere veya camekânların camlarının kırıldığında dağılmayan özellikli olması zorunludur. </a:t>
            </a:r>
          </a:p>
          <a:p>
            <a:pPr marL="0" indent="0">
              <a:buNone/>
            </a:pPr>
            <a:r>
              <a:rPr lang="tr-TR" sz="1600" dirty="0"/>
              <a:t>(8) Bodrum katlardaki mekânların gün ışığından faydalandırılması ve havalandırılması amacı ile yapılan pencerelerde sel, taşkın ve su baskınlarına karşı tedbirlerin alınmış olması ve bunların zemin seviyesinden en az 0.10 metre yukarıdan başlaması zorunludur. </a:t>
            </a:r>
          </a:p>
        </p:txBody>
      </p:sp>
      <p:sp>
        <p:nvSpPr>
          <p:cNvPr id="2" name="Slayt Numarası Yer Tutucusu 1">
            <a:extLst>
              <a:ext uri="{FF2B5EF4-FFF2-40B4-BE49-F238E27FC236}">
                <a16:creationId xmlns:a16="http://schemas.microsoft.com/office/drawing/2014/main" id="{750AD4CB-7C1F-42B6-A52F-0079B00C7C98}"/>
              </a:ext>
            </a:extLst>
          </p:cNvPr>
          <p:cNvSpPr>
            <a:spLocks noGrp="1"/>
          </p:cNvSpPr>
          <p:nvPr>
            <p:ph type="sldNum" sz="quarter" idx="12"/>
          </p:nvPr>
        </p:nvSpPr>
        <p:spPr/>
        <p:txBody>
          <a:bodyPr/>
          <a:lstStyle/>
          <a:p>
            <a:fld id="{84C56707-5A04-4981-8DAB-CB376A682A44}" type="slidenum">
              <a:rPr lang="tr-TR" smtClean="0"/>
              <a:t>85</a:t>
            </a:fld>
            <a:endParaRPr lang="tr-TR"/>
          </a:p>
        </p:txBody>
      </p:sp>
    </p:spTree>
    <p:extLst>
      <p:ext uri="{BB962C8B-B14F-4D97-AF65-F5344CB8AC3E}">
        <p14:creationId xmlns:p14="http://schemas.microsoft.com/office/powerpoint/2010/main" val="7933099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Çatılar</a:t>
            </a:r>
            <a:endParaRPr lang="tr-TR" sz="1600" dirty="0"/>
          </a:p>
          <a:p>
            <a:pPr marL="0" indent="0">
              <a:buNone/>
            </a:pPr>
            <a:r>
              <a:rPr lang="tr-TR" sz="1600" b="1" dirty="0"/>
              <a:t>MADDE 40 </a:t>
            </a:r>
          </a:p>
          <a:p>
            <a:pPr marL="0" indent="0">
              <a:buNone/>
            </a:pPr>
            <a:r>
              <a:rPr lang="tr-TR" sz="1600" dirty="0">
                <a:solidFill>
                  <a:srgbClr val="FF0000"/>
                </a:solidFill>
              </a:rPr>
              <a:t>(1) Çatıların, civarındaki cadde ve sokakların mimari karakterine, yapılacak binanın nitelik ve ihtiyacına uygun olması şarttır.</a:t>
            </a:r>
          </a:p>
          <a:p>
            <a:pPr marL="0" indent="0">
              <a:buNone/>
            </a:pPr>
            <a:endParaRPr lang="tr-TR" sz="1600" dirty="0"/>
          </a:p>
          <a:p>
            <a:pPr marL="0" indent="0">
              <a:buNone/>
            </a:pPr>
            <a:r>
              <a:rPr lang="tr-TR" sz="1600" dirty="0">
                <a:solidFill>
                  <a:srgbClr val="FF0000"/>
                </a:solidFill>
              </a:rPr>
              <a:t>(2) Çatı eğimleri, kullanılacak çatı malzemesi ile yörenin mimari özelliği ve iklim şartları dikkate alınarak ilgili idarenin tasvibi ile tayin edilir. Çatı eğimi içinde kalmak ve </a:t>
            </a:r>
            <a:r>
              <a:rPr lang="tr-TR" sz="1600" dirty="0" err="1">
                <a:solidFill>
                  <a:srgbClr val="FF0000"/>
                </a:solidFill>
              </a:rPr>
              <a:t>silüeti</a:t>
            </a:r>
            <a:r>
              <a:rPr lang="tr-TR" sz="1600" dirty="0">
                <a:solidFill>
                  <a:srgbClr val="FF0000"/>
                </a:solidFill>
              </a:rPr>
              <a:t> etkilememek kaydıyla çatı örtüsü olarak fotovoltaik paneller de kullanılabilir.</a:t>
            </a:r>
          </a:p>
          <a:p>
            <a:pPr marL="0" indent="0">
              <a:buNone/>
            </a:pPr>
            <a:endParaRPr lang="tr-TR" sz="1600" dirty="0"/>
          </a:p>
          <a:p>
            <a:pPr marL="0" indent="0">
              <a:buNone/>
            </a:pPr>
            <a:r>
              <a:rPr lang="tr-TR" sz="1600" dirty="0">
                <a:solidFill>
                  <a:srgbClr val="FF0000"/>
                </a:solidFill>
              </a:rPr>
              <a:t>(3) Çatı eğimi saçak ucundan hesaplanır. Çatılar parapet üzerine oturtulamaz.</a:t>
            </a:r>
          </a:p>
          <a:p>
            <a:pPr marL="0" indent="0">
              <a:buNone/>
            </a:pPr>
            <a:endParaRPr lang="tr-TR" sz="1600" dirty="0"/>
          </a:p>
          <a:p>
            <a:pPr marL="0" indent="0">
              <a:buNone/>
            </a:pPr>
            <a:r>
              <a:rPr lang="tr-TR" sz="1600" dirty="0">
                <a:solidFill>
                  <a:srgbClr val="FF0000"/>
                </a:solidFill>
              </a:rPr>
              <a:t>(4) Mahya yüksekliği 5.00 metreyi geçmemek kaydıyla; ayrık binalarda kırma, ikili blok binalarda bloğu ile müşterek kırma, iki taraftan da bitişik binalarda ise ön ve arka cepheye akıntılı beşik çatı kurulacağı varsayılarak belirlenir.</a:t>
            </a:r>
          </a:p>
          <a:p>
            <a:pPr marL="0" indent="0">
              <a:buNone/>
            </a:pPr>
            <a:endParaRPr lang="tr-TR" sz="1600" dirty="0">
              <a:solidFill>
                <a:srgbClr val="000099"/>
              </a:solidFill>
            </a:endParaRPr>
          </a:p>
          <a:p>
            <a:pPr marL="0" indent="0">
              <a:buNone/>
            </a:pPr>
            <a:r>
              <a:rPr lang="tr-TR" sz="1600" dirty="0">
                <a:solidFill>
                  <a:schemeClr val="tx1"/>
                </a:solidFill>
              </a:rPr>
              <a:t>(5)  Merdiven evleri, ışıklıklar, hava bacaları, alın ve kalkan duvarları dördüncü fıkraya göre belirlenen çatı örtüsü düzlemlerini en fazla 0.60 metre aşabilir. Ayrıca zorunlu olan tesisatla ilgili hacimlerin, güneş enerjili su ısıtıcılarının ve çatı pencerelerinin çatı örtüsünü aşmasına ilgili idarece teknik gereklere göre uygun görülecek ölçü ve şekilde izin verilebilir. Asansörlü binalarda TSE standartlarına göre projelendirilecek asansör kulelerinin ve bu bölümlerle birlikte düzenlenen merdiven evlerinin en az ölçülerdeki bölümlerinin, çatı örtüsünü aşmasına da izin verilir.</a:t>
            </a:r>
          </a:p>
          <a:p>
            <a:pPr marL="0" indent="0">
              <a:buNone/>
            </a:pPr>
            <a:endParaRPr lang="tr-TR" sz="1600" dirty="0">
              <a:solidFill>
                <a:srgbClr val="000099"/>
              </a:solidFill>
            </a:endParaRPr>
          </a:p>
          <a:p>
            <a:pPr marL="0" indent="0">
              <a:buNone/>
            </a:pPr>
            <a:r>
              <a:rPr lang="tr-TR" sz="1600" dirty="0">
                <a:solidFill>
                  <a:schemeClr val="tx1"/>
                </a:solidFill>
              </a:rPr>
              <a:t>(6)  Teras çatılarda 1.10 metre parapet yapılabilir. Teras çatının kullanıma açık olması durumunda 1.10 metre yüksekliğinde parapet veya korkuluk yapılması zorunludur.</a:t>
            </a:r>
          </a:p>
          <a:p>
            <a:pPr marL="0" indent="0">
              <a:buNone/>
            </a:pPr>
            <a:endParaRPr lang="tr-TR" sz="1600" dirty="0">
              <a:solidFill>
                <a:schemeClr val="tx1"/>
              </a:solidFill>
            </a:endParaRPr>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123E269C-54AF-470D-A69F-68CD21A039F9}"/>
              </a:ext>
            </a:extLst>
          </p:cNvPr>
          <p:cNvSpPr>
            <a:spLocks noGrp="1"/>
          </p:cNvSpPr>
          <p:nvPr>
            <p:ph type="sldNum" sz="quarter" idx="12"/>
          </p:nvPr>
        </p:nvSpPr>
        <p:spPr/>
        <p:txBody>
          <a:bodyPr/>
          <a:lstStyle/>
          <a:p>
            <a:fld id="{84C56707-5A04-4981-8DAB-CB376A682A44}" type="slidenum">
              <a:rPr lang="tr-TR" smtClean="0"/>
              <a:t>86</a:t>
            </a:fld>
            <a:endParaRPr lang="tr-TR"/>
          </a:p>
        </p:txBody>
      </p:sp>
      <p:sp>
        <p:nvSpPr>
          <p:cNvPr id="4" name="Alt Bilgi Yer Tutucusu 3">
            <a:extLst>
              <a:ext uri="{FF2B5EF4-FFF2-40B4-BE49-F238E27FC236}">
                <a16:creationId xmlns:a16="http://schemas.microsoft.com/office/drawing/2014/main" id="{AFE1735E-3F40-4EF4-ACD5-06098DB6B8F7}"/>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514970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(7) Çatı aralarına bağımsız bölüm yapılmaz. Bu kısımlarda ancak su deposu, asansör kulesi, iklimlendirme ve </a:t>
            </a:r>
            <a:r>
              <a:rPr lang="tr-TR" sz="1600" dirty="0" err="1"/>
              <a:t>kaskat</a:t>
            </a:r>
            <a:r>
              <a:rPr lang="tr-TR" sz="1600" dirty="0"/>
              <a:t> sistemleri de içerebilen tesisat odası ve son kattaki bağımsız bölümlerle irtibatlı piyesler yapılabilir.</a:t>
            </a:r>
          </a:p>
          <a:p>
            <a:pPr marL="0" indent="0">
              <a:buNone/>
            </a:pPr>
            <a:endParaRPr lang="tr-TR" sz="1600" dirty="0"/>
          </a:p>
          <a:p>
            <a:pPr marL="0" indent="0">
              <a:buNone/>
            </a:pPr>
            <a:r>
              <a:rPr lang="tr-TR" sz="1600" dirty="0"/>
              <a:t>(8) Çatı arasındaki mekânlarda, çatı eğimi içerisinde kalmak ve fonksiyonunu sağlamak şartıyla asgari yükseklik şartı aranmaz. Ancak, üst kat tavan döşemesi ile çatı örtüsü arasında kalan hacimler, uygulama imar planında aksine bir hüküm yoksa ilave kat döşemeleri yapılmak suretiyle bölünemezler.</a:t>
            </a:r>
          </a:p>
          <a:p>
            <a:pPr marL="0" indent="0">
              <a:buNone/>
            </a:pPr>
            <a:endParaRPr lang="tr-TR" sz="1600" dirty="0"/>
          </a:p>
          <a:p>
            <a:pPr marL="0" indent="0">
              <a:buNone/>
            </a:pPr>
            <a:r>
              <a:rPr lang="tr-TR" sz="1600" dirty="0">
                <a:solidFill>
                  <a:srgbClr val="FF0000"/>
                </a:solidFill>
              </a:rPr>
              <a:t>(9) Yangın güvenliğine ilişkin tedbirler alınmak şartıyla ve konutlar hariç olmak üzere binaların çatı araları; sergi salonu, toplantı salonu, yemekhane, spor salonu gibi fonksiyonlarda ortak alan olarak kullanılabilir.</a:t>
            </a:r>
          </a:p>
          <a:p>
            <a:pPr marL="0" indent="0">
              <a:buNone/>
            </a:pPr>
            <a:endParaRPr lang="tr-TR" sz="1600" dirty="0"/>
          </a:p>
          <a:p>
            <a:pPr marL="0" indent="0">
              <a:buNone/>
            </a:pPr>
            <a:r>
              <a:rPr lang="tr-TR" sz="1600" dirty="0"/>
              <a:t>(10) Tescilli yapılar, anıtlar ve kamu yararlı yapılar ile dini yapıların çatı örtüleri ve bunların yapılacak ya da tamir ve tadil edilecek çatı örtüleri bu kayıtlara tabi değildir.</a:t>
            </a:r>
          </a:p>
          <a:p>
            <a:pPr marL="0" indent="0">
              <a:buNone/>
            </a:pPr>
            <a:endParaRPr lang="tr-TR" sz="1600" dirty="0"/>
          </a:p>
          <a:p>
            <a:pPr marL="0" indent="0">
              <a:buNone/>
            </a:pPr>
            <a:r>
              <a:rPr lang="tr-TR" sz="1600" dirty="0"/>
              <a:t>(11) Belediyeler meclis kararıyla mahallin ve çevrenin özelliklerine göre yapılar arasında uyum sağlamak, güzel bir görünüm elde etmek amacı ile dış cephe boya ve kaplamaları ile çatının malzemesini ve rengini tayin etmeye yetkilidir. Bu yetki, bu Yönetmeliğin yürürlüğe girmesinden önce yapılmış olan yapılar için de kullanılabilir.</a:t>
            </a:r>
          </a:p>
          <a:p>
            <a:pPr marL="0" indent="0">
              <a:buNone/>
            </a:pPr>
            <a:endParaRPr lang="tr-TR" sz="1600" dirty="0"/>
          </a:p>
          <a:p>
            <a:pPr marL="0" indent="0">
              <a:buNone/>
            </a:pPr>
            <a:r>
              <a:rPr lang="tr-TR" sz="1600" dirty="0">
                <a:solidFill>
                  <a:srgbClr val="FF0000"/>
                </a:solidFill>
              </a:rPr>
              <a:t>(12) Çatıda birden fazla bağımsız bölüme ait birden fazla teras olması halinde birbirleri arasında en az 3.00 metre mesafe bırakılmak zorundadır. Ancak, bodrum hariç 2 katı geçmeyen binalarda çatıdaki değişik çözümlerin kabulünde ilgili idaresi yetkilidir.</a:t>
            </a:r>
          </a:p>
          <a:p>
            <a:pPr marL="0" indent="0">
              <a:buNone/>
            </a:pPr>
            <a:endParaRPr lang="tr-TR" sz="1600" dirty="0"/>
          </a:p>
          <a:p>
            <a:pPr marL="0" indent="0">
              <a:buNone/>
            </a:pPr>
            <a:endParaRPr lang="tr-TR" sz="1600" dirty="0"/>
          </a:p>
        </p:txBody>
      </p:sp>
      <p:sp>
        <p:nvSpPr>
          <p:cNvPr id="2" name="Slayt Numarası Yer Tutucusu 1">
            <a:extLst>
              <a:ext uri="{FF2B5EF4-FFF2-40B4-BE49-F238E27FC236}">
                <a16:creationId xmlns:a16="http://schemas.microsoft.com/office/drawing/2014/main" id="{4F572203-D824-428A-9E97-A2F616B1F963}"/>
              </a:ext>
            </a:extLst>
          </p:cNvPr>
          <p:cNvSpPr>
            <a:spLocks noGrp="1"/>
          </p:cNvSpPr>
          <p:nvPr>
            <p:ph type="sldNum" sz="quarter" idx="12"/>
          </p:nvPr>
        </p:nvSpPr>
        <p:spPr/>
        <p:txBody>
          <a:bodyPr/>
          <a:lstStyle/>
          <a:p>
            <a:fld id="{84C56707-5A04-4981-8DAB-CB376A682A44}" type="slidenum">
              <a:rPr lang="tr-TR" smtClean="0"/>
              <a:t>87</a:t>
            </a:fld>
            <a:endParaRPr lang="tr-TR"/>
          </a:p>
        </p:txBody>
      </p:sp>
      <p:sp>
        <p:nvSpPr>
          <p:cNvPr id="4" name="Alt Bilgi Yer Tutucusu 3">
            <a:extLst>
              <a:ext uri="{FF2B5EF4-FFF2-40B4-BE49-F238E27FC236}">
                <a16:creationId xmlns:a16="http://schemas.microsoft.com/office/drawing/2014/main" id="{5B3462AB-ACE3-4C14-A1AA-90BB1D08BBD9}"/>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229768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(13)   Çatı arasının son kat bağımsız bölümü ile birlikte kullanılması amacıyla son kat tavan döşemesi kısmen veya tamamen yapılmayabilir.</a:t>
            </a:r>
          </a:p>
          <a:p>
            <a:pPr marL="0" indent="0">
              <a:buNone/>
            </a:pPr>
            <a:endParaRPr lang="tr-TR" sz="1600" dirty="0"/>
          </a:p>
          <a:p>
            <a:pPr marL="0" indent="0">
              <a:buNone/>
            </a:pPr>
            <a:r>
              <a:rPr lang="tr-TR" sz="1600" dirty="0"/>
              <a:t>(14)   Teras çatılarda çatı bahçesi olarak düzenleme yapılabilir. Bahçe düzenlemesi yapılabilmesi için gerekli olan 0.50 metre toprak dolgu, parapet yüksekliğine dâhil edilmez. Ortak alan olarak kullanılan teras çatılarda; bahçe düzenlemesi yapılması halinde merdiven evi yanında, bina sakinleri tarafından kullanılmak üzere, tuvalet, lavabo, çay ocağı, bahçe düzenlemesinde kullanılacak malzemeleri depolamak için merdiven evine bitişik, toplam teras alanının %10’unu ve 20 m²’yi geçmeyen ve en fazla 3.00 metre yüksekliğinde kapalı mekân oluşturulabilir. Kapalı mekân bina ön cephesine 3.00 metreden fazla yaklaşamaz. Ayrıca rezidans, otel, apart otel gibi konaklama tesislerinin teras çatılarında bina cephelerine 3.00 metreden fazla yaklaşmamak, en fazla 1.50 metre derinliğinde olmak ve parapet kotunu aşmamak koşuluyla açık havuz yapılabilir.</a:t>
            </a:r>
          </a:p>
          <a:p>
            <a:pPr marL="0" indent="0">
              <a:buNone/>
            </a:pPr>
            <a:endParaRPr lang="tr-TR" sz="1600" dirty="0"/>
          </a:p>
        </p:txBody>
      </p:sp>
      <p:sp>
        <p:nvSpPr>
          <p:cNvPr id="2" name="Slayt Numarası Yer Tutucusu 1">
            <a:extLst>
              <a:ext uri="{FF2B5EF4-FFF2-40B4-BE49-F238E27FC236}">
                <a16:creationId xmlns:a16="http://schemas.microsoft.com/office/drawing/2014/main" id="{CF2325A3-0A75-4A04-AF92-EF248ED73FB2}"/>
              </a:ext>
            </a:extLst>
          </p:cNvPr>
          <p:cNvSpPr>
            <a:spLocks noGrp="1"/>
          </p:cNvSpPr>
          <p:nvPr>
            <p:ph type="sldNum" sz="quarter" idx="12"/>
          </p:nvPr>
        </p:nvSpPr>
        <p:spPr/>
        <p:txBody>
          <a:bodyPr/>
          <a:lstStyle/>
          <a:p>
            <a:fld id="{84C56707-5A04-4981-8DAB-CB376A682A44}" type="slidenum">
              <a:rPr lang="tr-TR" smtClean="0"/>
              <a:t>88</a:t>
            </a:fld>
            <a:endParaRPr lang="tr-TR"/>
          </a:p>
        </p:txBody>
      </p:sp>
      <p:sp>
        <p:nvSpPr>
          <p:cNvPr id="4" name="Alt Bilgi Yer Tutucusu 3">
            <a:extLst>
              <a:ext uri="{FF2B5EF4-FFF2-40B4-BE49-F238E27FC236}">
                <a16:creationId xmlns:a16="http://schemas.microsoft.com/office/drawing/2014/main" id="{4E907282-4216-4097-AF86-6B7FAEB74F59}"/>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519831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Çıkmalar </a:t>
            </a:r>
          </a:p>
          <a:p>
            <a:pPr marL="0" indent="0">
              <a:buNone/>
            </a:pPr>
            <a:r>
              <a:rPr lang="tr-TR" sz="1600" b="1" dirty="0"/>
              <a:t>MADDE 41</a:t>
            </a:r>
          </a:p>
          <a:p>
            <a:pPr>
              <a:buAutoNum type="arabicParenBoth"/>
            </a:pPr>
            <a:r>
              <a:rPr lang="tr-TR" sz="1600" dirty="0"/>
              <a:t>Binalarda taban alanı dışında kendi bahçe hudutları dışına taşmamak şartı ile binanın her cephesinde açık ve kapalı çıkma yapılabilir. </a:t>
            </a:r>
          </a:p>
          <a:p>
            <a:pPr marL="0" indent="0">
              <a:buNone/>
            </a:pPr>
            <a:r>
              <a:rPr lang="tr-TR" sz="1600" dirty="0"/>
              <a:t>Ancak: </a:t>
            </a:r>
          </a:p>
          <a:p>
            <a:pPr marL="0" indent="0">
              <a:buNone/>
            </a:pPr>
            <a:r>
              <a:rPr lang="tr-TR" sz="1600" u="sng" dirty="0"/>
              <a:t>a) Kapalı çıkmalar; </a:t>
            </a:r>
          </a:p>
          <a:p>
            <a:pPr marL="0" indent="0">
              <a:buNone/>
            </a:pPr>
            <a:r>
              <a:rPr lang="tr-TR" sz="1600" dirty="0">
                <a:solidFill>
                  <a:srgbClr val="FF0000"/>
                </a:solidFill>
              </a:rPr>
              <a:t>1) Parsellerin yol cephelerinde parsel sınırları içerisinde kalmak koşuluyla yapı yaklaşma sınırından itibaren en fazla 1.50 metre taşacak şekilde yapılabilir. </a:t>
            </a:r>
          </a:p>
          <a:p>
            <a:pPr marL="0" indent="0">
              <a:buNone/>
            </a:pPr>
            <a:r>
              <a:rPr lang="tr-TR" sz="1600" dirty="0"/>
              <a:t>2) Arka ve yan bahçe mesafelerine, parsel sınırlarına 3.00 metreden fazla yaklaşmamak kaydı ile 1.50 metre taşabilir. </a:t>
            </a:r>
          </a:p>
          <a:p>
            <a:pPr marL="0" indent="0">
              <a:buNone/>
            </a:pPr>
            <a:r>
              <a:rPr lang="tr-TR" sz="1600" dirty="0"/>
              <a:t>3) Bina tabanı zeminde yapı yaklaşma sınırlarından daha içeri çekilerek bu fıkranın (a) bendinin (1) ve (2) numaralı alt bentlerindeki mesafelere tecavüz etmemek şartı ile istenilen ölçülerde yapılabilir. </a:t>
            </a:r>
          </a:p>
          <a:p>
            <a:pPr marL="0" indent="0">
              <a:buNone/>
            </a:pPr>
            <a:endParaRPr lang="tr-TR" sz="1600" dirty="0"/>
          </a:p>
          <a:p>
            <a:pPr marL="0" indent="0">
              <a:buNone/>
            </a:pPr>
            <a:r>
              <a:rPr lang="tr-TR" sz="1600" u="sng" dirty="0"/>
              <a:t>b) Açık çıkmalar; </a:t>
            </a:r>
          </a:p>
          <a:p>
            <a:pPr marL="0" indent="0">
              <a:buNone/>
            </a:pPr>
            <a:r>
              <a:rPr lang="tr-TR" sz="1600" dirty="0">
                <a:solidFill>
                  <a:srgbClr val="FF0000"/>
                </a:solidFill>
              </a:rPr>
              <a:t>1) Parsellerin yol cephelerinde parsel sınırları içerisinde kalmak koşuluyla yapı yaklaşma sınırından itibaren en fazla 1.50 metre taşacak şekilde yapılabilir.</a:t>
            </a:r>
          </a:p>
          <a:p>
            <a:pPr marL="0" indent="0">
              <a:buNone/>
            </a:pPr>
            <a:r>
              <a:rPr lang="tr-TR" sz="1600" dirty="0"/>
              <a:t>2) Arka ve yan bahçe mesafelerine, parsel sınırlarına 3.00 metreden fazla yaklaşmamak kaydı ile 1.50 metre taşabilir. </a:t>
            </a:r>
          </a:p>
          <a:p>
            <a:pPr marL="0" indent="0">
              <a:buNone/>
            </a:pPr>
            <a:r>
              <a:rPr lang="tr-TR" sz="1600" dirty="0"/>
              <a:t>3) Bina tabanı zeminde yapı yaklaşma sınırlarından daha içeri çekilerek bu fıkranın (b) bendinin (1) ve (2) numaralı alt bentlerindeki mesafelere tecavüz etmemek şartı ile istenilen ölçülerde yapılabilir. </a:t>
            </a:r>
          </a:p>
          <a:p>
            <a:pPr marL="0" indent="0">
              <a:buNone/>
            </a:pPr>
            <a:r>
              <a:rPr lang="tr-TR" sz="1600" dirty="0">
                <a:solidFill>
                  <a:srgbClr val="FF0000"/>
                </a:solidFill>
              </a:rPr>
              <a:t>4) Bitişik nizamda bitişik olduğu komşu sınırına 2.00 metreden fazla yaklaşamaz. </a:t>
            </a:r>
          </a:p>
          <a:p>
            <a:pPr marL="0" indent="0">
              <a:buNone/>
            </a:pPr>
            <a:r>
              <a:rPr lang="tr-TR" sz="1600" dirty="0">
                <a:solidFill>
                  <a:schemeClr val="tx1"/>
                </a:solidFill>
              </a:rPr>
              <a:t>5) (Mülga:RG-30/9/2017- 30196) (2)</a:t>
            </a:r>
          </a:p>
        </p:txBody>
      </p:sp>
      <p:sp>
        <p:nvSpPr>
          <p:cNvPr id="2" name="Slayt Numarası Yer Tutucusu 1">
            <a:extLst>
              <a:ext uri="{FF2B5EF4-FFF2-40B4-BE49-F238E27FC236}">
                <a16:creationId xmlns:a16="http://schemas.microsoft.com/office/drawing/2014/main" id="{696CA6EF-034B-4FB0-96B0-81E6ED7A2418}"/>
              </a:ext>
            </a:extLst>
          </p:cNvPr>
          <p:cNvSpPr>
            <a:spLocks noGrp="1"/>
          </p:cNvSpPr>
          <p:nvPr>
            <p:ph type="sldNum" sz="quarter" idx="12"/>
          </p:nvPr>
        </p:nvSpPr>
        <p:spPr/>
        <p:txBody>
          <a:bodyPr/>
          <a:lstStyle/>
          <a:p>
            <a:fld id="{84C56707-5A04-4981-8DAB-CB376A682A44}" type="slidenum">
              <a:rPr lang="tr-TR" smtClean="0"/>
              <a:t>89</a:t>
            </a:fld>
            <a:endParaRPr lang="tr-TR"/>
          </a:p>
        </p:txBody>
      </p:sp>
      <p:sp>
        <p:nvSpPr>
          <p:cNvPr id="4" name="Alt Bilgi Yer Tutucusu 3">
            <a:extLst>
              <a:ext uri="{FF2B5EF4-FFF2-40B4-BE49-F238E27FC236}">
                <a16:creationId xmlns:a16="http://schemas.microsoft.com/office/drawing/2014/main" id="{5D4D6F2D-845D-479D-8265-16924DED98DA}"/>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4065396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endParaRPr lang="tr-TR" sz="1600" b="1" dirty="0">
              <a:solidFill>
                <a:srgbClr val="000099"/>
              </a:solidFill>
            </a:endParaRPr>
          </a:p>
          <a:p>
            <a:pPr marL="0" indent="0">
              <a:buNone/>
            </a:pPr>
            <a:r>
              <a:rPr lang="tr-TR" sz="1600" b="1" dirty="0">
                <a:solidFill>
                  <a:srgbClr val="000099"/>
                </a:solidFill>
              </a:rPr>
              <a:t>4)    Bağımsız bölüm toplam brüt alanı: </a:t>
            </a:r>
            <a:r>
              <a:rPr lang="tr-TR" sz="1600" dirty="0">
                <a:solidFill>
                  <a:srgbClr val="000099"/>
                </a:solidFill>
              </a:rPr>
              <a:t>Bağımsız bölüm brüt alanına bu bölüme ait eklenti veya eklentilerin brüt alanının ilave edilmesiyle hesaplanan toplam brüt alanı,</a:t>
            </a:r>
          </a:p>
          <a:p>
            <a:pPr marL="0" indent="0">
              <a:buNone/>
            </a:pPr>
            <a:endParaRPr lang="tr-TR" sz="1600" dirty="0"/>
          </a:p>
          <a:p>
            <a:pPr marL="0" indent="0">
              <a:buNone/>
            </a:pPr>
            <a:r>
              <a:rPr lang="tr-TR" sz="1600" b="1" dirty="0"/>
              <a:t>h)  Bakanlık: </a:t>
            </a:r>
            <a:r>
              <a:rPr lang="tr-TR" sz="1600" dirty="0"/>
              <a:t>Çevre ve Şehircilik Bakanlığını,</a:t>
            </a:r>
          </a:p>
          <a:p>
            <a:pPr marL="0" indent="0">
              <a:buNone/>
            </a:pPr>
            <a:endParaRPr lang="tr-TR" sz="1600" dirty="0"/>
          </a:p>
          <a:p>
            <a:pPr marL="0" indent="0">
              <a:buNone/>
            </a:pPr>
            <a:r>
              <a:rPr lang="tr-TR" sz="1600" b="1" dirty="0"/>
              <a:t>ı)    Balkon:</a:t>
            </a:r>
            <a:r>
              <a:rPr lang="tr-TR" sz="1600" dirty="0"/>
              <a:t> Tüm katlarda çıkma koşullarını taşımak kaydıyla, bina cephe hattı dışında ve/veya içinde, en az bir dış cephesi açık, bağlı oldukları oda ve/veya mutfak piyesinin kullanımını tamamlayan ve bu mekândan bölme elemanları ile ayrılmış, üstü açık veya kapalı alanları,</a:t>
            </a:r>
          </a:p>
          <a:p>
            <a:pPr marL="0" indent="0">
              <a:buNone/>
            </a:pPr>
            <a:endParaRPr lang="tr-TR" sz="1600" dirty="0"/>
          </a:p>
          <a:p>
            <a:pPr marL="0" indent="0">
              <a:buNone/>
            </a:pPr>
            <a:r>
              <a:rPr lang="tr-TR" sz="1600" b="1" dirty="0"/>
              <a:t>i)    Basit tamir ve tadil: </a:t>
            </a:r>
            <a:r>
              <a:rPr lang="tr-TR" sz="1600" dirty="0"/>
              <a:t>Yapılarda esaslı tadilat kapsamında olmayan, taşıyıcı sistemi, bağımsız bölümün dış cephesini, ıslak hacimlerin yerini ve sayısını değiştirmeyen; derz, iç ve dış sıva, boya, badana, oluk dere, doğrama, döşeme ve tavan kaplamaları, elektrik ve sıhhi tesisat tamirleri ile bahçe duvarı, duvar kaplamaları, baca, saçak, çatı onarımı ve kiremit aktarılması gibi her türlü tamir ve tadil işlemlerini,</a:t>
            </a:r>
          </a:p>
          <a:p>
            <a:pPr marL="0" indent="0">
              <a:buNone/>
            </a:pPr>
            <a:endParaRPr lang="tr-TR" sz="1600" dirty="0"/>
          </a:p>
          <a:p>
            <a:pPr marL="0" indent="0">
              <a:buNone/>
            </a:pPr>
            <a:r>
              <a:rPr lang="tr-TR" sz="1600" b="1" dirty="0"/>
              <a:t>j)   Bina cephe hattı: </a:t>
            </a:r>
            <a:r>
              <a:rPr lang="tr-TR" sz="1600" dirty="0"/>
              <a:t>Binanın ön ve arka cephelerinde toprakla temas eden konturlarının görünen cephesinin parsel sınırına en yakın noktasından, parsel ön ve arka cephelerine paralel çizilen hattı,</a:t>
            </a:r>
          </a:p>
          <a:p>
            <a:pPr marL="0" indent="0">
              <a:buNone/>
            </a:pPr>
            <a:endParaRPr lang="tr-TR" sz="1600" dirty="0"/>
          </a:p>
          <a:p>
            <a:pPr marL="0" indent="0">
              <a:buNone/>
            </a:pPr>
            <a:r>
              <a:rPr lang="tr-TR" sz="1600" b="1" dirty="0"/>
              <a:t>k)   Bina cephe uzunluğu: </a:t>
            </a:r>
            <a:r>
              <a:rPr lang="tr-TR" sz="1600" dirty="0"/>
              <a:t>Açık çıkmalar hariç olmak üzere bina cephesinin yataydaki uzunluk ölçüsünü,</a:t>
            </a:r>
          </a:p>
          <a:p>
            <a:pPr marL="0" indent="0">
              <a:buNone/>
            </a:pPr>
            <a:endParaRPr lang="tr-TR" sz="1600" dirty="0"/>
          </a:p>
          <a:p>
            <a:pPr marL="0" indent="0">
              <a:buNone/>
            </a:pPr>
            <a:r>
              <a:rPr lang="tr-TR" sz="1600" b="1" dirty="0"/>
              <a:t>l)    Bina derinliği</a:t>
            </a:r>
            <a:r>
              <a:rPr lang="tr-TR" sz="1600" dirty="0"/>
              <a:t>: Binanın ön cephe hattı ile arka cephe hattının en uzak noktası arasındaki ve ön cephe hattına dik olan hattın uzaklığı,</a:t>
            </a:r>
          </a:p>
          <a:p>
            <a:pPr marL="0" indent="0">
              <a:buNone/>
            </a:pPr>
            <a:endParaRPr lang="tr-TR" sz="1600" dirty="0"/>
          </a:p>
          <a:p>
            <a:pPr marL="0" indent="0">
              <a:buNone/>
            </a:pPr>
            <a:r>
              <a:rPr lang="tr-TR" sz="1600" b="1" dirty="0"/>
              <a:t>m) Bina giriş holü: </a:t>
            </a:r>
            <a:r>
              <a:rPr lang="tr-TR" sz="1600" dirty="0"/>
              <a:t>Binanın ana giriş kapısı ile merdiven evi ve asansör arasındaki holü,</a:t>
            </a:r>
          </a:p>
          <a:p>
            <a:pPr marL="0" indent="0">
              <a:buNone/>
            </a:pPr>
            <a:endParaRPr lang="tr-TR" sz="1600" dirty="0"/>
          </a:p>
          <a:p>
            <a:pPr marL="0" indent="0">
              <a:buNone/>
            </a:pPr>
            <a:r>
              <a:rPr lang="tr-TR" sz="1600" b="1" dirty="0"/>
              <a:t>n)  Bina yüksekliği: </a:t>
            </a:r>
            <a:r>
              <a:rPr lang="tr-TR" sz="1600" dirty="0"/>
              <a:t>Binanın kot aldığı noktadan saçak seviyesine kadar olan imar planı veya bu Yönetmelikte öngörülen yüksekliği,</a:t>
            </a:r>
          </a:p>
        </p:txBody>
      </p:sp>
      <p:sp>
        <p:nvSpPr>
          <p:cNvPr id="2" name="Slayt Numarası Yer Tutucusu 1">
            <a:extLst>
              <a:ext uri="{FF2B5EF4-FFF2-40B4-BE49-F238E27FC236}">
                <a16:creationId xmlns:a16="http://schemas.microsoft.com/office/drawing/2014/main" id="{5FFB28CB-9F1B-47FF-99F5-F9E4658EAF27}"/>
              </a:ext>
            </a:extLst>
          </p:cNvPr>
          <p:cNvSpPr>
            <a:spLocks noGrp="1"/>
          </p:cNvSpPr>
          <p:nvPr>
            <p:ph type="sldNum" sz="quarter" idx="12"/>
          </p:nvPr>
        </p:nvSpPr>
        <p:spPr/>
        <p:txBody>
          <a:bodyPr/>
          <a:lstStyle/>
          <a:p>
            <a:fld id="{84C56707-5A04-4981-8DAB-CB376A682A44}" type="slidenum">
              <a:rPr lang="tr-TR" smtClean="0"/>
              <a:t>9</a:t>
            </a:fld>
            <a:endParaRPr lang="tr-TR"/>
          </a:p>
        </p:txBody>
      </p:sp>
    </p:spTree>
    <p:extLst>
      <p:ext uri="{BB962C8B-B14F-4D97-AF65-F5344CB8AC3E}">
        <p14:creationId xmlns:p14="http://schemas.microsoft.com/office/powerpoint/2010/main" val="35648597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(2) Açık ve kapalı çıkmaların tabii zeminden veya tesviye edilmiş zeminden çıkma altına kadar en yakın </a:t>
            </a:r>
            <a:r>
              <a:rPr lang="tr-TR" sz="1600" dirty="0" err="1"/>
              <a:t>şakûli</a:t>
            </a:r>
            <a:r>
              <a:rPr lang="tr-TR" sz="1600" dirty="0"/>
              <a:t> mesafesi en az 2.40 metre olmak zorundadır. Ön bahçe mesafesi 3 metre ve daha az olan parsellerde; ön bahçeye yapılacak çıkmalarda, yol kotu ile çıkma altı arasındaki düşey mesafe hiçbir yerde 2.40 metreden az olamaz. </a:t>
            </a:r>
          </a:p>
          <a:p>
            <a:pPr marL="0" indent="0">
              <a:buNone/>
            </a:pPr>
            <a:endParaRPr lang="tr-TR" sz="1600" dirty="0"/>
          </a:p>
          <a:p>
            <a:pPr marL="0" indent="0">
              <a:buNone/>
            </a:pPr>
            <a:r>
              <a:rPr lang="tr-TR" sz="1600" dirty="0"/>
              <a:t>(3) Zemin katta kendi parsel hududu dışına taşmayan, hangi katta yapılırsa yapılsın 0.20 metreyi geçmeyen, kullanım alanına dâhil edilmeyen motif çıkmalar yapılabilir. Bahçe içinde yapılacak üstü açık teras ve zemin kat giriş merdivenleri ile bina cephesinden itibaren genişliği 2.50 metreyi geçmemek, </a:t>
            </a:r>
            <a:r>
              <a:rPr lang="tr-TR" sz="1600" dirty="0" err="1"/>
              <a:t>tretuar</a:t>
            </a:r>
            <a:r>
              <a:rPr lang="tr-TR" sz="1600" dirty="0"/>
              <a:t> dışına taşmamak ve en alçak noktası </a:t>
            </a:r>
            <a:r>
              <a:rPr lang="tr-TR" sz="1600" dirty="0" err="1"/>
              <a:t>tretuar</a:t>
            </a:r>
            <a:r>
              <a:rPr lang="tr-TR" sz="1600" dirty="0"/>
              <a:t> kotundan en az 2.50 metre yükseklikte yapılacak giriş saçakları çıkma olarak değerlendirilmez. Motif çıkmalar, açık ve kapalı çıkma önüne yapılacak ise motif çıkma da dâhil olmak üzere çıkma genişliği birinci fıkranın (a) ve (b) bentlerinde açıklanan hükümlere göre belirlenir. </a:t>
            </a:r>
          </a:p>
          <a:p>
            <a:pPr marL="0" indent="0">
              <a:buNone/>
            </a:pPr>
            <a:endParaRPr lang="tr-TR" sz="1600" dirty="0"/>
          </a:p>
          <a:p>
            <a:pPr marL="0" indent="0">
              <a:buNone/>
            </a:pPr>
            <a:r>
              <a:rPr lang="tr-TR" sz="1600" dirty="0"/>
              <a:t>(4) Bina cephelerinde, mimari projesinde cephe estetiği ve tasarımı göz önünde bulundurulmak ve detay projeleri verilmek, hafif malzemeden yapılmak, parsel sınırına taşmamak ve kapalı mekân oluşturmamak kaydıyla 0.50 metreye kadar güneş kırıcı yapılabilir. </a:t>
            </a:r>
            <a:endParaRPr lang="tr-TR" sz="1600" dirty="0">
              <a:solidFill>
                <a:srgbClr val="C00000"/>
              </a:solidFill>
            </a:endParaRPr>
          </a:p>
        </p:txBody>
      </p:sp>
      <p:sp>
        <p:nvSpPr>
          <p:cNvPr id="2" name="Slayt Numarası Yer Tutucusu 1">
            <a:extLst>
              <a:ext uri="{FF2B5EF4-FFF2-40B4-BE49-F238E27FC236}">
                <a16:creationId xmlns:a16="http://schemas.microsoft.com/office/drawing/2014/main" id="{4279E449-6187-4740-9BE5-49B31E30EE4B}"/>
              </a:ext>
            </a:extLst>
          </p:cNvPr>
          <p:cNvSpPr>
            <a:spLocks noGrp="1"/>
          </p:cNvSpPr>
          <p:nvPr>
            <p:ph type="sldNum" sz="quarter" idx="12"/>
          </p:nvPr>
        </p:nvSpPr>
        <p:spPr/>
        <p:txBody>
          <a:bodyPr/>
          <a:lstStyle/>
          <a:p>
            <a:fld id="{84C56707-5A04-4981-8DAB-CB376A682A44}" type="slidenum">
              <a:rPr lang="tr-TR" smtClean="0"/>
              <a:t>90</a:t>
            </a:fld>
            <a:endParaRPr lang="tr-TR"/>
          </a:p>
        </p:txBody>
      </p:sp>
      <p:sp>
        <p:nvSpPr>
          <p:cNvPr id="4" name="Alt Bilgi Yer Tutucusu 3">
            <a:extLst>
              <a:ext uri="{FF2B5EF4-FFF2-40B4-BE49-F238E27FC236}">
                <a16:creationId xmlns:a16="http://schemas.microsoft.com/office/drawing/2014/main" id="{B1144E77-555A-4C6A-AE31-D2AB18AF6788}"/>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765890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Saçaklar</a:t>
            </a:r>
            <a:endParaRPr lang="tr-TR" sz="1600" dirty="0"/>
          </a:p>
          <a:p>
            <a:pPr marL="0" indent="0">
              <a:buNone/>
            </a:pPr>
            <a:r>
              <a:rPr lang="tr-TR" sz="1600" b="1" dirty="0"/>
              <a:t>MADDE 42 </a:t>
            </a:r>
          </a:p>
          <a:p>
            <a:pPr marL="0" indent="0">
              <a:buNone/>
            </a:pPr>
            <a:r>
              <a:rPr lang="tr-TR" sz="1600" dirty="0">
                <a:solidFill>
                  <a:srgbClr val="FF0000"/>
                </a:solidFill>
              </a:rPr>
              <a:t>(1) </a:t>
            </a:r>
            <a:r>
              <a:rPr lang="tr-TR" sz="1600" u="sng" dirty="0">
                <a:solidFill>
                  <a:srgbClr val="FF0000"/>
                </a:solidFill>
              </a:rPr>
              <a:t>Uygulama imar planında belirlenmemiş ise 1.00 metreyi geçmeyen saçak yapılabilir. </a:t>
            </a:r>
            <a:r>
              <a:rPr lang="tr-TR" sz="1600" dirty="0">
                <a:solidFill>
                  <a:srgbClr val="FF0000"/>
                </a:solidFill>
              </a:rPr>
              <a:t>Saçakların şekli ve genişliği, yörenin mimari karakterine ve yapılacak yapıların özelliğine göre mimari estetik komisyonu kararı alınarak ilgili idarece de tayin edilebilir.</a:t>
            </a:r>
          </a:p>
          <a:p>
            <a:pPr marL="0" indent="0">
              <a:buNone/>
            </a:pPr>
            <a:endParaRPr lang="tr-TR" sz="1600" b="1" dirty="0"/>
          </a:p>
          <a:p>
            <a:pPr marL="0" indent="0">
              <a:buNone/>
            </a:pPr>
            <a:r>
              <a:rPr lang="tr-TR" sz="1600" dirty="0"/>
              <a:t>(2) Saçaklar parsel sınırlarını aşamaz.</a:t>
            </a:r>
          </a:p>
          <a:p>
            <a:pPr marL="0" indent="0">
              <a:buNone/>
            </a:pPr>
            <a:endParaRPr lang="tr-TR" sz="1600" dirty="0"/>
          </a:p>
          <a:p>
            <a:pPr marL="0" indent="0">
              <a:buNone/>
            </a:pPr>
            <a:r>
              <a:rPr lang="tr-TR" sz="1600" dirty="0">
                <a:solidFill>
                  <a:srgbClr val="FF0000"/>
                </a:solidFill>
              </a:rPr>
              <a:t>(3)  Binada çıkma yapılması halinde saçak genişliği çıkmadan itibaren 0.50 metreyi aşamaz.</a:t>
            </a:r>
          </a:p>
          <a:p>
            <a:pPr marL="0" indent="0">
              <a:buNone/>
            </a:pPr>
            <a:endParaRPr lang="tr-TR" sz="1600" dirty="0"/>
          </a:p>
          <a:p>
            <a:pPr marL="0" indent="0">
              <a:buNone/>
            </a:pPr>
            <a:r>
              <a:rPr lang="tr-TR" sz="1600" b="1" dirty="0"/>
              <a:t>Bahçe duvarları </a:t>
            </a:r>
          </a:p>
          <a:p>
            <a:pPr marL="0" indent="0">
              <a:buNone/>
            </a:pPr>
            <a:r>
              <a:rPr lang="tr-TR" sz="1600" b="1" dirty="0"/>
              <a:t>MADDE 43</a:t>
            </a:r>
          </a:p>
          <a:p>
            <a:pPr marL="0" indent="0">
              <a:buNone/>
            </a:pPr>
            <a:r>
              <a:rPr lang="tr-TR" sz="1600" dirty="0"/>
              <a:t>(1) Bahçe duvarlarının yüksekliği, tabii veya tesviye edilmiş zeminden itibaren binaların yol tarafındaki cephe hatlarının önünde 0.50 metreyi, gerisinde ise 2.00 metreyi geçemez. Ayrıca üzerlerine yükseklikleri 1.00 metreyi aşmayan parmaklık yapılabilir. </a:t>
            </a:r>
          </a:p>
          <a:p>
            <a:pPr>
              <a:buAutoNum type="arabicParenBoth"/>
            </a:pPr>
            <a:endParaRPr lang="tr-TR" sz="1600" dirty="0"/>
          </a:p>
          <a:p>
            <a:pPr marL="0" indent="0">
              <a:buNone/>
            </a:pPr>
            <a:r>
              <a:rPr lang="tr-TR" sz="1600" dirty="0"/>
              <a:t>(2) Fazla meyilli ve tehlike arz eden yerlerde uygulanacak şekli takdire idare yetkilidir. </a:t>
            </a:r>
          </a:p>
          <a:p>
            <a:pPr marL="0" indent="0">
              <a:buNone/>
            </a:pPr>
            <a:endParaRPr lang="tr-TR" sz="1600" dirty="0"/>
          </a:p>
          <a:p>
            <a:pPr marL="0" indent="0">
              <a:buNone/>
            </a:pPr>
            <a:r>
              <a:rPr lang="tr-TR" sz="1600" dirty="0"/>
              <a:t>(3) Devletin güvenlik ve emniyeti ile harekât ve savunma bakımından gizlilik veya önem arz eden bina ve tesisler ile okul, hastane, cezaevi, ibadet yerleri, elçilik, sefarethane, açık hava sineması ve benzerleri gibi özellik arz eden bina ve tesislerin bahçe duvarları ile sanayi bölgelerinde yapılacak bahçe duvarları bu madde hükmüne tabi değildir. </a:t>
            </a:r>
          </a:p>
        </p:txBody>
      </p:sp>
      <p:sp>
        <p:nvSpPr>
          <p:cNvPr id="2" name="Slayt Numarası Yer Tutucusu 1">
            <a:extLst>
              <a:ext uri="{FF2B5EF4-FFF2-40B4-BE49-F238E27FC236}">
                <a16:creationId xmlns:a16="http://schemas.microsoft.com/office/drawing/2014/main" id="{617569AD-A333-4CD0-AAD6-97A83298E606}"/>
              </a:ext>
            </a:extLst>
          </p:cNvPr>
          <p:cNvSpPr>
            <a:spLocks noGrp="1"/>
          </p:cNvSpPr>
          <p:nvPr>
            <p:ph type="sldNum" sz="quarter" idx="12"/>
          </p:nvPr>
        </p:nvSpPr>
        <p:spPr/>
        <p:txBody>
          <a:bodyPr/>
          <a:lstStyle/>
          <a:p>
            <a:fld id="{84C56707-5A04-4981-8DAB-CB376A682A44}" type="slidenum">
              <a:rPr lang="tr-TR" smtClean="0"/>
              <a:t>91</a:t>
            </a:fld>
            <a:endParaRPr lang="tr-TR"/>
          </a:p>
        </p:txBody>
      </p:sp>
      <p:sp>
        <p:nvSpPr>
          <p:cNvPr id="4" name="Alt Bilgi Yer Tutucusu 3">
            <a:extLst>
              <a:ext uri="{FF2B5EF4-FFF2-40B4-BE49-F238E27FC236}">
                <a16:creationId xmlns:a16="http://schemas.microsoft.com/office/drawing/2014/main" id="{6EE6C37C-DDFB-45D6-87E3-B6BC32DFBAD6}"/>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5558682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Kapıcı dairesi, bekçi odası ve kontrol kulübeleri</a:t>
            </a:r>
            <a:endParaRPr lang="tr-TR" sz="1600" dirty="0"/>
          </a:p>
          <a:p>
            <a:pPr marL="0" indent="0">
              <a:buNone/>
            </a:pPr>
            <a:r>
              <a:rPr lang="tr-TR" sz="1600" b="1" dirty="0"/>
              <a:t>MADDE 44 </a:t>
            </a:r>
          </a:p>
          <a:p>
            <a:pPr marL="0" indent="0">
              <a:buNone/>
            </a:pPr>
            <a:r>
              <a:rPr lang="tr-TR" sz="1600" dirty="0"/>
              <a:t>(1) Kapıcı dairesi ve bekçi odası yapılacak binalar:</a:t>
            </a:r>
          </a:p>
          <a:p>
            <a:pPr marL="0" indent="0">
              <a:buNone/>
            </a:pPr>
            <a:r>
              <a:rPr lang="tr-TR" sz="1600" dirty="0">
                <a:solidFill>
                  <a:srgbClr val="FF0000"/>
                </a:solidFill>
              </a:rPr>
              <a:t>a)    Konut kullanımlı bağımsız bölüm sayısı 40’tan fazla olan ve katı yakıt kullanan kaloriferli veya kalorifersiz binalar için bir adet kapıcı dairesi yapılması zorunludur. Birden fazla yapı bulunan ve toplam bağımsız bölüm sayısı 40’tan fazla olan parsellerde de bu hüküm uygulanır, ancak bağımsız bölüm sayısının 80’i aşması halinde ikinci bir kapıcı dairesi yapılır. Ayrıca, birden fazla yapının bulunduğu parsellerde 60’dan fazla bağımsız bölümü olan her bir bina için mutlaka ayrı bir kapıcı dairesi yapılır.</a:t>
            </a:r>
          </a:p>
          <a:p>
            <a:pPr marL="0" indent="0">
              <a:buNone/>
            </a:pPr>
            <a:r>
              <a:rPr lang="tr-TR" sz="1600" dirty="0"/>
              <a:t>b)   Katı yakıt haricindeki diğer ısıtma sistemleri kullanılan konut kullanımlı binalar için bağımsız bölüm sayısının </a:t>
            </a:r>
            <a:r>
              <a:rPr lang="tr-TR" sz="1600" u="sng" dirty="0"/>
              <a:t>60’tan fazla olması halinde </a:t>
            </a:r>
            <a:r>
              <a:rPr lang="tr-TR" sz="1600" dirty="0"/>
              <a:t>bir, 150’den fazla olması halinde 2 kapıcı dairesi yapılması zorunludur. İlave her 150 daire için ek bir kapıcı dairesi yapılır</a:t>
            </a:r>
          </a:p>
          <a:p>
            <a:pPr marL="0" indent="0">
              <a:buNone/>
            </a:pPr>
            <a:r>
              <a:rPr lang="tr-TR" sz="1600" dirty="0"/>
              <a:t>c)    Sıra evler düzeninde, ayrık, ikiz nizamda tek bağımsız bölümlü 1’den fazla müstakil konut binası bulunan parsellerde kapıcı dairesi yapılması mecburiyeti aranmaz.</a:t>
            </a:r>
          </a:p>
          <a:p>
            <a:pPr marL="0" indent="0">
              <a:buNone/>
            </a:pPr>
            <a:r>
              <a:rPr lang="tr-TR" sz="1600" dirty="0"/>
              <a:t>ç) Yapı inşaat alanı 2000 m</a:t>
            </a:r>
            <a:r>
              <a:rPr lang="tr-TR" sz="1600" baseline="30000" dirty="0"/>
              <a:t>2</a:t>
            </a:r>
            <a:r>
              <a:rPr lang="tr-TR" sz="1600" dirty="0"/>
              <a:t>’den fazla olan işyeri ve büro olarak kullanılan binalarda bekçi odası yapılması şarttır.</a:t>
            </a:r>
          </a:p>
          <a:p>
            <a:pPr marL="0" indent="0">
              <a:buNone/>
            </a:pPr>
            <a:endParaRPr lang="tr-TR" sz="1600" dirty="0"/>
          </a:p>
          <a:p>
            <a:pPr marL="0" indent="0">
              <a:buNone/>
            </a:pPr>
            <a:r>
              <a:rPr lang="tr-TR" sz="1600" dirty="0"/>
              <a:t>(2) Kapıcı dairelerinin ve bekçi odalarının ölçü ve nitelikleri:</a:t>
            </a:r>
          </a:p>
          <a:p>
            <a:pPr marL="0" indent="0">
              <a:buNone/>
            </a:pPr>
            <a:r>
              <a:rPr lang="tr-TR" sz="1600" dirty="0"/>
              <a:t>a) Kapıcı daireleri, doğrudan ışık ve hava alabilecek şekilde düzenlenir.</a:t>
            </a:r>
          </a:p>
          <a:p>
            <a:pPr marL="0" indent="0">
              <a:buNone/>
            </a:pPr>
            <a:r>
              <a:rPr lang="tr-TR" sz="1600" dirty="0"/>
              <a:t>b) Taşkın riski taşıyan alanlarda kalan binalarda düzenlenecek kapıcı dairelerinin kapı ve pencere boşluklarının alt seviyesi su taşkın seviyesinin en az 1.50 metre üzerinde olmak zorundadır.</a:t>
            </a:r>
          </a:p>
          <a:p>
            <a:pPr marL="0" indent="0">
              <a:buNone/>
            </a:pPr>
            <a:endParaRPr lang="tr-TR" sz="1600" dirty="0"/>
          </a:p>
        </p:txBody>
      </p:sp>
      <p:sp>
        <p:nvSpPr>
          <p:cNvPr id="2" name="Slayt Numarası Yer Tutucusu 1">
            <a:extLst>
              <a:ext uri="{FF2B5EF4-FFF2-40B4-BE49-F238E27FC236}">
                <a16:creationId xmlns:a16="http://schemas.microsoft.com/office/drawing/2014/main" id="{D2096A9F-C963-4FB6-A64F-A9C9C56EE31C}"/>
              </a:ext>
            </a:extLst>
          </p:cNvPr>
          <p:cNvSpPr>
            <a:spLocks noGrp="1"/>
          </p:cNvSpPr>
          <p:nvPr>
            <p:ph type="sldNum" sz="quarter" idx="12"/>
          </p:nvPr>
        </p:nvSpPr>
        <p:spPr/>
        <p:txBody>
          <a:bodyPr/>
          <a:lstStyle/>
          <a:p>
            <a:fld id="{84C56707-5A04-4981-8DAB-CB376A682A44}" type="slidenum">
              <a:rPr lang="tr-TR" smtClean="0"/>
              <a:t>92</a:t>
            </a:fld>
            <a:endParaRPr lang="tr-TR"/>
          </a:p>
        </p:txBody>
      </p:sp>
      <p:sp>
        <p:nvSpPr>
          <p:cNvPr id="4" name="Alt Bilgi Yer Tutucusu 3">
            <a:extLst>
              <a:ext uri="{FF2B5EF4-FFF2-40B4-BE49-F238E27FC236}">
                <a16:creationId xmlns:a16="http://schemas.microsoft.com/office/drawing/2014/main" id="{FC4BD5BF-098C-4A63-9088-36C528D4550F}"/>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2895639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c) Kapıcı dairelerinin toprağa dayalı ve iskân edilebilen bodrum katlarda yapılması halinde, oturma odası ve bir yatak odasının dış mekâna açılması bu mekânların taban döşemesinin üst seviyesinin tabii veya tesviye edilmiş zemine gömülü olmaması, kapı ve pencere açılmak suretiyle, doğal aydınlatma ve havalandırmasının sağlanması sel, taşkın ve su basmasına karşı önlem alınmış olması zorunludur. Kapıcı dairelerinin toprağa gömülü duvarlarında </a:t>
            </a:r>
            <a:r>
              <a:rPr lang="tr-TR" sz="1600" dirty="0" err="1"/>
              <a:t>kuranglez</a:t>
            </a:r>
            <a:r>
              <a:rPr lang="tr-TR" sz="1600" dirty="0"/>
              <a:t> yapmak suretiyle kapı ve pencere açılamayacağı gibi, bu duvarlarda pencere açılabilmesi için pencere denizliğinin tabii zeminden veya tesviye edilmiş zeminden en az 0,90 metre yukarıda konumlanması gerekir.</a:t>
            </a:r>
          </a:p>
          <a:p>
            <a:pPr marL="0" indent="0">
              <a:buNone/>
            </a:pPr>
            <a:endParaRPr lang="tr-TR" sz="1600" dirty="0"/>
          </a:p>
          <a:p>
            <a:pPr marL="0" indent="0">
              <a:buNone/>
            </a:pPr>
            <a:r>
              <a:rPr lang="tr-TR" sz="1600" dirty="0">
                <a:solidFill>
                  <a:srgbClr val="FF0000"/>
                </a:solidFill>
              </a:rPr>
              <a:t>ç) Bina içinde düzenlenen kapıcı daireleri, en az brüt 50 m2’dir. Kapıcı dairelerinde, her birisi en az 9 m2 ve dar kenarı en az 2.50 metre olmak üzere 2 yatak odası ve 12 m2’den az olmamak üzere 1 oturma odası, en az 3,3 m2 mutfak ve banyo veya duş yeri ve tuvalet bulunur.</a:t>
            </a:r>
          </a:p>
          <a:p>
            <a:pPr marL="0" indent="0">
              <a:buNone/>
            </a:pPr>
            <a:endParaRPr lang="tr-TR" sz="1600" dirty="0"/>
          </a:p>
          <a:p>
            <a:pPr marL="0" indent="0">
              <a:buNone/>
            </a:pPr>
            <a:r>
              <a:rPr lang="tr-TR" sz="1600" dirty="0"/>
              <a:t>d) Bina dışında tertiplenen kapıcı daireleri en fazla brüt 40 m</a:t>
            </a:r>
            <a:r>
              <a:rPr lang="tr-TR" sz="1600" baseline="30000" dirty="0"/>
              <a:t>2</a:t>
            </a:r>
            <a:r>
              <a:rPr lang="tr-TR" sz="1600" dirty="0"/>
              <a:t> olmak zorundadır. Bu fıkranın (ç) bendinde yer alan ölçüleri sağlayacak şekilde 1 yatak odası, 1 oturma odası, mutfak ve banyo veya duş yeri ve tuvalet bulundurulur.</a:t>
            </a:r>
          </a:p>
          <a:p>
            <a:pPr marL="0" indent="0">
              <a:buNone/>
            </a:pPr>
            <a:endParaRPr lang="tr-TR" sz="1600" dirty="0"/>
          </a:p>
          <a:p>
            <a:pPr marL="0" indent="0">
              <a:buNone/>
            </a:pPr>
            <a:r>
              <a:rPr lang="tr-TR" sz="1600" dirty="0"/>
              <a:t>(3)</a:t>
            </a:r>
            <a:r>
              <a:rPr lang="tr-TR" sz="1600" u="sng" dirty="0"/>
              <a:t> Bekçi odası en az 4 m</a:t>
            </a:r>
            <a:r>
              <a:rPr lang="tr-TR" sz="1600" u="sng" baseline="30000" dirty="0"/>
              <a:t>2</a:t>
            </a:r>
            <a:r>
              <a:rPr lang="tr-TR" sz="1600" u="sng" dirty="0"/>
              <a:t> büyüklüğünde</a:t>
            </a:r>
            <a:r>
              <a:rPr lang="tr-TR" sz="1600" dirty="0"/>
              <a:t>, doğrudan ışık ve hava alabilecek şekilde düzenlenir. Bekçi odasında en az 1.5 m</a:t>
            </a:r>
            <a:r>
              <a:rPr lang="tr-TR" sz="1600" baseline="30000" dirty="0"/>
              <a:t>2</a:t>
            </a:r>
            <a:r>
              <a:rPr lang="tr-TR" sz="1600" dirty="0"/>
              <a:t>’lik bir tuvalet yer alır.</a:t>
            </a:r>
          </a:p>
        </p:txBody>
      </p:sp>
      <p:sp>
        <p:nvSpPr>
          <p:cNvPr id="2" name="Slayt Numarası Yer Tutucusu 1">
            <a:extLst>
              <a:ext uri="{FF2B5EF4-FFF2-40B4-BE49-F238E27FC236}">
                <a16:creationId xmlns:a16="http://schemas.microsoft.com/office/drawing/2014/main" id="{2A99660F-B8C0-40B0-BD62-2AB253F8C1F0}"/>
              </a:ext>
            </a:extLst>
          </p:cNvPr>
          <p:cNvSpPr>
            <a:spLocks noGrp="1"/>
          </p:cNvSpPr>
          <p:nvPr>
            <p:ph type="sldNum" sz="quarter" idx="12"/>
          </p:nvPr>
        </p:nvSpPr>
        <p:spPr/>
        <p:txBody>
          <a:bodyPr/>
          <a:lstStyle/>
          <a:p>
            <a:fld id="{84C56707-5A04-4981-8DAB-CB376A682A44}" type="slidenum">
              <a:rPr lang="tr-TR" smtClean="0"/>
              <a:t>93</a:t>
            </a:fld>
            <a:endParaRPr lang="tr-TR"/>
          </a:p>
        </p:txBody>
      </p:sp>
      <p:sp>
        <p:nvSpPr>
          <p:cNvPr id="4" name="Alt Bilgi Yer Tutucusu 3">
            <a:extLst>
              <a:ext uri="{FF2B5EF4-FFF2-40B4-BE49-F238E27FC236}">
                <a16:creationId xmlns:a16="http://schemas.microsoft.com/office/drawing/2014/main" id="{7E358B86-C6D6-489F-B07D-B2899333603E}"/>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329446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(4) Kontrol kulübeleri:</a:t>
            </a:r>
          </a:p>
          <a:p>
            <a:pPr marL="0" indent="0">
              <a:buNone/>
            </a:pPr>
            <a:r>
              <a:rPr lang="tr-TR" sz="1600" dirty="0"/>
              <a:t>a)    Üzerinde birden fazla yapı yapılması mümkün ve yüzölçümü en az 1000 m</a:t>
            </a:r>
            <a:r>
              <a:rPr lang="tr-TR" sz="1600" baseline="30000" dirty="0"/>
              <a:t>2</a:t>
            </a:r>
            <a:r>
              <a:rPr lang="tr-TR" sz="1600" dirty="0"/>
              <a:t> olan parsellerde, istenmesi halinde, trafik emniyeti bakımından tehlike arz etmemek ve hiçbir şartta parsel sınırını aşmamak kaydıyla bahçe mesafeleri içinde kontrol kulübesi yapılabilir.</a:t>
            </a:r>
          </a:p>
          <a:p>
            <a:pPr marL="0" indent="0">
              <a:buNone/>
            </a:pPr>
            <a:endParaRPr lang="tr-TR" sz="1600" dirty="0"/>
          </a:p>
          <a:p>
            <a:pPr marL="0" indent="0">
              <a:buNone/>
            </a:pPr>
            <a:r>
              <a:rPr lang="tr-TR" sz="1600" dirty="0"/>
              <a:t>b)   Kontrol kulübesi 9 m</a:t>
            </a:r>
            <a:r>
              <a:rPr lang="tr-TR" sz="1600" baseline="30000" dirty="0"/>
              <a:t>2</a:t>
            </a:r>
            <a:r>
              <a:rPr lang="tr-TR" sz="1600" dirty="0"/>
              <a:t>’yi geçemez.</a:t>
            </a:r>
          </a:p>
          <a:p>
            <a:pPr marL="0" indent="0">
              <a:buNone/>
            </a:pPr>
            <a:endParaRPr lang="tr-TR" sz="1600" dirty="0"/>
          </a:p>
          <a:p>
            <a:pPr marL="0" indent="0">
              <a:buNone/>
            </a:pPr>
            <a:r>
              <a:rPr lang="tr-TR" sz="1600" dirty="0"/>
              <a:t>c)    Kontrol kulübesinin yüksekliği tabii veya tesviye edilmiş zeminden itibaren en fazla 4.00 metredir.</a:t>
            </a:r>
          </a:p>
          <a:p>
            <a:pPr marL="0" indent="0">
              <a:buNone/>
            </a:pPr>
            <a:endParaRPr lang="tr-TR" sz="1600" dirty="0"/>
          </a:p>
          <a:p>
            <a:pPr marL="0" indent="0">
              <a:buNone/>
            </a:pPr>
            <a:r>
              <a:rPr lang="tr-TR" sz="1600" dirty="0"/>
              <a:t>ç) Kontrol kulübesi ile esas bina arasındaki mesafe 2.00 metreden az olamaz.</a:t>
            </a:r>
          </a:p>
          <a:p>
            <a:pPr marL="0" indent="0">
              <a:buNone/>
            </a:pPr>
            <a:endParaRPr lang="tr-TR" sz="1600" dirty="0"/>
          </a:p>
          <a:p>
            <a:pPr marL="0" indent="0">
              <a:buNone/>
            </a:pPr>
            <a:r>
              <a:rPr lang="tr-TR" sz="1600" dirty="0"/>
              <a:t>d)   Devletin güvenliği bakımından özellik arz eden parsellerde bu fıkrada belirtilen ölçülere uyulma şartı aranmaz.</a:t>
            </a:r>
          </a:p>
        </p:txBody>
      </p:sp>
      <p:sp>
        <p:nvSpPr>
          <p:cNvPr id="2" name="Slayt Numarası Yer Tutucusu 1">
            <a:extLst>
              <a:ext uri="{FF2B5EF4-FFF2-40B4-BE49-F238E27FC236}">
                <a16:creationId xmlns:a16="http://schemas.microsoft.com/office/drawing/2014/main" id="{796A4E83-9ABC-4FD1-8CB2-DFD8155D34BD}"/>
              </a:ext>
            </a:extLst>
          </p:cNvPr>
          <p:cNvSpPr>
            <a:spLocks noGrp="1"/>
          </p:cNvSpPr>
          <p:nvPr>
            <p:ph type="sldNum" sz="quarter" idx="12"/>
          </p:nvPr>
        </p:nvSpPr>
        <p:spPr/>
        <p:txBody>
          <a:bodyPr/>
          <a:lstStyle/>
          <a:p>
            <a:fld id="{84C56707-5A04-4981-8DAB-CB376A682A44}" type="slidenum">
              <a:rPr lang="tr-TR" smtClean="0"/>
              <a:t>94</a:t>
            </a:fld>
            <a:endParaRPr lang="tr-TR"/>
          </a:p>
        </p:txBody>
      </p:sp>
      <p:sp>
        <p:nvSpPr>
          <p:cNvPr id="4" name="Alt Bilgi Yer Tutucusu 3">
            <a:extLst>
              <a:ext uri="{FF2B5EF4-FFF2-40B4-BE49-F238E27FC236}">
                <a16:creationId xmlns:a16="http://schemas.microsoft.com/office/drawing/2014/main" id="{9795A3D8-07F1-4DEF-9537-9129B101AED5}"/>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17215906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Bodrumlar</a:t>
            </a:r>
            <a:endParaRPr lang="tr-TR" sz="1600" dirty="0"/>
          </a:p>
          <a:p>
            <a:pPr marL="0" indent="0">
              <a:buNone/>
            </a:pPr>
            <a:r>
              <a:rPr lang="tr-TR" sz="1600" b="1" dirty="0"/>
              <a:t>MADDE 51 </a:t>
            </a:r>
          </a:p>
          <a:p>
            <a:pPr marL="0" indent="0">
              <a:buNone/>
            </a:pPr>
            <a:r>
              <a:rPr lang="tr-TR" sz="1600" dirty="0">
                <a:solidFill>
                  <a:srgbClr val="FF0000"/>
                </a:solidFill>
              </a:rPr>
              <a:t>(1) </a:t>
            </a:r>
            <a:r>
              <a:rPr lang="tr-TR" sz="1600" u="sng" dirty="0">
                <a:solidFill>
                  <a:srgbClr val="FF0000"/>
                </a:solidFill>
              </a:rPr>
              <a:t>Katı yakıt kullanan sobalı binaların bodrum veya zemin katlarında veya teknik olarak bodrum kat tesis edilememesi durumunda yüksekliği 2.20 metreyi geçmemek üzere bahçelerinde</a:t>
            </a:r>
            <a:r>
              <a:rPr lang="tr-TR" sz="1600" dirty="0">
                <a:solidFill>
                  <a:srgbClr val="FF0000"/>
                </a:solidFill>
              </a:rPr>
              <a:t>; ortak alan niteliğini haiz olmak ve eklenti ihdas etmemek kaydıyla her bağımsız bölüm için en az 5 m2, en fazla 10 m2 odunluk, kömürlük veya depolama yeri ayrılması zorunludur.</a:t>
            </a:r>
          </a:p>
          <a:p>
            <a:pPr marL="0" indent="0">
              <a:buNone/>
            </a:pPr>
            <a:endParaRPr lang="tr-TR" sz="1600" dirty="0"/>
          </a:p>
          <a:p>
            <a:pPr marL="0" indent="0">
              <a:buNone/>
            </a:pPr>
            <a:r>
              <a:rPr lang="tr-TR" sz="1600" dirty="0"/>
              <a:t>2) Bodrum kapısı tamamen tretuvar üzerinde kalan fazla meyilli yollar dışında yapılacak ön bahçesiz binalarda, yol cephesinde bodrum girişi yapılamaz.</a:t>
            </a:r>
          </a:p>
          <a:p>
            <a:pPr marL="0" indent="0">
              <a:buNone/>
            </a:pPr>
            <a:endParaRPr lang="tr-TR" sz="1600" dirty="0"/>
          </a:p>
          <a:p>
            <a:pPr marL="0" indent="0">
              <a:buNone/>
            </a:pPr>
            <a:r>
              <a:rPr lang="tr-TR" sz="1600" dirty="0"/>
              <a:t>(3) Toprağa dayalı bodrum katlarda bulunan konutlarda oturma odası ve bir yatak odasının; taban döşemesinin üst seviyesinin tabii veya tesviye edilmiş zemine gömülü olmaması, doğal aydınlatma ve havalandırmasının pencere açılmak suretiyle sağlanması, sel, taşkın ve su baskınlarına karşı tedbirlerin alınmış olması zorunludur. Bu bağımsız bölümlerin kısmen veya tamamen tabii ve tesviye edilmiş zemin altında kalan duvarlarında pencere açılamaz.</a:t>
            </a:r>
          </a:p>
          <a:p>
            <a:pPr marL="0" indent="0">
              <a:buNone/>
            </a:pPr>
            <a:endParaRPr lang="tr-TR" sz="1600" dirty="0"/>
          </a:p>
          <a:p>
            <a:pPr marL="0" indent="0">
              <a:buNone/>
            </a:pPr>
            <a:r>
              <a:rPr lang="tr-TR" sz="1600" dirty="0"/>
              <a:t>(4)Ticari alanlarda yapılan binaların ticari amaçla kullanılan bodrum katlarında döşemenin zemine gömülü olmama şartı aranmaz. Bu tür binalarda suni havalandırmanın sağlanması ile engellilerin dolaşımına olanak sağlayan erişilebilirlik standartlarına uygun rampa, yürüyen bant ve bunlar gibi önlemler alınır.</a:t>
            </a:r>
          </a:p>
          <a:p>
            <a:pPr marL="0" indent="0">
              <a:buNone/>
            </a:pPr>
            <a:endParaRPr lang="tr-TR" sz="1600" dirty="0"/>
          </a:p>
        </p:txBody>
      </p:sp>
      <p:sp>
        <p:nvSpPr>
          <p:cNvPr id="2" name="Slayt Numarası Yer Tutucusu 1">
            <a:extLst>
              <a:ext uri="{FF2B5EF4-FFF2-40B4-BE49-F238E27FC236}">
                <a16:creationId xmlns:a16="http://schemas.microsoft.com/office/drawing/2014/main" id="{7CDF255E-A435-4C17-A161-5947621664C3}"/>
              </a:ext>
            </a:extLst>
          </p:cNvPr>
          <p:cNvSpPr>
            <a:spLocks noGrp="1"/>
          </p:cNvSpPr>
          <p:nvPr>
            <p:ph type="sldNum" sz="quarter" idx="12"/>
          </p:nvPr>
        </p:nvSpPr>
        <p:spPr/>
        <p:txBody>
          <a:bodyPr/>
          <a:lstStyle/>
          <a:p>
            <a:fld id="{84C56707-5A04-4981-8DAB-CB376A682A44}" type="slidenum">
              <a:rPr lang="tr-TR" smtClean="0"/>
              <a:t>95</a:t>
            </a:fld>
            <a:endParaRPr lang="tr-TR"/>
          </a:p>
        </p:txBody>
      </p:sp>
      <p:sp>
        <p:nvSpPr>
          <p:cNvPr id="4" name="Alt Bilgi Yer Tutucusu 3">
            <a:extLst>
              <a:ext uri="{FF2B5EF4-FFF2-40B4-BE49-F238E27FC236}">
                <a16:creationId xmlns:a16="http://schemas.microsoft.com/office/drawing/2014/main" id="{DFCDE636-D120-454B-9AF5-F79659F4162D}"/>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6597682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dirty="0"/>
          </a:p>
          <a:p>
            <a:pPr marL="0" indent="0">
              <a:buNone/>
            </a:pPr>
            <a:r>
              <a:rPr lang="tr-TR" sz="1600" dirty="0"/>
              <a:t>(5) Konut alanında kalmakla birlikte, ilgili idare meclisince yol boyu ticaret kararı alınan yol güzergâhlarında zemin katta, halkın günlük ihtiyaçlarını karşılamaya dönük olarak ticaret yapılabilir. Bu kullanımların bodrum katlarında içten bağlantılı piyesleri olabilir. Bu piyesler binanın ortak alanları ve müştemilatlarıyla irtibatlandırılamaz. Ancak, köşe başı veya köşe başından başka iki yola cephesi olan parsellerde yapılacak binaların yola cephesi bulunan bodrum katlarına ticari kullanımlı bağımsız bölüm yapılabilir. Bu bölümlerin üst ve alt kattaki mekânlarla içten bağlantısı sağlanabilir. Ticari kullanımların altında konut yapılamaz.</a:t>
            </a:r>
          </a:p>
          <a:p>
            <a:pPr marL="0" indent="0">
              <a:buNone/>
            </a:pPr>
            <a:endParaRPr lang="tr-TR" sz="1600" dirty="0"/>
          </a:p>
          <a:p>
            <a:pPr marL="0" indent="0">
              <a:buNone/>
            </a:pPr>
            <a:r>
              <a:rPr lang="tr-TR" sz="1600" dirty="0"/>
              <a:t>(6) Toprağa dayalı tüm bodrum katlarda, dış etkilere karşı ısı ve su yalıtımı yapılması zorunludur.</a:t>
            </a:r>
          </a:p>
          <a:p>
            <a:pPr marL="0" indent="0">
              <a:buNone/>
            </a:pPr>
            <a:endParaRPr lang="tr-TR" sz="1600" dirty="0"/>
          </a:p>
          <a:p>
            <a:pPr marL="0" indent="0">
              <a:buNone/>
            </a:pPr>
            <a:r>
              <a:rPr lang="tr-TR" sz="1600" dirty="0">
                <a:solidFill>
                  <a:srgbClr val="FF0000"/>
                </a:solidFill>
              </a:rPr>
              <a:t>(7) Bina etrafında mütemadi </a:t>
            </a:r>
            <a:r>
              <a:rPr lang="tr-TR" sz="1600" dirty="0" err="1">
                <a:solidFill>
                  <a:srgbClr val="FF0000"/>
                </a:solidFill>
              </a:rPr>
              <a:t>kuranglez</a:t>
            </a:r>
            <a:r>
              <a:rPr lang="tr-TR" sz="1600" dirty="0">
                <a:solidFill>
                  <a:srgbClr val="FF0000"/>
                </a:solidFill>
              </a:rPr>
              <a:t> tesis edilemez. </a:t>
            </a:r>
            <a:r>
              <a:rPr lang="tr-TR" sz="1600" dirty="0" err="1">
                <a:solidFill>
                  <a:srgbClr val="FF0000"/>
                </a:solidFill>
              </a:rPr>
              <a:t>Kuranglezlerden</a:t>
            </a:r>
            <a:r>
              <a:rPr lang="tr-TR" sz="1600" dirty="0">
                <a:solidFill>
                  <a:srgbClr val="FF0000"/>
                </a:solidFill>
              </a:rPr>
              <a:t> giriş çıkış yapılamaz. Ancak, yol cephesinde bulunmayan </a:t>
            </a:r>
            <a:r>
              <a:rPr lang="tr-TR" sz="1600" dirty="0" err="1">
                <a:solidFill>
                  <a:srgbClr val="FF0000"/>
                </a:solidFill>
              </a:rPr>
              <a:t>kuranglezlerinden</a:t>
            </a:r>
            <a:r>
              <a:rPr lang="tr-TR" sz="1600" dirty="0">
                <a:solidFill>
                  <a:srgbClr val="FF0000"/>
                </a:solidFill>
              </a:rPr>
              <a:t> kaçış amacıyla çıkış tertiplenebilir. </a:t>
            </a:r>
            <a:r>
              <a:rPr lang="tr-TR" sz="1600" dirty="0" err="1">
                <a:solidFill>
                  <a:srgbClr val="FF0000"/>
                </a:solidFill>
              </a:rPr>
              <a:t>Kuranglezlerde</a:t>
            </a:r>
            <a:r>
              <a:rPr lang="tr-TR" sz="1600" dirty="0">
                <a:solidFill>
                  <a:srgbClr val="FF0000"/>
                </a:solidFill>
              </a:rPr>
              <a:t> sel, taşkın ve su baskınlarına karşı tedbirlerin alınmış olması zorunludur.</a:t>
            </a:r>
          </a:p>
          <a:p>
            <a:pPr marL="0" indent="0">
              <a:buNone/>
            </a:pPr>
            <a:endParaRPr lang="tr-TR" sz="1600" dirty="0"/>
          </a:p>
          <a:p>
            <a:pPr marL="0" indent="0">
              <a:buNone/>
            </a:pPr>
            <a:r>
              <a:rPr lang="tr-TR" sz="1600" dirty="0"/>
              <a:t>(8)  Arazi eğiminden faydalanmak amacıyla veya mimari nedenlerle, binalar bloğunun, bir binanın veya bağımsız bir dairenin; belirlenen bina yüksekliğini aşmamak, belirli piyesler için tespit olunan asgari kat yüksekliklerine veya bu Yönetmeliğin diğer hükümlerine aykırı olmamak şartı ile çeşitli katlarda ve/veya farklı taban ve/veya tavan seviyelerinde düzenlenmesi mümkündür. Ayrıca, zemin katların binanın kot aldığı yol cephesi üzerinde bulunmayan piyesleri ile yol cephesinde yer alan piyeslerinin yol cephesinde kalmayan ve piyes derinliğinin yarısını aşmayan bir kısım alanları, zemin kat kotundan farklı kotta düzenlenebilir.</a:t>
            </a:r>
          </a:p>
        </p:txBody>
      </p:sp>
      <p:sp>
        <p:nvSpPr>
          <p:cNvPr id="2" name="Slayt Numarası Yer Tutucusu 1">
            <a:extLst>
              <a:ext uri="{FF2B5EF4-FFF2-40B4-BE49-F238E27FC236}">
                <a16:creationId xmlns:a16="http://schemas.microsoft.com/office/drawing/2014/main" id="{BCFAFA76-121C-4513-A580-4FFE67FDEBC5}"/>
              </a:ext>
            </a:extLst>
          </p:cNvPr>
          <p:cNvSpPr>
            <a:spLocks noGrp="1"/>
          </p:cNvSpPr>
          <p:nvPr>
            <p:ph type="sldNum" sz="quarter" idx="12"/>
          </p:nvPr>
        </p:nvSpPr>
        <p:spPr/>
        <p:txBody>
          <a:bodyPr/>
          <a:lstStyle/>
          <a:p>
            <a:fld id="{84C56707-5A04-4981-8DAB-CB376A682A44}" type="slidenum">
              <a:rPr lang="tr-TR" smtClean="0"/>
              <a:t>96</a:t>
            </a:fld>
            <a:endParaRPr lang="tr-TR"/>
          </a:p>
        </p:txBody>
      </p:sp>
      <p:sp>
        <p:nvSpPr>
          <p:cNvPr id="4" name="Alt Bilgi Yer Tutucusu 3">
            <a:extLst>
              <a:ext uri="{FF2B5EF4-FFF2-40B4-BE49-F238E27FC236}">
                <a16:creationId xmlns:a16="http://schemas.microsoft.com/office/drawing/2014/main" id="{DF420C5B-24AB-4ADA-BC3C-6E3358F5B731}"/>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9361083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Müştemilatlar </a:t>
            </a:r>
          </a:p>
          <a:p>
            <a:pPr marL="0" indent="0">
              <a:buNone/>
            </a:pPr>
            <a:r>
              <a:rPr lang="tr-TR" sz="1600" b="1" dirty="0"/>
              <a:t>MADDE 52 </a:t>
            </a:r>
          </a:p>
          <a:p>
            <a:pPr marL="0" indent="0">
              <a:buNone/>
            </a:pPr>
            <a:r>
              <a:rPr lang="tr-TR" sz="1600" dirty="0"/>
              <a:t>(1) Binaların müştemilat kısımları, mümkün ise binanın bodrumunda, aksi halde bahçede tertiplenir. </a:t>
            </a:r>
          </a:p>
          <a:p>
            <a:pPr marL="0" indent="0">
              <a:buNone/>
            </a:pPr>
            <a:endParaRPr lang="tr-TR" sz="1600" dirty="0"/>
          </a:p>
          <a:p>
            <a:pPr marL="0" indent="0">
              <a:buNone/>
            </a:pPr>
            <a:r>
              <a:rPr lang="tr-TR" sz="1600" dirty="0"/>
              <a:t>(2) 4 tarafı yol ile çevrili istisnai parseller dışında esas binaların yol tarafındaki cephe hatlarına tecavüz eden müştemilat binası yapılamaz. Bu gibi istisnai parsellerde müştemilat binalarının yapılacağı yeri tayine idare yetkilidir. </a:t>
            </a:r>
          </a:p>
          <a:p>
            <a:pPr marL="0" indent="0">
              <a:buNone/>
            </a:pPr>
            <a:endParaRPr lang="tr-TR" sz="1600" dirty="0"/>
          </a:p>
          <a:p>
            <a:pPr marL="0" indent="0">
              <a:buNone/>
            </a:pPr>
            <a:r>
              <a:rPr lang="tr-TR" sz="1600" dirty="0"/>
              <a:t>(3) Müştemilat binalarının: </a:t>
            </a:r>
          </a:p>
          <a:p>
            <a:pPr marL="0" indent="0">
              <a:buNone/>
            </a:pPr>
            <a:r>
              <a:rPr lang="tr-TR" sz="1600" dirty="0"/>
              <a:t>a) Dar kenarı 4.00 metreden, en yüksek noktasının tabii zeminden yüksekliği 2.50 metreden fazla olamaz. </a:t>
            </a:r>
          </a:p>
          <a:p>
            <a:pPr marL="0" indent="0">
              <a:buNone/>
            </a:pPr>
            <a:r>
              <a:rPr lang="tr-TR" sz="1600" dirty="0"/>
              <a:t>b) Binaya bitişik oldukları takdirde, komşu parsel sınırına, aksi halde binaya ve ayrıca komşu parsel sınırına uzaklıkları bu Yönetmelikle veya planla belirlenen miktarlardan az olamaz. </a:t>
            </a:r>
          </a:p>
          <a:p>
            <a:pPr marL="0" indent="0">
              <a:buNone/>
            </a:pPr>
            <a:r>
              <a:rPr lang="tr-TR" sz="1600" dirty="0"/>
              <a:t>c) Yapı cinsleri ahşap olamaz. </a:t>
            </a:r>
          </a:p>
          <a:p>
            <a:pPr marL="0" indent="0">
              <a:buNone/>
            </a:pPr>
            <a:r>
              <a:rPr lang="tr-TR" sz="1600" dirty="0"/>
              <a:t>ç) Parsel durumu müsait olduğu takdirde esas binanın inşasından önce de yapılması mümkündür. </a:t>
            </a:r>
          </a:p>
          <a:p>
            <a:pPr marL="0" indent="0">
              <a:buNone/>
            </a:pPr>
            <a:r>
              <a:rPr lang="tr-TR" sz="1600" dirty="0"/>
              <a:t>d) Kapıcı dairesi, garaj, odunluk, kömürlük, depo, mutfak, çamaşırhane ve benzeri hizmetler için olup, maksadı dışında kullanılamaz. </a:t>
            </a:r>
          </a:p>
          <a:p>
            <a:pPr marL="0" indent="0">
              <a:buNone/>
            </a:pPr>
            <a:endParaRPr lang="tr-TR" sz="1600" dirty="0"/>
          </a:p>
          <a:p>
            <a:pPr marL="0" indent="0">
              <a:buNone/>
            </a:pPr>
            <a:r>
              <a:rPr lang="tr-TR" sz="1600" dirty="0"/>
              <a:t>(4) Müştemilatlar mimari projede ve vaziyet planında gösterilir. Bahçede yapılmasının zorunlu olduğu hallerde; bu Yönetmelikte veya planında belirtilen şartlara ve çekme mesafelerine uyularak yapılır. </a:t>
            </a:r>
          </a:p>
        </p:txBody>
      </p:sp>
      <p:sp>
        <p:nvSpPr>
          <p:cNvPr id="2" name="Slayt Numarası Yer Tutucusu 1">
            <a:extLst>
              <a:ext uri="{FF2B5EF4-FFF2-40B4-BE49-F238E27FC236}">
                <a16:creationId xmlns:a16="http://schemas.microsoft.com/office/drawing/2014/main" id="{47F596A6-389F-46D3-BD75-C3135D144177}"/>
              </a:ext>
            </a:extLst>
          </p:cNvPr>
          <p:cNvSpPr>
            <a:spLocks noGrp="1"/>
          </p:cNvSpPr>
          <p:nvPr>
            <p:ph type="sldNum" sz="quarter" idx="12"/>
          </p:nvPr>
        </p:nvSpPr>
        <p:spPr/>
        <p:txBody>
          <a:bodyPr/>
          <a:lstStyle/>
          <a:p>
            <a:fld id="{84C56707-5A04-4981-8DAB-CB376A682A44}" type="slidenum">
              <a:rPr lang="tr-TR" smtClean="0"/>
              <a:t>97</a:t>
            </a:fld>
            <a:endParaRPr lang="tr-TR"/>
          </a:p>
        </p:txBody>
      </p:sp>
      <p:sp>
        <p:nvSpPr>
          <p:cNvPr id="4" name="Alt Bilgi Yer Tutucusu 3">
            <a:extLst>
              <a:ext uri="{FF2B5EF4-FFF2-40B4-BE49-F238E27FC236}">
                <a16:creationId xmlns:a16="http://schemas.microsoft.com/office/drawing/2014/main" id="{6BF440A1-FBC2-49F4-908B-675E9DCC279B}"/>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7245602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1"/>
          <p:cNvSpPr>
            <a:spLocks noGrp="1"/>
          </p:cNvSpPr>
          <p:nvPr>
            <p:ph idx="1"/>
          </p:nvPr>
        </p:nvSpPr>
        <p:spPr>
          <a:xfrm>
            <a:off x="457200" y="1600200"/>
            <a:ext cx="8229600" cy="1324743"/>
          </a:xfrm>
          <a:solidFill>
            <a:schemeClr val="accent6"/>
          </a:solid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tr-TR" sz="2000" b="1" dirty="0"/>
          </a:p>
          <a:p>
            <a:pPr marL="0" indent="0" algn="ctr">
              <a:buNone/>
            </a:pPr>
            <a:r>
              <a:rPr lang="tr-TR" sz="2000" b="1" dirty="0"/>
              <a:t>ALTINCI BÖLÜM</a:t>
            </a:r>
            <a:endParaRPr lang="tr-TR" sz="2000" dirty="0"/>
          </a:p>
          <a:p>
            <a:pPr marL="0" indent="0" algn="ctr">
              <a:buNone/>
            </a:pPr>
            <a:r>
              <a:rPr lang="tr-TR" sz="2000" b="1" dirty="0"/>
              <a:t>Projeler ve Yapı İzin Belgeleri</a:t>
            </a:r>
            <a:endParaRPr lang="tr-TR" sz="2000" dirty="0"/>
          </a:p>
          <a:p>
            <a:pPr marL="0" indent="0">
              <a:buNone/>
            </a:pPr>
            <a:endParaRPr lang="tr-TR" dirty="0"/>
          </a:p>
          <a:p>
            <a:pPr marL="0" indent="0">
              <a:buNone/>
            </a:pPr>
            <a:endParaRPr lang="tr-TR" dirty="0"/>
          </a:p>
        </p:txBody>
      </p:sp>
      <p:sp>
        <p:nvSpPr>
          <p:cNvPr id="2" name="Slayt Numarası Yer Tutucusu 1">
            <a:extLst>
              <a:ext uri="{FF2B5EF4-FFF2-40B4-BE49-F238E27FC236}">
                <a16:creationId xmlns:a16="http://schemas.microsoft.com/office/drawing/2014/main" id="{0DECAA5B-EE14-43E9-9A51-10402F3AB46F}"/>
              </a:ext>
            </a:extLst>
          </p:cNvPr>
          <p:cNvSpPr>
            <a:spLocks noGrp="1"/>
          </p:cNvSpPr>
          <p:nvPr>
            <p:ph type="sldNum" sz="quarter" idx="12"/>
          </p:nvPr>
        </p:nvSpPr>
        <p:spPr/>
        <p:txBody>
          <a:bodyPr/>
          <a:lstStyle/>
          <a:p>
            <a:fld id="{84C56707-5A04-4981-8DAB-CB376A682A44}" type="slidenum">
              <a:rPr lang="tr-TR" smtClean="0"/>
              <a:t>98</a:t>
            </a:fld>
            <a:endParaRPr lang="tr-TR"/>
          </a:p>
        </p:txBody>
      </p:sp>
      <p:sp>
        <p:nvSpPr>
          <p:cNvPr id="4" name="Alt Bilgi Yer Tutucusu 3">
            <a:extLst>
              <a:ext uri="{FF2B5EF4-FFF2-40B4-BE49-F238E27FC236}">
                <a16:creationId xmlns:a16="http://schemas.microsoft.com/office/drawing/2014/main" id="{8462F266-668C-42DE-90FC-C4E379A1C31A}"/>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3787047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a:xfrm>
            <a:off x="0" y="0"/>
            <a:ext cx="9144000" cy="6858000"/>
          </a:xfrm>
          <a:solidFill>
            <a:schemeClr val="accent6">
              <a:alpha val="50000"/>
            </a:schemeClr>
          </a:solidFill>
        </p:spPr>
        <p:style>
          <a:lnRef idx="2">
            <a:schemeClr val="dk1"/>
          </a:lnRef>
          <a:fillRef idx="1">
            <a:schemeClr val="lt1"/>
          </a:fillRef>
          <a:effectRef idx="0">
            <a:schemeClr val="dk1"/>
          </a:effectRef>
          <a:fontRef idx="minor">
            <a:schemeClr val="dk1"/>
          </a:fontRef>
        </p:style>
        <p:txBody>
          <a:bodyPr>
            <a:noAutofit/>
          </a:bodyPr>
          <a:lstStyle/>
          <a:p>
            <a:pPr marL="0" indent="0">
              <a:buNone/>
            </a:pPr>
            <a:endParaRPr lang="tr-TR" sz="1600" b="1" dirty="0"/>
          </a:p>
          <a:p>
            <a:pPr marL="0" indent="0">
              <a:buNone/>
            </a:pPr>
            <a:r>
              <a:rPr lang="tr-TR" sz="1600" b="1" dirty="0"/>
              <a:t>Yapı Projeleri</a:t>
            </a:r>
          </a:p>
          <a:p>
            <a:pPr marL="0" indent="0">
              <a:buNone/>
            </a:pPr>
            <a:r>
              <a:rPr lang="tr-TR" sz="1600" b="1" dirty="0"/>
              <a:t>MADDE 57</a:t>
            </a:r>
          </a:p>
          <a:p>
            <a:pPr marL="0" indent="0">
              <a:buNone/>
            </a:pPr>
            <a:r>
              <a:rPr lang="tr-TR" sz="1600" dirty="0"/>
              <a:t>(1) Yapı sahibi veya vekilince 55 inci maddede sayılan belgelere göre ilgili kanun, plan, bu Yönetmelik, Türk Standartları, çevre şartları, fen, sanat ve sağlık kurallarına ve ilgili bütün mevzuat hükümlerine uygun olmak üzere bu maddede belirtilen projeler hazırlatılır.</a:t>
            </a:r>
          </a:p>
          <a:p>
            <a:pPr marL="0" indent="0">
              <a:buNone/>
            </a:pPr>
            <a:r>
              <a:rPr lang="tr-TR" sz="1600" dirty="0">
                <a:solidFill>
                  <a:srgbClr val="800000"/>
                </a:solidFill>
              </a:rPr>
              <a:t>(2) Mimari proje;</a:t>
            </a:r>
          </a:p>
          <a:p>
            <a:pPr marL="0" indent="0">
              <a:buNone/>
            </a:pPr>
            <a:r>
              <a:rPr lang="tr-TR" sz="1600" dirty="0">
                <a:solidFill>
                  <a:srgbClr val="800000"/>
                </a:solidFill>
              </a:rPr>
              <a:t>a)   Mimarlar tarafından uygulama imar planına, parselasyon planına ve bu Yönetmelik esaslarına uygun olarak hazırlanır ve bu proje;</a:t>
            </a:r>
          </a:p>
          <a:p>
            <a:pPr marL="0" indent="0">
              <a:buNone/>
            </a:pPr>
            <a:r>
              <a:rPr lang="tr-TR" sz="1600" dirty="0">
                <a:solidFill>
                  <a:srgbClr val="800000"/>
                </a:solidFill>
              </a:rPr>
              <a:t>1)    Vaziyet planı,</a:t>
            </a:r>
          </a:p>
          <a:p>
            <a:pPr marL="0" indent="0">
              <a:buNone/>
            </a:pPr>
            <a:r>
              <a:rPr lang="tr-TR" sz="1600" dirty="0">
                <a:solidFill>
                  <a:srgbClr val="800000"/>
                </a:solidFill>
              </a:rPr>
              <a:t>2)    Kat irtifakına ve kat mülkiyetine esas paylaşım tablosu,</a:t>
            </a:r>
          </a:p>
          <a:p>
            <a:pPr marL="0" indent="0">
              <a:buNone/>
            </a:pPr>
            <a:r>
              <a:rPr lang="tr-TR" sz="1600" dirty="0">
                <a:solidFill>
                  <a:srgbClr val="800000"/>
                </a:solidFill>
              </a:rPr>
              <a:t>3)    Bağımsız bölümler ile ortak alanların brüt inşaat alanı, eklentiler ve toplam yapı inşaat alanının yer aldığı metrekare cetveli,</a:t>
            </a:r>
          </a:p>
          <a:p>
            <a:pPr marL="0" indent="0">
              <a:buNone/>
            </a:pPr>
            <a:r>
              <a:rPr lang="tr-TR" sz="1600" dirty="0">
                <a:solidFill>
                  <a:srgbClr val="800000"/>
                </a:solidFill>
              </a:rPr>
              <a:t>4)    Bodrum katlar dâhil olmak üzere bütün kat planları,</a:t>
            </a:r>
          </a:p>
          <a:p>
            <a:pPr marL="0" indent="0">
              <a:buNone/>
            </a:pPr>
            <a:r>
              <a:rPr lang="tr-TR" sz="1600" dirty="0">
                <a:solidFill>
                  <a:srgbClr val="800000"/>
                </a:solidFill>
              </a:rPr>
              <a:t>5)    Çatı planı,</a:t>
            </a:r>
          </a:p>
          <a:p>
            <a:pPr marL="0" indent="0">
              <a:buNone/>
            </a:pPr>
            <a:r>
              <a:rPr lang="tr-TR" sz="1600" dirty="0">
                <a:solidFill>
                  <a:srgbClr val="800000"/>
                </a:solidFill>
              </a:rPr>
              <a:t>6)    Kat ve çatı planlarına ilişkin bir tanesi ortak merdivenden geçmek üzere en az iki adet kesit ve yeteri sayıda görünüş,</a:t>
            </a:r>
          </a:p>
          <a:p>
            <a:pPr marL="0" indent="0">
              <a:buNone/>
            </a:pPr>
            <a:r>
              <a:rPr lang="tr-TR" sz="1600" dirty="0">
                <a:solidFill>
                  <a:srgbClr val="800000"/>
                </a:solidFill>
              </a:rPr>
              <a:t>7)    Toprak kazı hesabı,</a:t>
            </a:r>
          </a:p>
          <a:p>
            <a:pPr marL="0" indent="0">
              <a:buNone/>
            </a:pPr>
            <a:r>
              <a:rPr lang="tr-TR" sz="1600" dirty="0">
                <a:solidFill>
                  <a:srgbClr val="800000"/>
                </a:solidFill>
              </a:rPr>
              <a:t>8)    Gerektiğinde sistem kesitleri ve nokta detayları bulunan </a:t>
            </a:r>
            <a:r>
              <a:rPr lang="tr-TR" sz="1600" dirty="0" err="1">
                <a:solidFill>
                  <a:srgbClr val="800000"/>
                </a:solidFill>
              </a:rPr>
              <a:t>avan</a:t>
            </a:r>
            <a:r>
              <a:rPr lang="tr-TR" sz="1600" dirty="0">
                <a:solidFill>
                  <a:srgbClr val="800000"/>
                </a:solidFill>
              </a:rPr>
              <a:t> proje ve uygulama projeleri,</a:t>
            </a:r>
          </a:p>
          <a:p>
            <a:pPr marL="0" indent="0">
              <a:buNone/>
            </a:pPr>
            <a:r>
              <a:rPr lang="tr-TR" sz="1600" dirty="0">
                <a:solidFill>
                  <a:srgbClr val="800000"/>
                </a:solidFill>
              </a:rPr>
              <a:t>9) Otopark, sığınak ve ağaç hesaplarından,</a:t>
            </a:r>
          </a:p>
          <a:p>
            <a:pPr marL="0" indent="0">
              <a:buNone/>
            </a:pPr>
            <a:r>
              <a:rPr lang="tr-TR" sz="1600" dirty="0">
                <a:solidFill>
                  <a:srgbClr val="800000"/>
                </a:solidFill>
              </a:rPr>
              <a:t>oluşur.</a:t>
            </a:r>
          </a:p>
          <a:p>
            <a:pPr marL="0" indent="0">
              <a:buNone/>
            </a:pPr>
            <a:r>
              <a:rPr lang="tr-TR" sz="1600" dirty="0">
                <a:solidFill>
                  <a:srgbClr val="800000"/>
                </a:solidFill>
              </a:rPr>
              <a:t>b)   Ayrıca ilgili mühendis ve mimarlarca hazırlanan; asansör </a:t>
            </a:r>
            <a:r>
              <a:rPr lang="tr-TR" sz="1600" dirty="0" err="1">
                <a:solidFill>
                  <a:srgbClr val="800000"/>
                </a:solidFill>
              </a:rPr>
              <a:t>avan</a:t>
            </a:r>
            <a:r>
              <a:rPr lang="tr-TR" sz="1600" dirty="0">
                <a:solidFill>
                  <a:srgbClr val="800000"/>
                </a:solidFill>
              </a:rPr>
              <a:t> projesi, ısı ve su yalıtım projesi veya raporu, gürültüye karşı korunma proje veya raporu, yerleşme ve yapının özelliğine göre ilgili idarece istenecek peyzaj projesi de eklenir.</a:t>
            </a:r>
          </a:p>
        </p:txBody>
      </p:sp>
      <p:sp>
        <p:nvSpPr>
          <p:cNvPr id="2" name="Slayt Numarası Yer Tutucusu 1">
            <a:extLst>
              <a:ext uri="{FF2B5EF4-FFF2-40B4-BE49-F238E27FC236}">
                <a16:creationId xmlns:a16="http://schemas.microsoft.com/office/drawing/2014/main" id="{34DC0142-5065-4C33-85C5-66961555126D}"/>
              </a:ext>
            </a:extLst>
          </p:cNvPr>
          <p:cNvSpPr>
            <a:spLocks noGrp="1"/>
          </p:cNvSpPr>
          <p:nvPr>
            <p:ph type="sldNum" sz="quarter" idx="12"/>
          </p:nvPr>
        </p:nvSpPr>
        <p:spPr/>
        <p:txBody>
          <a:bodyPr/>
          <a:lstStyle/>
          <a:p>
            <a:fld id="{84C56707-5A04-4981-8DAB-CB376A682A44}" type="slidenum">
              <a:rPr lang="tr-TR" smtClean="0"/>
              <a:t>99</a:t>
            </a:fld>
            <a:endParaRPr lang="tr-TR"/>
          </a:p>
        </p:txBody>
      </p:sp>
      <p:sp>
        <p:nvSpPr>
          <p:cNvPr id="4" name="Alt Bilgi Yer Tutucusu 3">
            <a:extLst>
              <a:ext uri="{FF2B5EF4-FFF2-40B4-BE49-F238E27FC236}">
                <a16:creationId xmlns:a16="http://schemas.microsoft.com/office/drawing/2014/main" id="{FC53E173-2734-456B-8DB1-1B2007586F02}"/>
              </a:ext>
            </a:extLst>
          </p:cNvPr>
          <p:cNvSpPr>
            <a:spLocks noGrp="1"/>
          </p:cNvSpPr>
          <p:nvPr>
            <p:ph type="ftr" sz="quarter" idx="11"/>
          </p:nvPr>
        </p:nvSpPr>
        <p:spPr/>
        <p:txBody>
          <a:bodyPr/>
          <a:lstStyle/>
          <a:p>
            <a:r>
              <a:rPr lang="tr-TR"/>
              <a:t>TMMOB MİMARLAR ODASI HATAY ŞUBESİ</a:t>
            </a:r>
          </a:p>
        </p:txBody>
      </p:sp>
    </p:spTree>
    <p:extLst>
      <p:ext uri="{BB962C8B-B14F-4D97-AF65-F5344CB8AC3E}">
        <p14:creationId xmlns:p14="http://schemas.microsoft.com/office/powerpoint/2010/main" val="9660820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2104</TotalTime>
  <Words>5584</Words>
  <Application>Microsoft Office PowerPoint</Application>
  <PresentationFormat>Ekran Gösterisi (4:3)</PresentationFormat>
  <Paragraphs>1789</Paragraphs>
  <Slides>123</Slides>
  <Notes>8</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123</vt:i4>
      </vt:variant>
    </vt:vector>
  </HeadingPairs>
  <TitlesOfParts>
    <vt:vector size="128" baseType="lpstr">
      <vt:lpstr>Arial</vt:lpstr>
      <vt:lpstr>Calibri</vt:lpstr>
      <vt:lpstr>Times New Roman</vt:lpstr>
      <vt:lpstr>Wingdings</vt:lpstr>
      <vt:lpstr>Ofis Teması</vt:lpstr>
      <vt:lpstr>PLANLI ALANLAR İMAR YÖNETMELİĞİ</vt:lpstr>
      <vt:lpstr>PowerPoint Sunusu</vt:lpstr>
      <vt:lpstr>PowerPoint Sunusu</vt:lpstr>
      <vt:lpstr>  BİRİNCİ BÖLÜM Amaç, Kapsam, Dayanak ve Tanımlar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İKİNCİ BÖLÜM Genel İlkeler   </vt:lpstr>
      <vt:lpstr>PowerPoint Sunusu</vt:lpstr>
      <vt:lpstr>PowerPoint Sunusu</vt:lpstr>
      <vt:lpstr>PowerPoint Sunusu</vt:lpstr>
      <vt:lpstr>PowerPoint Sunusu</vt:lpstr>
      <vt:lpstr>PowerPoint Sunusu</vt:lpstr>
      <vt:lpstr>PowerPoint Sunusu</vt:lpstr>
      <vt:lpstr>PowerPoint Sunusu</vt:lpstr>
      <vt:lpstr>ÜÇÜNCÜ BÖLÜM Arsalara İlişkin Hükümler</vt:lpstr>
      <vt:lpstr>PowerPoint Sunusu</vt:lpstr>
      <vt:lpstr>DÖRDÜNCÜ BÖLÜM Yapılaşmaya İlişkin Hükümler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TEŞEKKÜR EDERİZ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PLANLI ALANLAR İMAR YÖNETMELİĞİ</dc:title>
  <dc:creator>Nihal</dc:creator>
  <cp:lastModifiedBy>Mustafa Özçelik</cp:lastModifiedBy>
  <cp:revision>411</cp:revision>
  <dcterms:created xsi:type="dcterms:W3CDTF">2017-07-11T06:17:26Z</dcterms:created>
  <dcterms:modified xsi:type="dcterms:W3CDTF">2017-12-02T01:31:42Z</dcterms:modified>
</cp:coreProperties>
</file>